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9" r:id="rId3"/>
    <p:sldId id="278" r:id="rId4"/>
    <p:sldId id="279" r:id="rId5"/>
    <p:sldId id="280" r:id="rId6"/>
    <p:sldId id="281" r:id="rId7"/>
    <p:sldId id="282" r:id="rId8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3429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685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0287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1714500" algn="l" defTabSz="6858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057400" algn="l" defTabSz="6858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2400300" algn="l" defTabSz="6858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2743200" algn="l" defTabSz="6858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6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A0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 autoAdjust="0"/>
    <p:restoredTop sz="88483" autoAdjust="0"/>
  </p:normalViewPr>
  <p:slideViewPr>
    <p:cSldViewPr>
      <p:cViewPr varScale="1">
        <p:scale>
          <a:sx n="139" d="100"/>
          <a:sy n="139" d="100"/>
        </p:scale>
        <p:origin x="648" y="176"/>
      </p:cViewPr>
      <p:guideLst>
        <p:guide orient="horz" pos="1620"/>
        <p:guide pos="6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5AD4539-F3A8-1A46-9D98-367A60C5BE2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52CE01-406A-6B48-B1F1-BA3F9519A03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902E08C-DBE4-7148-A414-2A19542BC41A}" type="datetimeFigureOut">
              <a:rPr lang="en-GB"/>
              <a:pPr>
                <a:defRPr/>
              </a:pPr>
              <a:t>14/02/2023</a:t>
            </a:fld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B26B43F-31B4-754C-9D2E-A96461FD3F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B420F56-5F34-7847-BB09-13D90FFB9C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7666F-3A33-4B4D-A0D4-D24F01F27E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C0239-56E6-F941-87D1-7E74F6F009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FF65036-3491-FE44-A515-E507FD9E19A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320F29C9-D1DA-AD49-9D45-FA79D2B88AD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A01E5E-59CB-B248-BC29-C4013EDDFA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731F43"/>
              </a:solidFill>
              <a:latin typeface="Lucida Grande" pitchFamily="80" charset="0"/>
              <a:ea typeface="ＭＳ Ｐゴシック" charset="-128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F924840F-7A09-264A-A2A9-F64BC6EE95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92E58418-9F81-C148-B5D7-00EF79D9A7A9}" type="slidenum">
              <a:rPr lang="en-GB" altLang="en-US"/>
              <a:pPr/>
              <a:t>1</a:t>
            </a:fld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1: 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167595"/>
            <a:ext cx="8208912" cy="757907"/>
          </a:xfrm>
          <a:prstGeom prst="rect">
            <a:avLst/>
          </a:prstGeom>
        </p:spPr>
        <p:txBody>
          <a:bodyPr/>
          <a:lstStyle>
            <a:lvl1pPr algn="l">
              <a:lnSpc>
                <a:spcPts val="2625"/>
              </a:lnSpc>
              <a:defRPr sz="2700">
                <a:solidFill>
                  <a:srgbClr val="B5121B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2139702"/>
            <a:ext cx="8208912" cy="54006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200">
                <a:solidFill>
                  <a:srgbClr val="666666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197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8: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95536" y="411510"/>
            <a:ext cx="6768752" cy="864096"/>
          </a:xfrm>
          <a:prstGeom prst="rect">
            <a:avLst/>
          </a:prstGeom>
        </p:spPr>
        <p:txBody>
          <a:bodyPr/>
          <a:lstStyle>
            <a:lvl1pPr algn="l">
              <a:lnSpc>
                <a:spcPts val="2625"/>
              </a:lnSpc>
              <a:defRPr sz="2700">
                <a:solidFill>
                  <a:srgbClr val="B5121B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7058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9: 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167595"/>
            <a:ext cx="8208912" cy="757907"/>
          </a:xfrm>
          <a:prstGeom prst="rect">
            <a:avLst/>
          </a:prstGeom>
        </p:spPr>
        <p:txBody>
          <a:bodyPr/>
          <a:lstStyle>
            <a:lvl1pPr algn="l">
              <a:lnSpc>
                <a:spcPts val="2625"/>
              </a:lnSpc>
              <a:defRPr sz="2700">
                <a:solidFill>
                  <a:srgbClr val="B5121B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2139702"/>
            <a:ext cx="8208912" cy="54006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200">
                <a:solidFill>
                  <a:srgbClr val="666666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3577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2: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411510"/>
            <a:ext cx="6768752" cy="864096"/>
          </a:xfrm>
          <a:prstGeom prst="rect">
            <a:avLst/>
          </a:prstGeom>
        </p:spPr>
        <p:txBody>
          <a:bodyPr/>
          <a:lstStyle>
            <a:lvl1pPr algn="l">
              <a:lnSpc>
                <a:spcPts val="2625"/>
              </a:lnSpc>
              <a:defRPr sz="2700">
                <a:solidFill>
                  <a:srgbClr val="B5121B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95290" y="1383509"/>
            <a:ext cx="8425184" cy="3564731"/>
          </a:xfrm>
          <a:prstGeom prst="rect">
            <a:avLst/>
          </a:prstGeom>
        </p:spPr>
        <p:txBody>
          <a:bodyPr vert="horz"/>
          <a:lstStyle>
            <a:lvl1pPr>
              <a:defRPr sz="1800">
                <a:solidFill>
                  <a:srgbClr val="666666"/>
                </a:solidFill>
              </a:defRPr>
            </a:lvl1pPr>
            <a:lvl2pPr>
              <a:defRPr sz="1650">
                <a:solidFill>
                  <a:srgbClr val="666666"/>
                </a:solidFill>
              </a:defRPr>
            </a:lvl2pPr>
            <a:lvl3pPr>
              <a:defRPr sz="1500">
                <a:solidFill>
                  <a:srgbClr val="666666"/>
                </a:solidFill>
              </a:defRPr>
            </a:lvl3pPr>
            <a:lvl4pPr>
              <a:defRPr sz="1350">
                <a:solidFill>
                  <a:srgbClr val="666666"/>
                </a:solidFill>
              </a:defRPr>
            </a:lvl4pPr>
            <a:lvl5pPr>
              <a:defRPr sz="12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8665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2: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411510"/>
            <a:ext cx="6768752" cy="864096"/>
          </a:xfrm>
          <a:prstGeom prst="rect">
            <a:avLst/>
          </a:prstGeom>
        </p:spPr>
        <p:txBody>
          <a:bodyPr/>
          <a:lstStyle>
            <a:lvl1pPr algn="l">
              <a:lnSpc>
                <a:spcPts val="2625"/>
              </a:lnSpc>
              <a:defRPr sz="2700">
                <a:solidFill>
                  <a:srgbClr val="B5121B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95290" y="1383509"/>
            <a:ext cx="8425184" cy="3564731"/>
          </a:xfrm>
          <a:prstGeom prst="rect">
            <a:avLst/>
          </a:prstGeom>
        </p:spPr>
        <p:txBody>
          <a:bodyPr vert="horz"/>
          <a:lstStyle>
            <a:lvl1pPr>
              <a:defRPr sz="1800">
                <a:solidFill>
                  <a:srgbClr val="666666"/>
                </a:solidFill>
              </a:defRPr>
            </a:lvl1pPr>
            <a:lvl2pPr>
              <a:defRPr sz="1650">
                <a:solidFill>
                  <a:srgbClr val="666666"/>
                </a:solidFill>
              </a:defRPr>
            </a:lvl2pPr>
            <a:lvl3pPr>
              <a:defRPr sz="1500">
                <a:solidFill>
                  <a:srgbClr val="666666"/>
                </a:solidFill>
              </a:defRPr>
            </a:lvl3pPr>
            <a:lvl4pPr>
              <a:defRPr sz="1350">
                <a:solidFill>
                  <a:srgbClr val="666666"/>
                </a:solidFill>
              </a:defRPr>
            </a:lvl4pPr>
            <a:lvl5pPr>
              <a:defRPr sz="12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274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3: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411510"/>
            <a:ext cx="6768752" cy="864096"/>
          </a:xfrm>
          <a:prstGeom prst="rect">
            <a:avLst/>
          </a:prstGeom>
        </p:spPr>
        <p:txBody>
          <a:bodyPr/>
          <a:lstStyle>
            <a:lvl1pPr algn="l">
              <a:lnSpc>
                <a:spcPts val="2625"/>
              </a:lnSpc>
              <a:defRPr sz="2700">
                <a:solidFill>
                  <a:srgbClr val="B5121B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95290" y="1383509"/>
            <a:ext cx="8425184" cy="3564731"/>
          </a:xfrm>
          <a:prstGeom prst="rect">
            <a:avLst/>
          </a:prstGeom>
        </p:spPr>
        <p:txBody>
          <a:bodyPr vert="horz"/>
          <a:lstStyle>
            <a:lvl1pPr>
              <a:defRPr sz="1800">
                <a:solidFill>
                  <a:srgbClr val="666666"/>
                </a:solidFill>
              </a:defRPr>
            </a:lvl1pPr>
            <a:lvl2pPr>
              <a:defRPr sz="1650">
                <a:solidFill>
                  <a:srgbClr val="666666"/>
                </a:solidFill>
              </a:defRPr>
            </a:lvl2pPr>
            <a:lvl3pPr>
              <a:defRPr sz="1500">
                <a:solidFill>
                  <a:srgbClr val="666666"/>
                </a:solidFill>
              </a:defRPr>
            </a:lvl3pPr>
            <a:lvl4pPr>
              <a:defRPr sz="1350">
                <a:solidFill>
                  <a:srgbClr val="666666"/>
                </a:solidFill>
              </a:defRPr>
            </a:lvl4pPr>
            <a:lvl5pPr>
              <a:defRPr sz="12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679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4: smaller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411510"/>
            <a:ext cx="6768752" cy="864096"/>
          </a:xfrm>
          <a:prstGeom prst="rect">
            <a:avLst/>
          </a:prstGeom>
        </p:spPr>
        <p:txBody>
          <a:bodyPr/>
          <a:lstStyle>
            <a:lvl1pPr algn="l">
              <a:lnSpc>
                <a:spcPts val="2625"/>
              </a:lnSpc>
              <a:defRPr sz="2700">
                <a:solidFill>
                  <a:srgbClr val="B5121B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95290" y="1383509"/>
            <a:ext cx="8425184" cy="3564731"/>
          </a:xfrm>
          <a:prstGeom prst="rect">
            <a:avLst/>
          </a:prstGeom>
        </p:spPr>
        <p:txBody>
          <a:bodyPr vert="horz"/>
          <a:lstStyle>
            <a:lvl1pPr>
              <a:defRPr sz="1800">
                <a:solidFill>
                  <a:srgbClr val="666666"/>
                </a:solidFill>
              </a:defRPr>
            </a:lvl1pPr>
            <a:lvl2pPr>
              <a:defRPr sz="1650">
                <a:solidFill>
                  <a:srgbClr val="666666"/>
                </a:solidFill>
              </a:defRPr>
            </a:lvl2pPr>
            <a:lvl3pPr>
              <a:defRPr sz="1500">
                <a:solidFill>
                  <a:srgbClr val="666666"/>
                </a:solidFill>
              </a:defRPr>
            </a:lvl3pPr>
            <a:lvl4pPr>
              <a:defRPr sz="1350">
                <a:solidFill>
                  <a:srgbClr val="666666"/>
                </a:solidFill>
              </a:defRPr>
            </a:lvl4pPr>
            <a:lvl5pPr>
              <a:defRPr sz="12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524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: text with bullet points &amp;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0268C6-5562-F941-A8E2-EE92F10559E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33741" y="2745581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411510"/>
            <a:ext cx="6768752" cy="864096"/>
          </a:xfrm>
          <a:prstGeom prst="rect">
            <a:avLst/>
          </a:prstGeom>
        </p:spPr>
        <p:txBody>
          <a:bodyPr/>
          <a:lstStyle>
            <a:lvl1pPr algn="l">
              <a:lnSpc>
                <a:spcPts val="2625"/>
              </a:lnSpc>
              <a:defRPr sz="2700">
                <a:solidFill>
                  <a:srgbClr val="B5121B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95291" y="1383509"/>
            <a:ext cx="5400847" cy="3564731"/>
          </a:xfrm>
          <a:prstGeom prst="rect">
            <a:avLst/>
          </a:prstGeom>
        </p:spPr>
        <p:txBody>
          <a:bodyPr vert="horz"/>
          <a:lstStyle>
            <a:lvl1pPr>
              <a:defRPr sz="1800">
                <a:solidFill>
                  <a:srgbClr val="666666"/>
                </a:solidFill>
              </a:defRPr>
            </a:lvl1pPr>
            <a:lvl2pPr>
              <a:defRPr sz="1650">
                <a:solidFill>
                  <a:srgbClr val="666666"/>
                </a:solidFill>
              </a:defRPr>
            </a:lvl2pPr>
            <a:lvl3pPr>
              <a:defRPr sz="1500">
                <a:solidFill>
                  <a:srgbClr val="666666"/>
                </a:solidFill>
              </a:defRPr>
            </a:lvl3pPr>
            <a:lvl4pPr>
              <a:defRPr sz="1350">
                <a:solidFill>
                  <a:srgbClr val="666666"/>
                </a:solidFill>
              </a:defRPr>
            </a:lvl4pPr>
            <a:lvl5pPr>
              <a:defRPr sz="12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32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6: text with bullet points &amp;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411510"/>
            <a:ext cx="6768752" cy="864096"/>
          </a:xfrm>
          <a:prstGeom prst="rect">
            <a:avLst/>
          </a:prstGeom>
        </p:spPr>
        <p:txBody>
          <a:bodyPr/>
          <a:lstStyle>
            <a:lvl1pPr algn="l">
              <a:lnSpc>
                <a:spcPts val="2625"/>
              </a:lnSpc>
              <a:defRPr sz="2700">
                <a:solidFill>
                  <a:srgbClr val="B5121B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95291" y="1383509"/>
            <a:ext cx="5400847" cy="3564731"/>
          </a:xfrm>
          <a:prstGeom prst="rect">
            <a:avLst/>
          </a:prstGeom>
        </p:spPr>
        <p:txBody>
          <a:bodyPr vert="horz"/>
          <a:lstStyle>
            <a:lvl1pPr>
              <a:defRPr sz="1800">
                <a:solidFill>
                  <a:srgbClr val="666666"/>
                </a:solidFill>
              </a:defRPr>
            </a:lvl1pPr>
            <a:lvl2pPr>
              <a:defRPr sz="1650">
                <a:solidFill>
                  <a:srgbClr val="666666"/>
                </a:solidFill>
              </a:defRPr>
            </a:lvl2pPr>
            <a:lvl3pPr>
              <a:defRPr sz="1500">
                <a:solidFill>
                  <a:srgbClr val="666666"/>
                </a:solidFill>
              </a:defRPr>
            </a:lvl3pPr>
            <a:lvl4pPr>
              <a:defRPr sz="1350">
                <a:solidFill>
                  <a:srgbClr val="666666"/>
                </a:solidFill>
              </a:defRPr>
            </a:lvl4pPr>
            <a:lvl5pPr>
              <a:defRPr sz="12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171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7: 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95536" y="411510"/>
            <a:ext cx="6768752" cy="864096"/>
          </a:xfrm>
          <a:prstGeom prst="rect">
            <a:avLst/>
          </a:prstGeom>
        </p:spPr>
        <p:txBody>
          <a:bodyPr/>
          <a:lstStyle>
            <a:lvl1pPr algn="l">
              <a:lnSpc>
                <a:spcPts val="2625"/>
              </a:lnSpc>
              <a:defRPr sz="2700">
                <a:solidFill>
                  <a:srgbClr val="B5121B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9319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">
            <a:extLst>
              <a:ext uri="{FF2B5EF4-FFF2-40B4-BE49-F238E27FC236}">
                <a16:creationId xmlns:a16="http://schemas.microsoft.com/office/drawing/2014/main" id="{267495C0-927B-1748-A4A6-A394FE8B1CF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4"/>
            <a:ext cx="9144000" cy="5145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9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8">
            <a:extLst>
              <a:ext uri="{FF2B5EF4-FFF2-40B4-BE49-F238E27FC236}">
                <a16:creationId xmlns:a16="http://schemas.microsoft.com/office/drawing/2014/main" id="{1E2778B8-AF6E-EE4F-A6D8-300865FE8B9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2384"/>
            <a:ext cx="9134475" cy="5147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8" r:id="rId4"/>
    <p:sldLayoutId id="2147483735" r:id="rId5"/>
    <p:sldLayoutId id="2147483736" r:id="rId6"/>
    <p:sldLayoutId id="2147483737" r:id="rId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1437EC74-F71F-1C4A-8D0B-289E9E2C7C58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971600" y="1221581"/>
            <a:ext cx="7398242" cy="59324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GB" altLang="en-US" sz="3300" b="1" dirty="0"/>
              <a:t>Week 16 Lab:</a:t>
            </a:r>
            <a:br>
              <a:rPr lang="en-GB" altLang="en-US" sz="3300" b="1" dirty="0"/>
            </a:br>
            <a:r>
              <a:rPr lang="en-GB" altLang="en-US" sz="3300" dirty="0"/>
              <a:t>An introduction to non-parametric tests</a:t>
            </a:r>
          </a:p>
        </p:txBody>
      </p:sp>
      <p:sp>
        <p:nvSpPr>
          <p:cNvPr id="5123" name="Subtitle 2">
            <a:extLst>
              <a:ext uri="{FF2B5EF4-FFF2-40B4-BE49-F238E27FC236}">
                <a16:creationId xmlns:a16="http://schemas.microsoft.com/office/drawing/2014/main" id="{1D77FB21-A009-1E48-BDB4-4049733B0E38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auto">
          <a:xfrm>
            <a:off x="1403648" y="2842600"/>
            <a:ext cx="6894186" cy="107931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GB" altLang="en-US" sz="1800" dirty="0"/>
              <a:t>PSYC234: </a:t>
            </a:r>
            <a:r>
              <a:rPr lang="en-GB" sz="1800" dirty="0"/>
              <a:t>Statistics: from association to modelling causality</a:t>
            </a:r>
          </a:p>
          <a:p>
            <a:pPr algn="ctr" eaLnBrk="1" hangingPunct="1">
              <a:spcBef>
                <a:spcPct val="0"/>
              </a:spcBef>
            </a:pPr>
            <a:r>
              <a:rPr lang="en-GB" altLang="en-US" sz="1800" dirty="0"/>
              <a:t>Dr Amy Atkinson</a:t>
            </a:r>
          </a:p>
          <a:p>
            <a:pPr algn="ctr" eaLnBrk="1" hangingPunct="1">
              <a:spcBef>
                <a:spcPct val="0"/>
              </a:spcBef>
            </a:pPr>
            <a:r>
              <a:rPr lang="en-GB" altLang="en-US" sz="1800" dirty="0"/>
              <a:t>Lecturer in Developmental Psychology</a:t>
            </a:r>
          </a:p>
          <a:p>
            <a:pPr algn="ctr" eaLnBrk="1" hangingPunct="1">
              <a:spcBef>
                <a:spcPct val="0"/>
              </a:spcBef>
            </a:pPr>
            <a:r>
              <a:rPr lang="en-GB" altLang="en-US" sz="1800" dirty="0" err="1"/>
              <a:t>amy.atkinson@lancaster.ac.uk</a:t>
            </a:r>
            <a:endParaRPr lang="en-GB" alt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8B1FF2F9-31E1-5D47-B732-2F9B19BA4505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359532" y="411510"/>
            <a:ext cx="5076825" cy="86320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altLang="en-US" dirty="0"/>
              <a:t>Overview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2A9B6E-B4DE-824E-983F-9E6D8AFF7D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9532" y="1347614"/>
            <a:ext cx="8425184" cy="3564731"/>
          </a:xfrm>
        </p:spPr>
        <p:txBody>
          <a:bodyPr/>
          <a:lstStyle/>
          <a:p>
            <a:r>
              <a:rPr lang="en-GB" dirty="0"/>
              <a:t>I’ll provide you with one or two research questions each week which will require you to complete the statistical tests covered in the lectures.</a:t>
            </a:r>
          </a:p>
          <a:p>
            <a:endParaRPr lang="en-GB" dirty="0"/>
          </a:p>
          <a:p>
            <a:r>
              <a:rPr lang="en-GB" dirty="0"/>
              <a:t>You can work in groups.</a:t>
            </a:r>
          </a:p>
          <a:p>
            <a:endParaRPr lang="en-GB" dirty="0"/>
          </a:p>
          <a:p>
            <a:r>
              <a:rPr lang="en-GB" dirty="0"/>
              <a:t>Use the lab preparation video and script, lecture slides, and previous content covered in the statistics modules to help you</a:t>
            </a:r>
          </a:p>
          <a:p>
            <a:endParaRPr lang="en-GB" dirty="0"/>
          </a:p>
          <a:p>
            <a:r>
              <a:rPr lang="en-GB" dirty="0"/>
              <a:t>Begin the script in the lab and complete in your own time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8B1FF2F9-31E1-5D47-B732-2F9B19BA4505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359532" y="411510"/>
            <a:ext cx="5076825" cy="86320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altLang="en-US" dirty="0"/>
              <a:t>Overview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2A9B6E-B4DE-824E-983F-9E6D8AFF7D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9532" y="1274714"/>
            <a:ext cx="8425184" cy="3745308"/>
          </a:xfrm>
        </p:spPr>
        <p:txBody>
          <a:bodyPr/>
          <a:lstStyle/>
          <a:p>
            <a:r>
              <a:rPr lang="en-GB" dirty="0"/>
              <a:t>You can write your script as a .R or </a:t>
            </a:r>
            <a:r>
              <a:rPr lang="en-GB" dirty="0" err="1"/>
              <a:t>Rmd</a:t>
            </a:r>
            <a:r>
              <a:rPr lang="en-GB" dirty="0"/>
              <a:t> file</a:t>
            </a:r>
          </a:p>
          <a:p>
            <a:endParaRPr lang="en-GB" dirty="0"/>
          </a:p>
          <a:p>
            <a:r>
              <a:rPr lang="en-GB" dirty="0"/>
              <a:t>Submit for feedback. For this week’s lab, scripts should be submitted on the </a:t>
            </a:r>
            <a:r>
              <a:rPr lang="en-GB" dirty="0" err="1"/>
              <a:t>moodle</a:t>
            </a:r>
            <a:r>
              <a:rPr lang="en-GB" dirty="0"/>
              <a:t> link by:</a:t>
            </a:r>
          </a:p>
          <a:p>
            <a:pPr lvl="1"/>
            <a:r>
              <a:rPr lang="en-GB" dirty="0"/>
              <a:t>Friday of Week 16 at 3pm</a:t>
            </a:r>
          </a:p>
          <a:p>
            <a:pPr lvl="1"/>
            <a:endParaRPr lang="en-GB" dirty="0"/>
          </a:p>
          <a:p>
            <a:r>
              <a:rPr lang="en-GB" dirty="0"/>
              <a:t>I’ll provide feedback on a subset of scripts</a:t>
            </a:r>
          </a:p>
          <a:p>
            <a:pPr marL="300038" lvl="1" indent="0">
              <a:buNone/>
            </a:pP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You will not be judged or marked on your scripts – I’m providing feedback to help you to improve your coding skills and prepare you for your dissertation next year</a:t>
            </a:r>
          </a:p>
          <a:p>
            <a:endParaRPr lang="en-GB" dirty="0"/>
          </a:p>
          <a:p>
            <a:r>
              <a:rPr lang="en-GB" dirty="0"/>
              <a:t>I’ll also release a model script I’ve written - this will go live on Moodle on Friday of Week 16 at 3pm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3858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C28D6-BBD2-AD48-9098-14ACEF365A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Today’s lab</a:t>
            </a:r>
            <a:br>
              <a:rPr lang="en-GB" dirty="0"/>
            </a:br>
            <a:r>
              <a:rPr lang="en-GB" dirty="0"/>
              <a:t>Research question 1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4A43E48-1A59-9D45-88AC-F8DF98E93E61}"/>
              </a:ext>
            </a:extLst>
          </p:cNvPr>
          <p:cNvSpPr/>
          <p:nvPr/>
        </p:nvSpPr>
        <p:spPr>
          <a:xfrm>
            <a:off x="395536" y="1418616"/>
            <a:ext cx="5184576" cy="345661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You are a researcher interested in whether the old saying "an apple a day keeps the doctor away is true". 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You recruit 16 people and assign each participant to either a "0 apples" or "1 apple" condition. Participants in the "0 apple" condition eat 0 apples every day for a year. Participants in the "1 apple" condition eat 1 apple a day for a year.  You ask participants to report how many times they visited the GP in the year.</a:t>
            </a:r>
          </a:p>
        </p:txBody>
      </p:sp>
      <p:pic>
        <p:nvPicPr>
          <p:cNvPr id="1026" name="Picture 2" descr="907,664 Apple Stock Photos, Pictures &amp;amp; Royalty-Free Images - iStock">
            <a:extLst>
              <a:ext uri="{FF2B5EF4-FFF2-40B4-BE49-F238E27FC236}">
                <a16:creationId xmlns:a16="http://schemas.microsoft.com/office/drawing/2014/main" id="{CF98AD33-4D94-3B48-9286-F68F5E151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945" y="1672626"/>
            <a:ext cx="1419622" cy="1419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907,664 Apple Stock Photos, Pictures &amp;amp; Royalty-Free Images - iStock">
            <a:extLst>
              <a:ext uri="{FF2B5EF4-FFF2-40B4-BE49-F238E27FC236}">
                <a16:creationId xmlns:a16="http://schemas.microsoft.com/office/drawing/2014/main" id="{767433C8-15F2-EC49-891C-908B6D530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945" y="3517973"/>
            <a:ext cx="1419622" cy="1419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3FB636-6536-7042-BD7C-B71497CFF4A3}"/>
              </a:ext>
            </a:extLst>
          </p:cNvPr>
          <p:cNvSpPr txBox="1"/>
          <p:nvPr/>
        </p:nvSpPr>
        <p:spPr>
          <a:xfrm>
            <a:off x="5854888" y="1384594"/>
            <a:ext cx="1164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Group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51F9C6-E28C-0243-B714-C7581DA4DC22}"/>
              </a:ext>
            </a:extLst>
          </p:cNvPr>
          <p:cNvSpPr txBox="1"/>
          <p:nvPr/>
        </p:nvSpPr>
        <p:spPr>
          <a:xfrm>
            <a:off x="5906296" y="3272377"/>
            <a:ext cx="1164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Group 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EDE6523-E021-D744-BFBC-5861F1BE0A62}"/>
              </a:ext>
            </a:extLst>
          </p:cNvPr>
          <p:cNvCxnSpPr>
            <a:cxnSpLocks/>
          </p:cNvCxnSpPr>
          <p:nvPr/>
        </p:nvCxnSpPr>
        <p:spPr>
          <a:xfrm>
            <a:off x="5876026" y="3715437"/>
            <a:ext cx="1195189" cy="1125541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AD0423-EBFC-8D45-85E3-D9D2B691BD80}"/>
              </a:ext>
            </a:extLst>
          </p:cNvPr>
          <p:cNvCxnSpPr>
            <a:cxnSpLocks/>
          </p:cNvCxnSpPr>
          <p:nvPr/>
        </p:nvCxnSpPr>
        <p:spPr>
          <a:xfrm flipV="1">
            <a:off x="5906296" y="3759840"/>
            <a:ext cx="1099337" cy="1154866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Female Doctor clipart 5 - Clipart World">
            <a:extLst>
              <a:ext uri="{FF2B5EF4-FFF2-40B4-BE49-F238E27FC236}">
                <a16:creationId xmlns:a16="http://schemas.microsoft.com/office/drawing/2014/main" id="{9476143C-7CE6-844E-88A4-677C73C245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16" r="16816"/>
          <a:stretch/>
        </p:blipFill>
        <p:spPr bwMode="auto">
          <a:xfrm>
            <a:off x="7660347" y="1960522"/>
            <a:ext cx="1224136" cy="259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4B8C4B-A062-1F49-BA49-B70115E29B5E}"/>
              </a:ext>
            </a:extLst>
          </p:cNvPr>
          <p:cNvCxnSpPr/>
          <p:nvPr/>
        </p:nvCxnSpPr>
        <p:spPr>
          <a:xfrm>
            <a:off x="7264180" y="2500718"/>
            <a:ext cx="432048" cy="360040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4295EDA-EA01-804E-A699-1FB2D414FBA7}"/>
              </a:ext>
            </a:extLst>
          </p:cNvPr>
          <p:cNvCxnSpPr>
            <a:cxnSpLocks/>
          </p:cNvCxnSpPr>
          <p:nvPr/>
        </p:nvCxnSpPr>
        <p:spPr>
          <a:xfrm flipV="1">
            <a:off x="7264180" y="3258755"/>
            <a:ext cx="398122" cy="382954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2B2FECA-E21F-3249-9465-3B3D2035FCC2}"/>
              </a:ext>
            </a:extLst>
          </p:cNvPr>
          <p:cNvSpPr txBox="1"/>
          <p:nvPr/>
        </p:nvSpPr>
        <p:spPr>
          <a:xfrm>
            <a:off x="6300192" y="808395"/>
            <a:ext cx="258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Two independent groups</a:t>
            </a:r>
          </a:p>
        </p:txBody>
      </p:sp>
    </p:spTree>
    <p:extLst>
      <p:ext uri="{BB962C8B-B14F-4D97-AF65-F5344CB8AC3E}">
        <p14:creationId xmlns:p14="http://schemas.microsoft.com/office/powerpoint/2010/main" val="2854051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Banana equivalent dose - Wikipedia">
            <a:extLst>
              <a:ext uri="{FF2B5EF4-FFF2-40B4-BE49-F238E27FC236}">
                <a16:creationId xmlns:a16="http://schemas.microsoft.com/office/drawing/2014/main" id="{3DCE6BB3-E012-304C-9315-8BD712EBA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94" y="1660798"/>
            <a:ext cx="1191220" cy="1049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2C28D6-BBD2-AD48-9098-14ACEF365A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Today’s lab</a:t>
            </a:r>
            <a:br>
              <a:rPr lang="en-GB" dirty="0"/>
            </a:br>
            <a:r>
              <a:rPr lang="en-GB" dirty="0"/>
              <a:t>Research question 2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4A43E48-1A59-9D45-88AC-F8DF98E93E61}"/>
              </a:ext>
            </a:extLst>
          </p:cNvPr>
          <p:cNvSpPr/>
          <p:nvPr/>
        </p:nvSpPr>
        <p:spPr>
          <a:xfrm>
            <a:off x="395536" y="1418616"/>
            <a:ext cx="5184576" cy="345661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You are interested in whether eating bananas keeps the doctor away. 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This time you recruit only one group of participants. In the first year, you ask them to eat 0 banana every day. In the second year, you ask them to eat 1 bananas a day. You ask them to report how many times they visit the GP in Year 1 and Year 2.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3FB636-6536-7042-BD7C-B71497CFF4A3}"/>
              </a:ext>
            </a:extLst>
          </p:cNvPr>
          <p:cNvSpPr txBox="1"/>
          <p:nvPr/>
        </p:nvSpPr>
        <p:spPr>
          <a:xfrm>
            <a:off x="5854888" y="1384594"/>
            <a:ext cx="1164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Year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51F9C6-E28C-0243-B714-C7581DA4DC22}"/>
              </a:ext>
            </a:extLst>
          </p:cNvPr>
          <p:cNvSpPr txBox="1"/>
          <p:nvPr/>
        </p:nvSpPr>
        <p:spPr>
          <a:xfrm>
            <a:off x="5906296" y="3272377"/>
            <a:ext cx="1164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Year 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EDE6523-E021-D744-BFBC-5861F1BE0A62}"/>
              </a:ext>
            </a:extLst>
          </p:cNvPr>
          <p:cNvCxnSpPr>
            <a:cxnSpLocks/>
          </p:cNvCxnSpPr>
          <p:nvPr/>
        </p:nvCxnSpPr>
        <p:spPr>
          <a:xfrm>
            <a:off x="5841747" y="1761644"/>
            <a:ext cx="1195189" cy="1125541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AD0423-EBFC-8D45-85E3-D9D2B691BD80}"/>
              </a:ext>
            </a:extLst>
          </p:cNvPr>
          <p:cNvCxnSpPr>
            <a:cxnSpLocks/>
          </p:cNvCxnSpPr>
          <p:nvPr/>
        </p:nvCxnSpPr>
        <p:spPr>
          <a:xfrm flipV="1">
            <a:off x="5872017" y="1806047"/>
            <a:ext cx="1099337" cy="1154866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Female Doctor clipart 5 - Clipart World">
            <a:extLst>
              <a:ext uri="{FF2B5EF4-FFF2-40B4-BE49-F238E27FC236}">
                <a16:creationId xmlns:a16="http://schemas.microsoft.com/office/drawing/2014/main" id="{9476143C-7CE6-844E-88A4-677C73C245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16" r="16816"/>
          <a:stretch/>
        </p:blipFill>
        <p:spPr bwMode="auto">
          <a:xfrm>
            <a:off x="7660347" y="1960522"/>
            <a:ext cx="1224136" cy="259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4B8C4B-A062-1F49-BA49-B70115E29B5E}"/>
              </a:ext>
            </a:extLst>
          </p:cNvPr>
          <p:cNvCxnSpPr/>
          <p:nvPr/>
        </p:nvCxnSpPr>
        <p:spPr>
          <a:xfrm>
            <a:off x="7264180" y="2500718"/>
            <a:ext cx="432048" cy="360040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4295EDA-EA01-804E-A699-1FB2D414FBA7}"/>
              </a:ext>
            </a:extLst>
          </p:cNvPr>
          <p:cNvCxnSpPr>
            <a:cxnSpLocks/>
          </p:cNvCxnSpPr>
          <p:nvPr/>
        </p:nvCxnSpPr>
        <p:spPr>
          <a:xfrm flipV="1">
            <a:off x="7264180" y="3258755"/>
            <a:ext cx="398122" cy="382954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4" descr="Banana equivalent dose - Wikipedia">
            <a:extLst>
              <a:ext uri="{FF2B5EF4-FFF2-40B4-BE49-F238E27FC236}">
                <a16:creationId xmlns:a16="http://schemas.microsoft.com/office/drawing/2014/main" id="{FB9AD783-F9CD-504E-B926-56DF03166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405" y="3665311"/>
            <a:ext cx="1191220" cy="1049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A22E820-1F01-034D-B7EF-E6F3FA0F6F49}"/>
              </a:ext>
            </a:extLst>
          </p:cNvPr>
          <p:cNvSpPr txBox="1"/>
          <p:nvPr/>
        </p:nvSpPr>
        <p:spPr>
          <a:xfrm>
            <a:off x="6300192" y="808395"/>
            <a:ext cx="258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Two repeated measures</a:t>
            </a:r>
          </a:p>
        </p:txBody>
      </p:sp>
    </p:spTree>
    <p:extLst>
      <p:ext uri="{BB962C8B-B14F-4D97-AF65-F5344CB8AC3E}">
        <p14:creationId xmlns:p14="http://schemas.microsoft.com/office/powerpoint/2010/main" val="3000470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AB249-6941-004C-9B8A-247369C42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536" y="411510"/>
            <a:ext cx="6696744" cy="864096"/>
          </a:xfrm>
        </p:spPr>
        <p:txBody>
          <a:bodyPr/>
          <a:lstStyle/>
          <a:p>
            <a:r>
              <a:rPr lang="en-GB" dirty="0"/>
              <a:t>A template for running the Wilcoxon rank-sum test and the Wilcoxon signed-rank test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3E1A924-297D-1B47-8240-B5E6C6171053}"/>
              </a:ext>
            </a:extLst>
          </p:cNvPr>
          <p:cNvSpPr/>
          <p:nvPr/>
        </p:nvSpPr>
        <p:spPr>
          <a:xfrm>
            <a:off x="107504" y="3435846"/>
            <a:ext cx="1326102" cy="151216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2"/>
                </a:solidFill>
              </a:rPr>
              <a:t>Load packages and data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11C81A8-A73B-0544-B6F1-3A7ACA053C90}"/>
              </a:ext>
            </a:extLst>
          </p:cNvPr>
          <p:cNvSpPr/>
          <p:nvPr/>
        </p:nvSpPr>
        <p:spPr>
          <a:xfrm>
            <a:off x="1649630" y="3435846"/>
            <a:ext cx="1326102" cy="151216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2"/>
                </a:solidFill>
              </a:rPr>
              <a:t>Normality checks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C60212F-8ABE-6D4C-B661-5A31014B641F}"/>
              </a:ext>
            </a:extLst>
          </p:cNvPr>
          <p:cNvSpPr/>
          <p:nvPr/>
        </p:nvSpPr>
        <p:spPr>
          <a:xfrm>
            <a:off x="3203848" y="3435846"/>
            <a:ext cx="1326102" cy="151216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2"/>
                </a:solidFill>
              </a:rPr>
              <a:t>Explore your data </a:t>
            </a:r>
          </a:p>
          <a:p>
            <a:pPr algn="ctr"/>
            <a:r>
              <a:rPr lang="en-GB" sz="1500" dirty="0">
                <a:solidFill>
                  <a:schemeClr val="accent2"/>
                </a:solidFill>
              </a:rPr>
              <a:t>(e.g. descriptive statistics, a plot)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59BDBA2-4CAA-2549-A517-D262D3F4F26D}"/>
              </a:ext>
            </a:extLst>
          </p:cNvPr>
          <p:cNvSpPr/>
          <p:nvPr/>
        </p:nvSpPr>
        <p:spPr>
          <a:xfrm>
            <a:off x="4716016" y="3435846"/>
            <a:ext cx="1326102" cy="151216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2"/>
                </a:solidFill>
              </a:rPr>
              <a:t>Conduct the statistical test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C8F725C-512C-8B46-9E96-237971350084}"/>
              </a:ext>
            </a:extLst>
          </p:cNvPr>
          <p:cNvSpPr/>
          <p:nvPr/>
        </p:nvSpPr>
        <p:spPr>
          <a:xfrm>
            <a:off x="6228184" y="3435846"/>
            <a:ext cx="1326102" cy="151216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2"/>
                </a:solidFill>
              </a:rPr>
              <a:t>Calculate an effect size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270CF64-B482-FE47-964D-A14FD30A96CA}"/>
              </a:ext>
            </a:extLst>
          </p:cNvPr>
          <p:cNvSpPr/>
          <p:nvPr/>
        </p:nvSpPr>
        <p:spPr>
          <a:xfrm>
            <a:off x="7740352" y="3435846"/>
            <a:ext cx="1326102" cy="151216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2"/>
                </a:solidFill>
              </a:rPr>
              <a:t>Interpret your data</a:t>
            </a:r>
          </a:p>
        </p:txBody>
      </p:sp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C2E4234C-D195-544D-9308-7B8216D9821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9532" y="1347615"/>
            <a:ext cx="8425184" cy="504056"/>
          </a:xfrm>
        </p:spPr>
        <p:txBody>
          <a:bodyPr/>
          <a:lstStyle/>
          <a:p>
            <a:r>
              <a:rPr lang="en-GB" dirty="0"/>
              <a:t>Your script should aim to answer and interpret both of these research questions</a:t>
            </a:r>
          </a:p>
          <a:p>
            <a:endParaRPr lang="en-GB" dirty="0"/>
          </a:p>
          <a:p>
            <a:r>
              <a:rPr lang="en-GB" dirty="0"/>
              <a:t>Start a new session on the server. </a:t>
            </a:r>
          </a:p>
          <a:p>
            <a:endParaRPr lang="en-GB" dirty="0"/>
          </a:p>
          <a:p>
            <a:r>
              <a:rPr lang="en-GB" dirty="0"/>
              <a:t>I have uploaded a .R and .</a:t>
            </a:r>
            <a:r>
              <a:rPr lang="en-GB" dirty="0" err="1"/>
              <a:t>Rmd</a:t>
            </a:r>
            <a:r>
              <a:rPr lang="en-GB" dirty="0"/>
              <a:t> file to this week’s lab folder. You could use this to get started or just create your own blank .R/.</a:t>
            </a:r>
            <a:r>
              <a:rPr lang="en-GB" dirty="0" err="1"/>
              <a:t>Rmd</a:t>
            </a:r>
            <a:r>
              <a:rPr lang="en-GB" dirty="0"/>
              <a:t> file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4026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8C0E1D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2B1E"/>
      </a:hlink>
      <a:folHlink>
        <a:srgbClr val="D52B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 2: Text Only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2B1E"/>
      </a:hlink>
      <a:folHlink>
        <a:srgbClr val="D52B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49168</TotalTime>
  <Words>491</Words>
  <Application>Microsoft Macintosh PowerPoint</Application>
  <PresentationFormat>On-screen Show (16:9)</PresentationFormat>
  <Paragraphs>52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Lucida Grande</vt:lpstr>
      <vt:lpstr>Office Theme</vt:lpstr>
      <vt:lpstr>Slide 2: Text Only</vt:lpstr>
      <vt:lpstr>Week 16 Lab: An introduction to non-parametric tests</vt:lpstr>
      <vt:lpstr>Overview</vt:lpstr>
      <vt:lpstr>Overview</vt:lpstr>
      <vt:lpstr>Today’s lab Research question 1</vt:lpstr>
      <vt:lpstr>Today’s lab Research question 2</vt:lpstr>
      <vt:lpstr>A template for running the Wilcoxon rank-sum test and the Wilcoxon signed-rank test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wendy.gallagher</dc:creator>
  <cp:lastModifiedBy>Atkinson, Amy</cp:lastModifiedBy>
  <cp:revision>1786</cp:revision>
  <cp:lastPrinted>2021-11-16T20:13:28Z</cp:lastPrinted>
  <dcterms:created xsi:type="dcterms:W3CDTF">2011-10-31T13:04:17Z</dcterms:created>
  <dcterms:modified xsi:type="dcterms:W3CDTF">2023-02-14T17:10:35Z</dcterms:modified>
</cp:coreProperties>
</file>