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F5B0D7-2D8B-49F6-B562-FE4984BB8B85}">
  <a:tblStyle styleId="{35F5B0D7-2D8B-49F6-B562-FE4984BB8B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Logic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2.03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Comparators: </a:t>
            </a:r>
            <a:r>
              <a:rPr lang="en"/>
              <a:t>coalition : &lt;   &lt;=   &gt;=   &gt;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(who’s the biggest)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303800" y="1545450"/>
            <a:ext cx="70305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/>
              <a:t>Just like the math symbols you are accustomed to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a&lt;b	Asks: is a less than b</a:t>
            </a:r>
            <a:br>
              <a:rPr lang="en" sz="2400"/>
            </a:br>
            <a:r>
              <a:rPr lang="en" sz="2400"/>
              <a:t>a&gt;b	Asks: is a greater than b</a:t>
            </a:r>
            <a:br>
              <a:rPr lang="en" sz="2400"/>
            </a:br>
            <a:r>
              <a:rPr lang="en" sz="2400"/>
              <a:t>a&lt;=b	Asks: is a less than or equal to b</a:t>
            </a:r>
            <a:br>
              <a:rPr lang="en" sz="2400"/>
            </a:br>
            <a:r>
              <a:rPr lang="en" sz="2400"/>
              <a:t>a&gt;=b	Asks: is a greater than or equal to b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1303800" y="1545450"/>
            <a:ext cx="7030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/>
              <a:t>It is syntactically legal to chain operators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Don’t do it! It is confusing to say the least!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x=1</a:t>
            </a:r>
            <a:br>
              <a:rPr lang="en" sz="2400"/>
            </a:br>
            <a:r>
              <a:rPr lang="en" sz="2400"/>
              <a:t>x == 1 &lt; 4			Yields: True</a:t>
            </a:r>
            <a:br>
              <a:rPr lang="en" sz="2400"/>
            </a:br>
            <a:r>
              <a:rPr lang="en" sz="2400"/>
              <a:t>(x == 1) and (x &lt;4) 	Is more verbose but much</a:t>
            </a:r>
            <a:br>
              <a:rPr lang="en" sz="2400"/>
            </a:br>
            <a:r>
              <a:rPr lang="en" sz="2400"/>
              <a:t>	 					Clearer and is logically the </a:t>
            </a:r>
            <a:br>
              <a:rPr lang="en" sz="2400"/>
            </a:br>
            <a:r>
              <a:rPr lang="en" sz="2400"/>
              <a:t>						same!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: and</a:t>
            </a:r>
            <a:endParaRPr/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303800" y="1545450"/>
            <a:ext cx="70305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4 &gt; 2 and 8 &gt; 4   is TRUE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(4 &gt; 2) and (8 &gt; 4) is TRUE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(4 &gt; 2) and (8 &gt; 16) is FALSE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(4 == 8) and (8 &gt; 4) is FALSE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if ((side1 == side2) and (side2 == side3))</a:t>
            </a:r>
            <a:br>
              <a:rPr lang="en" sz="2400"/>
            </a:br>
            <a:r>
              <a:rPr lang="en" sz="2400"/>
              <a:t>	print(“Equilateral!”)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: OR</a:t>
            </a:r>
            <a:endParaRPr/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303800" y="1545450"/>
            <a:ext cx="75414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(4 &gt; 2) or (8 &gt; 4) is TRUE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(4 &gt; 2) or (8 &gt; 16) is TRUE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(4 == 8) or (8 &gt; 18) is FALSE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if ((dessert == “Ice Cream”) or (dessert == “Cookies”)):</a:t>
            </a:r>
            <a:br>
              <a:rPr lang="en" sz="2400"/>
            </a:br>
            <a:r>
              <a:rPr lang="en" sz="2400"/>
              <a:t>	print(“Dessert? Yes Please!”)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: NOT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303800" y="1545450"/>
            <a:ext cx="75414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(</a:t>
            </a:r>
            <a:r>
              <a:rPr lang="en" sz="2400"/>
              <a:t>(4 &gt; 2) or (8 &gt; 4)) is FALSE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</a:t>
            </a:r>
            <a:r>
              <a:rPr lang="en" sz="2400"/>
              <a:t>ot ((4 &gt; 2) or (8 &gt; 16)) is FALSE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</a:t>
            </a:r>
            <a:r>
              <a:rPr lang="en" sz="2400"/>
              <a:t>ot ((4 == 8) or (8 &gt; 18)) is TRUE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if (not touching_sprite2)</a:t>
            </a:r>
            <a:br>
              <a:rPr lang="en" sz="2400"/>
            </a:br>
            <a:r>
              <a:rPr lang="en" sz="2400"/>
              <a:t>	print(“You missed me!”)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Boole (1815-1864)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536100" y="1745063"/>
            <a:ext cx="47982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Mathematician</a:t>
            </a:r>
            <a:r>
              <a:rPr lang="en" sz="2400"/>
              <a:t>, philosopher and logician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Wrote “The Laws of Thought”  in 1854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Formalized what we call today: Boolean Math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41563"/>
            <a:ext cx="20955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data type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740300"/>
            <a:ext cx="70305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/>
              <a:t>Can only have one of two values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True	Most often represented as 1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False	Most often represented as 0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(Remember binary discussion. Computers only have 1 and 0)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&gt;&gt;&gt; type(4&lt;5)</a:t>
            </a:r>
            <a:br>
              <a:rPr b="1" lang="en" sz="1800"/>
            </a:br>
            <a:r>
              <a:rPr b="1" lang="en" sz="1800"/>
              <a:t>Class Boolean</a:t>
            </a:r>
            <a:br>
              <a:rPr b="1" lang="en" sz="1800"/>
            </a:br>
            <a:r>
              <a:rPr b="1" lang="en" sz="1800"/>
              <a:t>&gt;&gt;&gt; 4&lt;5</a:t>
            </a:r>
            <a:br>
              <a:rPr b="1" lang="en" sz="1800"/>
            </a:br>
            <a:r>
              <a:rPr b="1" lang="en" sz="1800"/>
              <a:t>True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Math or Boolean Logic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303800" y="1740300"/>
            <a:ext cx="70305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AND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true result occurs only when both sides of the comparison are true</a:t>
            </a:r>
            <a:endParaRPr/>
          </a:p>
        </p:txBody>
      </p:sp>
      <p:graphicFrame>
        <p:nvGraphicFramePr>
          <p:cNvPr id="298" name="Shape 298"/>
          <p:cNvGraphicFramePr/>
          <p:nvPr/>
        </p:nvGraphicFramePr>
        <p:xfrm>
          <a:off x="952500" y="322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{35F5B0D7-2D8B-49F6-B562-FE4984BB8B85}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Math or Boolean Logic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303800" y="1740300"/>
            <a:ext cx="70305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true result occurs when either side of the comparison is true</a:t>
            </a:r>
            <a:endParaRPr/>
          </a:p>
        </p:txBody>
      </p:sp>
      <p:graphicFrame>
        <p:nvGraphicFramePr>
          <p:cNvPr id="305" name="Shape 305"/>
          <p:cNvGraphicFramePr/>
          <p:nvPr/>
        </p:nvGraphicFramePr>
        <p:xfrm>
          <a:off x="952500" y="322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{35F5B0D7-2D8B-49F6-B562-FE4984BB8B85}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Math or Boolean Logic</a:t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303800" y="1740300"/>
            <a:ext cx="70305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NOT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Will turn a True to False and a False to True</a:t>
            </a:r>
            <a:endParaRPr/>
          </a:p>
        </p:txBody>
      </p:sp>
      <p:graphicFrame>
        <p:nvGraphicFramePr>
          <p:cNvPr id="312" name="Shape 312"/>
          <p:cNvGraphicFramePr/>
          <p:nvPr/>
        </p:nvGraphicFramePr>
        <p:xfrm>
          <a:off x="2159000" y="313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{35F5B0D7-2D8B-49F6-B562-FE4984BB8B85}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303800" y="1545450"/>
            <a:ext cx="70305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comparators return a boolean result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They all ask a question and return an answer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example: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(a == b)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Asks the question: Is a equal b?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answer is always either true or false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Comparators: Equality</a:t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303800" y="1545450"/>
            <a:ext cx="70305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/>
              <a:t>Double equal sign: ==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from single = sign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a==b	yields a true or false value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a=b	Assigns the variable a with the value of b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Comparators: inequality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303800" y="1545450"/>
            <a:ext cx="70305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/>
              <a:t>To test if two items are not equal to each other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Operator is: !=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 != B	Asks the question: Is A not equal to B?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It is a shorthand for: (not (A == B))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