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aven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m2Ux2PnJe6E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412075" y="20283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568175" y="2733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2.04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</a:t>
            </a:r>
            <a:endParaRPr sz="2400"/>
          </a:p>
        </p:txBody>
      </p:sp>
      <p:sp>
        <p:nvSpPr>
          <p:cNvPr id="344" name="Shape 344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PEP - Python Enhancement Proposals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Python Community has a Design Document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https://www.python.org/dev/peps/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Remember Python is community driven as an open source language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45" name="Shape 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50" y="2726925"/>
            <a:ext cx="782955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</a:t>
            </a:r>
            <a:endParaRPr sz="2400"/>
          </a:p>
        </p:txBody>
      </p:sp>
      <p:sp>
        <p:nvSpPr>
          <p:cNvPr id="351" name="Shape 351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PEP - Python Enhancement Proposals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PEP 8 is the Python Code Style Guide.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Recommends the use of 4 spaces when indenting a block.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	Avoid using the tab button instead use 4 spaces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50" y="2362150"/>
            <a:ext cx="7419999" cy="27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</a:t>
            </a:r>
            <a:endParaRPr sz="2400"/>
          </a:p>
        </p:txBody>
      </p:sp>
      <p:sp>
        <p:nvSpPr>
          <p:cNvPr id="358" name="Shape 358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Examples</a:t>
            </a:r>
            <a:endParaRPr b="1" sz="1800"/>
          </a:p>
        </p:txBody>
      </p:sp>
      <p:sp>
        <p:nvSpPr>
          <p:cNvPr id="359" name="Shape 359"/>
          <p:cNvSpPr txBox="1"/>
          <p:nvPr/>
        </p:nvSpPr>
        <p:spPr>
          <a:xfrm>
            <a:off x="4288200" y="1320000"/>
            <a:ext cx="4544100" cy="28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player_1_age = input("Player 1, How old are you? ")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player_2_age = input("Player 2, How old are you? ")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test which player is older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int(player_1_age) &gt; int(player_2_age):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print("Player 1 is older than Player 2")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elif int(player_1_age) == int(player_2_age):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print("You are both the same age")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print("Player 2 is older than Player 1")</a:t>
            </a:r>
            <a:endParaRPr/>
          </a:p>
        </p:txBody>
      </p:sp>
      <p:sp>
        <p:nvSpPr>
          <p:cNvPr id="360" name="Shape 360"/>
          <p:cNvSpPr txBox="1"/>
          <p:nvPr/>
        </p:nvSpPr>
        <p:spPr>
          <a:xfrm>
            <a:off x="73025" y="1320000"/>
            <a:ext cx="4136400" cy="280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ew_player = input(“Are you a new player? “)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test for new player and show instructions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new_player == “yes”: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print(“Here are the game instructions”)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p</a:t>
            </a:r>
            <a:r>
              <a:rPr lang="en"/>
              <a:t>layer_name = input(“What is your name? “)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p</a:t>
            </a:r>
            <a:r>
              <a:rPr lang="en"/>
              <a:t>layer_name = input(“What is your name? “)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print(“Welcome back “ + player_name)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</a:t>
            </a:r>
            <a:endParaRPr sz="2400"/>
          </a:p>
        </p:txBody>
      </p:sp>
      <p:sp>
        <p:nvSpPr>
          <p:cNvPr id="366" name="Shape 366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Nested Conditionals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We can nest conditionals inside other conditionals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if True: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Do Something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else: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if True: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   Do this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else: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    Do that instead</a:t>
            </a:r>
            <a:endParaRPr b="1" sz="2400"/>
          </a:p>
        </p:txBody>
      </p:sp>
      <p:sp>
        <p:nvSpPr>
          <p:cNvPr id="367" name="Shape 367"/>
          <p:cNvSpPr txBox="1"/>
          <p:nvPr/>
        </p:nvSpPr>
        <p:spPr>
          <a:xfrm>
            <a:off x="3596275" y="2081550"/>
            <a:ext cx="5463900" cy="300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avings = input(“Have you saved and money? “)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savings == “no”: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print(“it is time to start saving”)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lse: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s</a:t>
            </a:r>
            <a:r>
              <a:rPr lang="en"/>
              <a:t>aved_money = input(“How much have you saved? “)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i</a:t>
            </a:r>
            <a:r>
              <a:rPr lang="en"/>
              <a:t>f int(saved_money) &lt; 100: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print(“You need to save at least 100 dollars”)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s</a:t>
            </a:r>
            <a:r>
              <a:rPr lang="en"/>
              <a:t>aved_per_week = input(“How much do you save a week? “)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a</a:t>
            </a:r>
            <a:r>
              <a:rPr lang="en"/>
              <a:t>nnual_savings = int(saved_per_week) * 52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t</a:t>
            </a:r>
            <a:r>
              <a:rPr lang="en"/>
              <a:t>otal_year = annual_savings + int(saved_money)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print(“Next year at this time you will have “ + str(total_year))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/>
          <p:nvPr>
            <p:ph type="ctrTitle"/>
          </p:nvPr>
        </p:nvSpPr>
        <p:spPr>
          <a:xfrm>
            <a:off x="195925" y="0"/>
            <a:ext cx="8948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translate from SNAP to Python</a:t>
            </a:r>
            <a:endParaRPr/>
          </a:p>
        </p:txBody>
      </p:sp>
      <p:pic>
        <p:nvPicPr>
          <p:cNvPr descr="triangle_program"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500" y="1295500"/>
            <a:ext cx="3453001" cy="380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ctrTitle"/>
          </p:nvPr>
        </p:nvSpPr>
        <p:spPr>
          <a:xfrm>
            <a:off x="274525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</a:t>
            </a:r>
            <a:endParaRPr sz="2400"/>
          </a:p>
        </p:txBody>
      </p:sp>
      <p:sp>
        <p:nvSpPr>
          <p:cNvPr id="379" name="Shape 379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Lab 2.04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Complete Lab 2.04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ctrTitle"/>
          </p:nvPr>
        </p:nvSpPr>
        <p:spPr>
          <a:xfrm>
            <a:off x="311700" y="266400"/>
            <a:ext cx="85206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this?</a:t>
            </a:r>
            <a:endParaRPr/>
          </a:p>
        </p:txBody>
      </p:sp>
      <p:sp>
        <p:nvSpPr>
          <p:cNvPr id="284" name="Shape 284"/>
          <p:cNvSpPr txBox="1"/>
          <p:nvPr>
            <p:ph idx="1" type="subTitle"/>
          </p:nvPr>
        </p:nvSpPr>
        <p:spPr>
          <a:xfrm>
            <a:off x="311700" y="130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1615713"/>
            <a:ext cx="21717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y an hour of code at http://learn.code.org&#10;&#10;Help us caption &amp; translate this video!&#10;&#10;https://amara.org/v/DBcN/" id="290" name="Shape 290" title="Hour of Code - Bill Gates explains If statemen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8125" y="1230595"/>
            <a:ext cx="5217226" cy="39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489425" y="171300"/>
            <a:ext cx="74718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programs make decisions just like we do. Here is an example of how using a graphical language.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</a:t>
            </a:r>
            <a:endParaRPr sz="2400"/>
          </a:p>
        </p:txBody>
      </p:sp>
      <p:sp>
        <p:nvSpPr>
          <p:cNvPr id="297" name="Shape 297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Conditionals are how programs make decisions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Blast from the Past!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 if we wanted to test more than one condition AND do something different?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025" y="2094100"/>
            <a:ext cx="3286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</a:t>
            </a:r>
            <a:endParaRPr sz="2400"/>
          </a:p>
        </p:txBody>
      </p:sp>
      <p:sp>
        <p:nvSpPr>
          <p:cNvPr id="304" name="Shape 304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Let’s convert it to Python</a:t>
            </a:r>
            <a:endParaRPr b="1" sz="2400"/>
          </a:p>
        </p:txBody>
      </p:sp>
      <p:sp>
        <p:nvSpPr>
          <p:cNvPr id="305" name="Shape 305"/>
          <p:cNvSpPr txBox="1"/>
          <p:nvPr/>
        </p:nvSpPr>
        <p:spPr>
          <a:xfrm>
            <a:off x="529675" y="3066575"/>
            <a:ext cx="6216900" cy="1970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if 10 &lt; 9: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print(“This is True”)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else: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   print(“It was False so I’m Doing this”)</a:t>
            </a:r>
            <a:endParaRPr b="1" sz="2400"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600" y="1127650"/>
            <a:ext cx="3286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</a:t>
            </a:r>
            <a:endParaRPr sz="2400"/>
          </a:p>
        </p:txBody>
      </p:sp>
      <p:sp>
        <p:nvSpPr>
          <p:cNvPr id="312" name="Shape 312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Program Flow Control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Conditionals allow us to control the flow of a program.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if statement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900" y="1952225"/>
            <a:ext cx="5966075" cy="31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102225" y="3150225"/>
            <a:ext cx="2801400" cy="10779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if “TRUE”: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Do Something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</a:t>
            </a:r>
            <a:endParaRPr sz="2400"/>
          </a:p>
        </p:txBody>
      </p:sp>
      <p:sp>
        <p:nvSpPr>
          <p:cNvPr id="320" name="Shape 320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Program Flow Control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Conditionals allow us to control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flow of a program.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</a:t>
            </a:r>
            <a:r>
              <a:rPr b="1" lang="en" sz="2400"/>
              <a:t>lse statement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if “TRUE”: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Do Something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200" y="1388775"/>
            <a:ext cx="4762100" cy="363942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311700" y="3884325"/>
            <a:ext cx="3466200" cy="10314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else: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Do Something else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</a:t>
            </a:r>
            <a:endParaRPr sz="2400"/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Program Flow Control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elif</a:t>
            </a:r>
            <a:r>
              <a:rPr b="1" lang="en" sz="2400"/>
              <a:t> statement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if “TRUE”: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Do Something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else: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Do This instead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329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650" y="1143450"/>
            <a:ext cx="4656975" cy="38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213725" y="3280300"/>
            <a:ext cx="3475500" cy="9663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elif “TRUE”:</a:t>
            </a:r>
            <a:endParaRPr b="1"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	Do Something Else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ctrTitle"/>
          </p:nvPr>
        </p:nvSpPr>
        <p:spPr>
          <a:xfrm>
            <a:off x="311700" y="266400"/>
            <a:ext cx="85206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Conditionals</a:t>
            </a:r>
            <a:endParaRPr sz="2400"/>
          </a:p>
        </p:txBody>
      </p:sp>
      <p:sp>
        <p:nvSpPr>
          <p:cNvPr id="336" name="Shape 336"/>
          <p:cNvSpPr txBox="1"/>
          <p:nvPr>
            <p:ph idx="1" type="subTitle"/>
          </p:nvPr>
        </p:nvSpPr>
        <p:spPr>
          <a:xfrm>
            <a:off x="311700" y="793200"/>
            <a:ext cx="78408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Syntax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 conditional statement must be followed by a colon 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 function to be run if true must be indented.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All indents must match throughout the entire program.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Recommend using 4 Spaces (PEP 8) for indentation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Once indentation ends Python assumes the block has finished</a:t>
            </a:r>
            <a:endParaRPr b="1" sz="1800"/>
          </a:p>
        </p:txBody>
      </p:sp>
      <p:sp>
        <p:nvSpPr>
          <p:cNvPr id="337" name="Shape 337"/>
          <p:cNvSpPr txBox="1"/>
          <p:nvPr/>
        </p:nvSpPr>
        <p:spPr>
          <a:xfrm>
            <a:off x="1923575" y="3010825"/>
            <a:ext cx="4655700" cy="20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Shape 3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03" y="3010825"/>
            <a:ext cx="4232575" cy="19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