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italic.fntdata"/><Relationship Id="rId10" Type="http://schemas.openxmlformats.org/officeDocument/2006/relationships/slide" Target="slides/slide6.xml"/><Relationship Id="rId32" Type="http://schemas.openxmlformats.org/officeDocument/2006/relationships/font" Target="fonts/Nunito-bold.fntdata"/><Relationship Id="rId13" Type="http://schemas.openxmlformats.org/officeDocument/2006/relationships/slide" Target="slides/slide9.xml"/><Relationship Id="rId35" Type="http://schemas.openxmlformats.org/officeDocument/2006/relationships/font" Target="fonts/MavenPro-regular.fntdata"/><Relationship Id="rId12" Type="http://schemas.openxmlformats.org/officeDocument/2006/relationships/slide" Target="slides/slide8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69175" y="2443025"/>
            <a:ext cx="8520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69175" y="321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Units 2.05 &amp; 2.06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r>
              <a:rPr lang="en"/>
              <a:t> a List in Python</a:t>
            </a:r>
            <a:endParaRPr/>
          </a:p>
        </p:txBody>
      </p:sp>
      <p:sp>
        <p:nvSpPr>
          <p:cNvPr id="338" name="Shape 338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range of index items you can indicate where you would like to start and stop the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used to access a range of items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 start:number stop]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shopping_list = [“carrots”,”eggs”,”bread”,”celery”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</a:t>
            </a:r>
            <a:r>
              <a:rPr lang="en">
                <a:solidFill>
                  <a:srgbClr val="000000"/>
                </a:solidFill>
              </a:rPr>
              <a:t>print(shopping_list[0:3])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['carrots', 'eggs', 'bread']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anything strange in the result?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 start:number stop]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shopping_list = [“carrots”,”eggs”,”bread”,”celery”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</a:t>
            </a:r>
            <a:r>
              <a:rPr lang="en">
                <a:solidFill>
                  <a:srgbClr val="000000"/>
                </a:solidFill>
              </a:rPr>
              <a:t>print(shopping_list[0:3])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['carrots', 'eggs', 'bread']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item will not be included it is the stopping point. This is an important note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is formally known as </a:t>
            </a:r>
            <a:r>
              <a:rPr b="1" lang="en">
                <a:solidFill>
                  <a:srgbClr val="00FFFF"/>
                </a:solidFill>
              </a:rPr>
              <a:t>slicing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 start:number stop]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</a:t>
            </a:r>
            <a:r>
              <a:rPr lang="en">
                <a:solidFill>
                  <a:srgbClr val="00FFFF"/>
                </a:solidFill>
              </a:rPr>
              <a:t>slicing the list into a part of the list</a:t>
            </a:r>
            <a:r>
              <a:rPr lang="en"/>
              <a:t>. The number to the left of the colon is the starting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to the right is the stopping point. The result </a:t>
            </a:r>
            <a:r>
              <a:rPr lang="en">
                <a:solidFill>
                  <a:srgbClr val="FFFF00"/>
                </a:solidFill>
              </a:rPr>
              <a:t>will include the item to the left of the stopping point index number but not include that item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56" name="Shape 356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from right to left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 start:number stop]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access list items in the </a:t>
            </a:r>
            <a:r>
              <a:rPr lang="en">
                <a:solidFill>
                  <a:srgbClr val="00FFFF"/>
                </a:solidFill>
              </a:rPr>
              <a:t>reverse direction</a:t>
            </a:r>
            <a:r>
              <a:rPr lang="en"/>
              <a:t> using </a:t>
            </a:r>
            <a:r>
              <a:rPr lang="en">
                <a:solidFill>
                  <a:srgbClr val="00FFFF"/>
                </a:solidFill>
              </a:rPr>
              <a:t>negative index numbers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shopping_list = [“carrots”,”eggs”,”bread”,”celery”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</a:t>
            </a:r>
            <a:r>
              <a:rPr lang="en">
                <a:solidFill>
                  <a:srgbClr val="000000"/>
                </a:solidFill>
              </a:rPr>
              <a:t>print(shopping_list[-2])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from right to left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 start:number stop]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</a:t>
            </a:r>
            <a:r>
              <a:rPr lang="en">
                <a:solidFill>
                  <a:srgbClr val="00FFFF"/>
                </a:solidFill>
              </a:rPr>
              <a:t>slice</a:t>
            </a:r>
            <a:r>
              <a:rPr lang="en"/>
              <a:t> a list  in the </a:t>
            </a:r>
            <a:r>
              <a:rPr lang="en">
                <a:solidFill>
                  <a:srgbClr val="00FFFF"/>
                </a:solidFill>
              </a:rPr>
              <a:t>reverse direction</a:t>
            </a:r>
            <a:r>
              <a:rPr lang="en"/>
              <a:t> using </a:t>
            </a:r>
            <a:r>
              <a:rPr lang="en">
                <a:solidFill>
                  <a:srgbClr val="00FFFF"/>
                </a:solidFill>
              </a:rPr>
              <a:t>negative index numbers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shopping_list = [“carrots”,”eggs”,”bread”,”celery”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</a:t>
            </a:r>
            <a:r>
              <a:rPr lang="en">
                <a:solidFill>
                  <a:srgbClr val="000000"/>
                </a:solidFill>
              </a:rPr>
              <a:t>print(shopping_list[0:-2])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[‘carrots’,’eggs’]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r>
              <a:rPr lang="en"/>
              <a:t> a List in Python</a:t>
            </a:r>
            <a:endParaRPr/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[“Bill”,”Angel”,”Jenny”,”Ralph”,”Sam”]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output be from: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</a:t>
            </a:r>
            <a:r>
              <a:rPr lang="en">
                <a:solidFill>
                  <a:srgbClr val="000000"/>
                </a:solidFill>
              </a:rPr>
              <a:t> print(grandchildren[3])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r>
              <a:rPr lang="en"/>
              <a:t> a List in Python</a:t>
            </a:r>
            <a:endParaRPr/>
          </a:p>
        </p:txBody>
      </p:sp>
      <p:sp>
        <p:nvSpPr>
          <p:cNvPr id="374" name="Shape 374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[“Bill”,”Angel”,”Jenny”,”Ralph”,”Sam”]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output be from: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>
                <a:solidFill>
                  <a:srgbClr val="000000"/>
                </a:solidFill>
              </a:rPr>
              <a:t>print(grandchildren[3])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Ralph</a:t>
            </a:r>
            <a:endParaRPr>
              <a:solidFill>
                <a:srgbClr val="F3F3F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80" name="Shape 380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list. Let’s slice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[“Bill”,”Angel”,”Jenny”,”Ralph”,”Sam”]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output be from: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</a:t>
            </a:r>
            <a:r>
              <a:rPr lang="en">
                <a:solidFill>
                  <a:srgbClr val="DD7E6B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print(grandchildren[1:3])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 List in Python</a:t>
            </a:r>
            <a:endParaRPr/>
          </a:p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list. Let’s slice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[“Bill”,”Angel”,”Jenny”,”Ralph”,”Sam”]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the output be from: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>
                <a:solidFill>
                  <a:srgbClr val="DD7E6B"/>
                </a:solidFill>
              </a:rPr>
              <a:t>print(grandchildren[1:3])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['Angel', 'Jenny']</a:t>
            </a:r>
            <a:endParaRPr>
              <a:solidFill>
                <a:srgbClr val="EFEFE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</a:t>
            </a:r>
            <a:r>
              <a:rPr lang="en"/>
              <a:t> a List in Python</a:t>
            </a:r>
            <a:endParaRPr/>
          </a:p>
        </p:txBody>
      </p:sp>
      <p:sp>
        <p:nvSpPr>
          <p:cNvPr id="392" name="Shape 392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Mutable. This means they can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modify a list element by changing the contents of the list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</a:t>
            </a:r>
            <a:r>
              <a:rPr lang="en">
                <a:solidFill>
                  <a:srgbClr val="000000"/>
                </a:solidFill>
              </a:rPr>
              <a:t>”Angel”</a:t>
            </a:r>
            <a:r>
              <a:rPr lang="en">
                <a:solidFill>
                  <a:srgbClr val="FFFFFF"/>
                </a:solidFill>
              </a:rPr>
              <a:t>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grandchildren[1] = “Angie”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print(grandchildren)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['Bill',</a:t>
            </a:r>
            <a:r>
              <a:rPr lang="en">
                <a:solidFill>
                  <a:srgbClr val="000000"/>
                </a:solidFill>
              </a:rPr>
              <a:t> 'Angie'</a:t>
            </a:r>
            <a:r>
              <a:rPr lang="en">
                <a:solidFill>
                  <a:srgbClr val="FFFFFF"/>
                </a:solidFill>
              </a:rPr>
              <a:t>, 'Jenny', 'Ralph', 'Sam']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Flashback</a:t>
            </a:r>
            <a:endParaRPr/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88" y="1705575"/>
            <a:ext cx="5970825" cy="26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List in Python</a:t>
            </a:r>
            <a:endParaRPr/>
          </a:p>
        </p:txBody>
      </p:sp>
      <p:sp>
        <p:nvSpPr>
          <p:cNvPr id="398" name="Shape 398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Mutable. This means they can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an item to the end of a list using the </a:t>
            </a:r>
            <a:r>
              <a:rPr lang="en">
                <a:solidFill>
                  <a:srgbClr val="FFFFFF"/>
                </a:solidFill>
              </a:rPr>
              <a:t>append</a:t>
            </a:r>
            <a:r>
              <a:rPr lang="en"/>
              <a:t>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[“Bill”,”Angie”,”Jenny”,”Ralph”,”Sam”]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grandchildren.</a:t>
            </a:r>
            <a:r>
              <a:rPr b="1" lang="en">
                <a:solidFill>
                  <a:srgbClr val="000000"/>
                </a:solidFill>
              </a:rPr>
              <a:t>append</a:t>
            </a:r>
            <a:r>
              <a:rPr lang="en">
                <a:solidFill>
                  <a:srgbClr val="000000"/>
                </a:solidFill>
              </a:rPr>
              <a:t>(“Lucy”)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print(grandchildren)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['Bill', 'Angie', 'Jenny', 'Ralph', 'Sam',</a:t>
            </a:r>
            <a:r>
              <a:rPr lang="en">
                <a:solidFill>
                  <a:srgbClr val="DD7E6B"/>
                </a:solidFill>
              </a:rPr>
              <a:t>’</a:t>
            </a:r>
            <a:r>
              <a:rPr lang="en">
                <a:solidFill>
                  <a:srgbClr val="000000"/>
                </a:solidFill>
              </a:rPr>
              <a:t>Lucy</a:t>
            </a:r>
            <a:r>
              <a:rPr lang="en">
                <a:solidFill>
                  <a:srgbClr val="DD7E6B"/>
                </a:solidFill>
              </a:rPr>
              <a:t>’</a:t>
            </a:r>
            <a:r>
              <a:rPr lang="en">
                <a:solidFill>
                  <a:srgbClr val="FFFFFF"/>
                </a:solidFill>
              </a:rPr>
              <a:t>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List in Python</a:t>
            </a:r>
            <a:endParaRPr/>
          </a:p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Mutable. This means they can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remove an item from a list using either the </a:t>
            </a:r>
            <a:r>
              <a:rPr lang="en">
                <a:solidFill>
                  <a:srgbClr val="000000"/>
                </a:solidFill>
              </a:rPr>
              <a:t>pop or remove</a:t>
            </a:r>
            <a:r>
              <a:rPr lang="en"/>
              <a:t>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pop </a:t>
            </a:r>
            <a:r>
              <a:rPr lang="en">
                <a:solidFill>
                  <a:srgbClr val="FFFFFF"/>
                </a:solidFill>
              </a:rPr>
              <a:t>removed an item based on it’s index number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remove</a:t>
            </a:r>
            <a:r>
              <a:rPr lang="en">
                <a:solidFill>
                  <a:srgbClr val="FFFFFF"/>
                </a:solidFill>
              </a:rPr>
              <a:t> deletes an item based on the item value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List in Python</a:t>
            </a:r>
            <a:endParaRPr/>
          </a:p>
        </p:txBody>
      </p:sp>
      <p:sp>
        <p:nvSpPr>
          <p:cNvPr id="410" name="Shape 410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Mutable. This means they can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delete an item using pop the syntax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</a:t>
            </a:r>
            <a:r>
              <a:rPr lang="en">
                <a:solidFill>
                  <a:srgbClr val="000000"/>
                </a:solidFill>
              </a:rPr>
              <a:t>“Bill”</a:t>
            </a:r>
            <a:r>
              <a:rPr lang="en">
                <a:solidFill>
                  <a:srgbClr val="FFFFFF"/>
                </a:solidFill>
              </a:rPr>
              <a:t>,”Angie”,”Jenny”,”Ralph”,”Sam”]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grandchildren.pop(0)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print(grandchildren)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['Angie', 'Jenny', 'Ralph', 'Sam']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List in Python</a:t>
            </a:r>
            <a:endParaRPr/>
          </a:p>
        </p:txBody>
      </p:sp>
      <p:sp>
        <p:nvSpPr>
          <p:cNvPr id="416" name="Shape 416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Mutable. This means they can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deleting a value using</a:t>
            </a:r>
            <a:r>
              <a:rPr lang="en">
                <a:solidFill>
                  <a:srgbClr val="000000"/>
                </a:solidFill>
              </a:rPr>
              <a:t> remove the first item in the list that matches will be deleted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grandchildren = [“Bill”,</a:t>
            </a:r>
            <a:r>
              <a:rPr lang="en">
                <a:solidFill>
                  <a:srgbClr val="000000"/>
                </a:solidFill>
              </a:rPr>
              <a:t>”Angie</a:t>
            </a:r>
            <a:r>
              <a:rPr lang="en">
                <a:solidFill>
                  <a:srgbClr val="DD7E6B"/>
                </a:solidFill>
              </a:rPr>
              <a:t>”</a:t>
            </a:r>
            <a:r>
              <a:rPr lang="en">
                <a:solidFill>
                  <a:srgbClr val="FFFFFF"/>
                </a:solidFill>
              </a:rPr>
              <a:t>,”Jenny”</a:t>
            </a:r>
            <a:r>
              <a:rPr lang="en">
                <a:solidFill>
                  <a:srgbClr val="000000"/>
                </a:solidFill>
              </a:rPr>
              <a:t>,”Angie”</a:t>
            </a:r>
            <a:r>
              <a:rPr lang="en">
                <a:solidFill>
                  <a:srgbClr val="FFFFFF"/>
                </a:solidFill>
              </a:rPr>
              <a:t>,”Sam”]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grandchildren.remove(“Angie”)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print(grandchildren)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['Bill', 'Jenny',</a:t>
            </a:r>
            <a:r>
              <a:rPr lang="en">
                <a:solidFill>
                  <a:srgbClr val="000000"/>
                </a:solidFill>
              </a:rPr>
              <a:t> 'Angie'</a:t>
            </a:r>
            <a:r>
              <a:rPr lang="en">
                <a:solidFill>
                  <a:srgbClr val="FFFFFF"/>
                </a:solidFill>
              </a:rPr>
              <a:t>, 'Sam']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</a:t>
            </a:r>
            <a:r>
              <a:rPr lang="en"/>
              <a:t> Lists in Python</a:t>
            </a:r>
            <a:endParaRPr/>
          </a:p>
        </p:txBody>
      </p:sp>
      <p:sp>
        <p:nvSpPr>
          <p:cNvPr id="422" name="Shape 422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list can contain strings, integers, floats, or even other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random_stuff = [“water”,42,”pen”,[</a:t>
            </a:r>
            <a:r>
              <a:rPr lang="en">
                <a:solidFill>
                  <a:srgbClr val="000000"/>
                </a:solidFill>
              </a:rPr>
              <a:t>“finger</a:t>
            </a:r>
            <a:r>
              <a:rPr lang="en">
                <a:solidFill>
                  <a:srgbClr val="FFFFFF"/>
                </a:solidFill>
              </a:rPr>
              <a:t>”,”paint”]]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lists items are accessed by the </a:t>
            </a:r>
            <a:r>
              <a:rPr lang="en">
                <a:solidFill>
                  <a:srgbClr val="000000"/>
                </a:solidFill>
              </a:rPr>
              <a:t>index number of the list inside the list and the index of the item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print(random_stuff</a:t>
            </a:r>
            <a:r>
              <a:rPr lang="en">
                <a:solidFill>
                  <a:srgbClr val="000000"/>
                </a:solidFill>
              </a:rPr>
              <a:t>[3][0]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finger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ctrTitle"/>
          </p:nvPr>
        </p:nvSpPr>
        <p:spPr>
          <a:xfrm>
            <a:off x="311700" y="-106825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8" name="Shape 428"/>
          <p:cNvSpPr txBox="1"/>
          <p:nvPr>
            <p:ph idx="1" type="subTitle"/>
          </p:nvPr>
        </p:nvSpPr>
        <p:spPr>
          <a:xfrm>
            <a:off x="311700" y="769750"/>
            <a:ext cx="892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 Python list is a mutable data type that contains multiple items.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random_list</a:t>
            </a:r>
            <a:r>
              <a:rPr b="1" lang="en">
                <a:solidFill>
                  <a:srgbClr val="000000"/>
                </a:solidFill>
              </a:rPr>
              <a:t> = [“keys”,”gum”,7,”hand”,42]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Lists are created using square brackets [ 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 items are separated using commas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Lists are indexed in order starting at Zero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 items can be accessed, modified, replaced or deleted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 items are accessed by list_name[index number]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Lists can be sliced by list_name[index number:stop number]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Lists can be modified using append, pop, and remove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Lists </a:t>
            </a:r>
            <a:endParaRPr sz="2400"/>
          </a:p>
        </p:txBody>
      </p:sp>
      <p:sp>
        <p:nvSpPr>
          <p:cNvPr id="434" name="Shape 43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Lab 2.05 and 2.06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Complete Lab 2.05 &amp; 2.06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list?</a:t>
            </a:r>
            <a:endParaRPr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550" y="1306225"/>
            <a:ext cx="3474900" cy="37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list?</a:t>
            </a:r>
            <a:endParaRPr/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75" y="1306225"/>
            <a:ext cx="5720462" cy="3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 in Python</a:t>
            </a:r>
            <a:endParaRPr/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1574650"/>
            <a:ext cx="7976800" cy="1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 in Python</a:t>
            </a:r>
            <a:endParaRPr/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 are enclosed in square brackets [ 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creating a variable and assigning it a list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hopping_list = [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62" y="3394125"/>
            <a:ext cx="6472675" cy="1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 in Python</a:t>
            </a:r>
            <a:endParaRPr/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 can include strings, integers, floats or even another list. Separate list items with commas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shopping_list = [“carrots”,”eggs”,”bread”,”celery”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62" y="3394125"/>
            <a:ext cx="6472675" cy="1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r>
              <a:rPr lang="en"/>
              <a:t> a List in Python</a:t>
            </a:r>
            <a:endParaRPr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in Python Lists are numbered so you can manipulate list items individually.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lists start at zero 0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shopping_list = [“carrots”,”eggs”,”bread”,”celery”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>
                <a:solidFill>
                  <a:srgbClr val="FFFFFF"/>
                </a:solidFill>
              </a:rPr>
              <a:t>0            1           2         3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r>
              <a:rPr lang="en"/>
              <a:t> a List in Python</a:t>
            </a:r>
            <a:endParaRPr/>
          </a:p>
        </p:txBody>
      </p:sp>
      <p:sp>
        <p:nvSpPr>
          <p:cNvPr id="332" name="Shape 332"/>
          <p:cNvSpPr txBox="1"/>
          <p:nvPr>
            <p:ph idx="1" type="subTitle"/>
          </p:nvPr>
        </p:nvSpPr>
        <p:spPr>
          <a:xfrm>
            <a:off x="311700" y="114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 item number is called an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access an individual list index number or a range of list items.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used to access  single item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list_name[index number]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shopping_list = [“carrots”,”eggs”,”bread”,”celery”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</a:t>
            </a:r>
            <a:r>
              <a:rPr lang="en">
                <a:solidFill>
                  <a:srgbClr val="000000"/>
                </a:solidFill>
              </a:rPr>
              <a:t>print(shopping_list[0])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carrots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