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7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7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10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43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0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89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6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5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5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8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9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9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B5517E-FE22-4182-AAC5-5C9B7C3218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E655-17A8-4B21-8844-D8645C8E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4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669" y="1942012"/>
            <a:ext cx="8825658" cy="1828800"/>
          </a:xfrm>
        </p:spPr>
        <p:txBody>
          <a:bodyPr/>
          <a:lstStyle/>
          <a:p>
            <a:pPr algn="ctr"/>
            <a:r>
              <a:rPr lang="en-US" dirty="0" smtClean="0"/>
              <a:t>DINAMIKA KISI</a:t>
            </a:r>
            <a:br>
              <a:rPr lang="en-US" dirty="0" smtClean="0"/>
            </a:br>
            <a:r>
              <a:rPr lang="en-US" sz="3200" dirty="0" smtClean="0"/>
              <a:t>(LANJUTAN)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809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981200" y="355600"/>
            <a:ext cx="5737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Persamaan di atas dapat ditulis dalam bentuk matrik : </a:t>
            </a: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1"/>
            <a:ext cx="3657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7006199" y="838200"/>
            <a:ext cx="313419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Persamaan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matrik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akan</a:t>
            </a:r>
            <a:r>
              <a:rPr lang="en-US" altLang="en-US" sz="1800" dirty="0"/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 smtClean="0"/>
              <a:t>Mempunyai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penyelesaian</a:t>
            </a:r>
            <a:endParaRPr lang="en-US" altLang="en-US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“non-trivial” (</a:t>
            </a:r>
            <a:r>
              <a:rPr lang="en-US" altLang="en-US" sz="1800" dirty="0" err="1"/>
              <a:t>solusi</a:t>
            </a:r>
            <a:r>
              <a:rPr lang="en-US" altLang="en-US" sz="1800" dirty="0"/>
              <a:t> yang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tidak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nol</a:t>
            </a:r>
            <a:r>
              <a:rPr lang="en-US" altLang="en-US" sz="1800" dirty="0"/>
              <a:t>) </a:t>
            </a:r>
            <a:r>
              <a:rPr lang="en-US" altLang="en-US" sz="1800" dirty="0" err="1"/>
              <a:t>bila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determinannya</a:t>
            </a:r>
            <a:endParaRPr lang="en-US" altLang="en-US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s</a:t>
            </a:r>
            <a:r>
              <a:rPr lang="en-US" altLang="en-US" sz="1800" dirty="0" err="1" smtClean="0"/>
              <a:t>ama</a:t>
            </a:r>
            <a:r>
              <a:rPr lang="en-US" altLang="en-US" sz="1800" dirty="0" smtClean="0"/>
              <a:t>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nol. </a:t>
            </a:r>
          </a:p>
        </p:txBody>
      </p:sp>
      <p:sp>
        <p:nvSpPr>
          <p:cNvPr id="27653" name="AutoShape 7"/>
          <p:cNvSpPr>
            <a:spLocks noChangeArrowheads="1"/>
          </p:cNvSpPr>
          <p:nvPr/>
        </p:nvSpPr>
        <p:spPr bwMode="auto">
          <a:xfrm>
            <a:off x="6248400" y="1447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1981201" y="2489200"/>
            <a:ext cx="7360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Jadi, </a:t>
            </a:r>
          </a:p>
        </p:txBody>
      </p:sp>
      <p:pic>
        <p:nvPicPr>
          <p:cNvPr id="2765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86089"/>
            <a:ext cx="35052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Rectangle 11"/>
          <p:cNvSpPr>
            <a:spLocks noChangeArrowheads="1"/>
          </p:cNvSpPr>
          <p:nvPr/>
        </p:nvSpPr>
        <p:spPr bwMode="auto">
          <a:xfrm>
            <a:off x="1981200" y="4013200"/>
            <a:ext cx="2505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dan memberikan hasil 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8153401" y="4572000"/>
            <a:ext cx="22764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Bila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diperhatikan</a:t>
            </a:r>
            <a:r>
              <a:rPr lang="en-US" altLang="en-US" sz="1800" dirty="0"/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persamaan</a:t>
            </a:r>
            <a:r>
              <a:rPr lang="en-US" altLang="en-US" sz="1800" dirty="0"/>
              <a:t> di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s</a:t>
            </a:r>
            <a:r>
              <a:rPr lang="en-US" altLang="en-US" sz="1800" dirty="0" err="1" smtClean="0"/>
              <a:t>amping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untuk</a:t>
            </a:r>
            <a:r>
              <a:rPr lang="en-US" altLang="en-US" sz="1800" dirty="0" smtClean="0"/>
              <a:t> 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kisi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dwi</a:t>
            </a:r>
            <a:r>
              <a:rPr lang="en-US" altLang="en-US" sz="1800" dirty="0"/>
              <a:t>-atom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satu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dimensi</a:t>
            </a:r>
            <a:r>
              <a:rPr lang="en-US" altLang="en-US" sz="1800" dirty="0"/>
              <a:t>. </a:t>
            </a:r>
          </a:p>
        </p:txBody>
      </p:sp>
      <p:pic>
        <p:nvPicPr>
          <p:cNvPr id="2765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76800"/>
            <a:ext cx="457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9" name="AutoShape 15"/>
          <p:cNvSpPr>
            <a:spLocks noChangeArrowheads="1"/>
          </p:cNvSpPr>
          <p:nvPr/>
        </p:nvSpPr>
        <p:spPr bwMode="auto">
          <a:xfrm>
            <a:off x="7467600" y="5257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</p:spTree>
    <p:extLst>
      <p:ext uri="{BB962C8B-B14F-4D97-AF65-F5344CB8AC3E}">
        <p14:creationId xmlns:p14="http://schemas.microsoft.com/office/powerpoint/2010/main" val="34062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917700" y="304801"/>
            <a:ext cx="2813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Pada gambar di samping,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titik potong kurva ω(q)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dengan sumbu ω adalah </a:t>
            </a:r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457201"/>
            <a:ext cx="5008563" cy="314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371600"/>
            <a:ext cx="23622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5260976" y="3657600"/>
            <a:ext cx="49295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Hubungan dispersi kisi dwi-atom satu dimensi </a:t>
            </a:r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2014538" y="4114800"/>
            <a:ext cx="68788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Sehingga menghasilkan dua penyelesaian, yaitu penyelesaian I : </a:t>
            </a:r>
          </a:p>
        </p:txBody>
      </p:sp>
      <p:pic>
        <p:nvPicPr>
          <p:cNvPr id="2867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72000"/>
            <a:ext cx="44386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7696200" y="4648201"/>
            <a:ext cx="25571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yang disebut frekuensi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cabang optik </a:t>
            </a:r>
          </a:p>
        </p:txBody>
      </p:sp>
      <p:sp>
        <p:nvSpPr>
          <p:cNvPr id="28681" name="AutoShape 11"/>
          <p:cNvSpPr>
            <a:spLocks noChangeArrowheads="1"/>
          </p:cNvSpPr>
          <p:nvPr/>
        </p:nvSpPr>
        <p:spPr bwMode="auto">
          <a:xfrm>
            <a:off x="7162800" y="4876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28682" name="Rectangle 12"/>
          <p:cNvSpPr>
            <a:spLocks noChangeArrowheads="1"/>
          </p:cNvSpPr>
          <p:nvPr/>
        </p:nvSpPr>
        <p:spPr bwMode="auto">
          <a:xfrm>
            <a:off x="2057401" y="5605464"/>
            <a:ext cx="83677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Disebut demikian karena bila dihitung nilai frekuensi ini(sekitar ω2) ada di bawah gelombang inframerah (optik). </a:t>
            </a:r>
          </a:p>
        </p:txBody>
      </p:sp>
    </p:spTree>
    <p:extLst>
      <p:ext uri="{BB962C8B-B14F-4D97-AF65-F5344CB8AC3E}">
        <p14:creationId xmlns:p14="http://schemas.microsoft.com/office/powerpoint/2010/main" val="7118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1905001" y="323850"/>
            <a:ext cx="31598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Sedangkan penyelesaian II : </a:t>
            </a: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143000"/>
            <a:ext cx="4448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7181851" y="609600"/>
            <a:ext cx="31854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disebut frekuensi cabang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akustik, karena sifatnya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seperti gelombang bunyi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 → 0, ω→0, dan q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meningkat, ω juga meningkat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secara “hampir” linier. </a:t>
            </a:r>
          </a:p>
        </p:txBody>
      </p:sp>
      <p:sp>
        <p:nvSpPr>
          <p:cNvPr id="29701" name="AutoShape 8"/>
          <p:cNvSpPr>
            <a:spLocks noChangeArrowheads="1"/>
          </p:cNvSpPr>
          <p:nvPr/>
        </p:nvSpPr>
        <p:spPr bwMode="auto">
          <a:xfrm>
            <a:off x="6705600" y="1447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2286001" y="2578101"/>
            <a:ext cx="7478713" cy="519113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 dirty="0" err="1">
                <a:solidFill>
                  <a:srgbClr val="FFFF00"/>
                </a:solidFill>
                <a:latin typeface="Haettenschweiler" panose="020B0706040902060204" pitchFamily="34" charset="0"/>
              </a:rPr>
              <a:t>Bagaimanakah</a:t>
            </a:r>
            <a:r>
              <a:rPr lang="en-US" altLang="en-US" sz="2800" i="1" dirty="0">
                <a:solidFill>
                  <a:srgbClr val="FFFF00"/>
                </a:solidFill>
                <a:latin typeface="Haettenschweiler" panose="020B0706040902060204" pitchFamily="34" charset="0"/>
              </a:rPr>
              <a:t> atom-atom </a:t>
            </a:r>
            <a:r>
              <a:rPr lang="en-US" altLang="en-US" sz="2800" i="1" dirty="0" err="1">
                <a:solidFill>
                  <a:srgbClr val="FFFF00"/>
                </a:solidFill>
                <a:latin typeface="Haettenschweiler" panose="020B0706040902060204" pitchFamily="34" charset="0"/>
              </a:rPr>
              <a:t>bergetar</a:t>
            </a:r>
            <a:r>
              <a:rPr lang="en-US" altLang="en-US" sz="2800" i="1" dirty="0">
                <a:solidFill>
                  <a:srgbClr val="FFFF00"/>
                </a:solidFill>
                <a:latin typeface="Haettenschweiler" panose="020B0706040902060204" pitchFamily="34" charset="0"/>
              </a:rPr>
              <a:t> </a:t>
            </a:r>
            <a:r>
              <a:rPr lang="en-US" altLang="en-US" sz="2800" i="1" dirty="0" err="1">
                <a:solidFill>
                  <a:srgbClr val="FFFF00"/>
                </a:solidFill>
                <a:latin typeface="Haettenschweiler" panose="020B0706040902060204" pitchFamily="34" charset="0"/>
              </a:rPr>
              <a:t>oleh</a:t>
            </a:r>
            <a:r>
              <a:rPr lang="en-US" altLang="en-US" sz="2800" i="1" dirty="0">
                <a:solidFill>
                  <a:srgbClr val="FFFF00"/>
                </a:solidFill>
                <a:latin typeface="Haettenschweiler" panose="020B0706040902060204" pitchFamily="34" charset="0"/>
              </a:rPr>
              <a:t> </a:t>
            </a:r>
            <a:r>
              <a:rPr lang="en-US" altLang="en-US" sz="2800" i="1" dirty="0" err="1">
                <a:solidFill>
                  <a:srgbClr val="FFFF00"/>
                </a:solidFill>
                <a:latin typeface="Haettenschweiler" panose="020B0706040902060204" pitchFamily="34" charset="0"/>
              </a:rPr>
              <a:t>rambatan</a:t>
            </a:r>
            <a:r>
              <a:rPr lang="en-US" altLang="en-US" sz="2800" i="1" dirty="0">
                <a:solidFill>
                  <a:srgbClr val="FFFF00"/>
                </a:solidFill>
                <a:latin typeface="Haettenschweiler" panose="020B0706040902060204" pitchFamily="34" charset="0"/>
              </a:rPr>
              <a:t> </a:t>
            </a:r>
            <a:r>
              <a:rPr lang="en-US" altLang="en-US" sz="2800" i="1" dirty="0" err="1">
                <a:solidFill>
                  <a:srgbClr val="FFFF00"/>
                </a:solidFill>
                <a:latin typeface="Haettenschweiler" panose="020B0706040902060204" pitchFamily="34" charset="0"/>
              </a:rPr>
              <a:t>gelombang</a:t>
            </a:r>
            <a:r>
              <a:rPr lang="en-US" altLang="en-US" sz="2800" i="1" dirty="0">
                <a:solidFill>
                  <a:srgbClr val="FFFF00"/>
                </a:solidFill>
                <a:latin typeface="Haettenschweiler" panose="020B0706040902060204" pitchFamily="34" charset="0"/>
              </a:rPr>
              <a:t> </a:t>
            </a:r>
            <a:r>
              <a:rPr lang="en-US" altLang="en-US" sz="2800" i="1" dirty="0" err="1">
                <a:solidFill>
                  <a:srgbClr val="FFFF00"/>
                </a:solidFill>
                <a:latin typeface="Haettenschweiler" panose="020B0706040902060204" pitchFamily="34" charset="0"/>
              </a:rPr>
              <a:t>ini</a:t>
            </a:r>
            <a:r>
              <a:rPr lang="en-US" altLang="en-US" sz="2800" i="1" dirty="0">
                <a:solidFill>
                  <a:srgbClr val="FFFF00"/>
                </a:solidFill>
                <a:latin typeface="Haettenschweiler" panose="020B0706040902060204" pitchFamily="34" charset="0"/>
              </a:rPr>
              <a:t> ?</a:t>
            </a:r>
            <a:r>
              <a:rPr lang="en-US" altLang="en-US" sz="2200" i="1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9703" name="Rectangle 10"/>
          <p:cNvSpPr>
            <a:spLocks noChangeArrowheads="1"/>
          </p:cNvSpPr>
          <p:nvPr/>
        </p:nvSpPr>
        <p:spPr bwMode="auto">
          <a:xfrm>
            <a:off x="1905000" y="3184526"/>
            <a:ext cx="838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untuk melihat gerakan atom-atom, perhatikan amplitudo A1 dan A2 pada persamaan </a:t>
            </a:r>
          </a:p>
        </p:txBody>
      </p:sp>
      <p:sp>
        <p:nvSpPr>
          <p:cNvPr id="29704" name="Rectangle 11"/>
          <p:cNvSpPr>
            <a:spLocks noChangeArrowheads="1"/>
          </p:cNvSpPr>
          <p:nvPr/>
        </p:nvSpPr>
        <p:spPr bwMode="auto">
          <a:xfrm>
            <a:off x="3657600" y="3581400"/>
            <a:ext cx="3886200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U</a:t>
            </a:r>
            <a:r>
              <a:rPr lang="en-US" altLang="en-US" sz="1800" baseline="-25000">
                <a:solidFill>
                  <a:srgbClr val="000000"/>
                </a:solidFill>
              </a:rPr>
              <a:t>er+1</a:t>
            </a:r>
            <a:r>
              <a:rPr lang="en-US" altLang="en-US" sz="1800">
                <a:solidFill>
                  <a:srgbClr val="000000"/>
                </a:solidFill>
              </a:rPr>
              <a:t>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 exp [iqa (2r+1) - iωt]</a:t>
            </a:r>
            <a:r>
              <a:rPr lang="en-US" altLang="en-US" sz="1800"/>
              <a:t> </a:t>
            </a:r>
          </a:p>
        </p:txBody>
      </p:sp>
      <p:sp>
        <p:nvSpPr>
          <p:cNvPr id="29705" name="Rectangle 12"/>
          <p:cNvSpPr>
            <a:spLocks noChangeArrowheads="1"/>
          </p:cNvSpPr>
          <p:nvPr/>
        </p:nvSpPr>
        <p:spPr bwMode="auto">
          <a:xfrm>
            <a:off x="3981450" y="4162425"/>
            <a:ext cx="2900218" cy="36933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U</a:t>
            </a:r>
            <a:r>
              <a:rPr lang="en-US" altLang="en-US" sz="1800" baseline="-25000">
                <a:solidFill>
                  <a:srgbClr val="000000"/>
                </a:solidFill>
              </a:rPr>
              <a:t>2r</a:t>
            </a:r>
            <a:r>
              <a:rPr lang="en-US" altLang="en-US" sz="1800">
                <a:solidFill>
                  <a:srgbClr val="000000"/>
                </a:solidFill>
              </a:rPr>
              <a:t> =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exp [iqa (2r) - iωt]</a:t>
            </a:r>
            <a:r>
              <a:rPr lang="en-US" altLang="en-US" sz="1800"/>
              <a:t> </a:t>
            </a:r>
          </a:p>
        </p:txBody>
      </p:sp>
      <p:sp>
        <p:nvSpPr>
          <p:cNvPr id="29706" name="Rectangle 13"/>
          <p:cNvSpPr>
            <a:spLocks noChangeArrowheads="1"/>
          </p:cNvSpPr>
          <p:nvPr/>
        </p:nvSpPr>
        <p:spPr bwMode="auto">
          <a:xfrm>
            <a:off x="1905000" y="4953000"/>
            <a:ext cx="8610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A1 </a:t>
            </a:r>
            <a:r>
              <a:rPr lang="en-US" altLang="en-US" sz="1800" dirty="0" err="1"/>
              <a:t>adalah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amplitudo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bagi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getaran</a:t>
            </a:r>
            <a:r>
              <a:rPr lang="en-US" altLang="en-US" sz="1800" dirty="0"/>
              <a:t> atom </a:t>
            </a:r>
            <a:r>
              <a:rPr lang="en-US" altLang="en-US" sz="1800" dirty="0" err="1" smtClean="0"/>
              <a:t>nomor</a:t>
            </a:r>
            <a:r>
              <a:rPr lang="en-US" altLang="en-US" sz="1800" dirty="0" smtClean="0"/>
              <a:t> </a:t>
            </a:r>
            <a:r>
              <a:rPr lang="en-US" altLang="en-US" sz="1800" dirty="0" err="1"/>
              <a:t>ganjil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dan</a:t>
            </a:r>
            <a:r>
              <a:rPr lang="en-US" altLang="en-US" sz="1800" dirty="0"/>
              <a:t> A2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atom-atom </a:t>
            </a:r>
            <a:r>
              <a:rPr lang="en-US" altLang="en-US" sz="1800" dirty="0" err="1" smtClean="0"/>
              <a:t>nomor</a:t>
            </a:r>
            <a:r>
              <a:rPr lang="en-US" altLang="en-US" sz="1800" dirty="0" smtClean="0"/>
              <a:t> </a:t>
            </a:r>
            <a:r>
              <a:rPr lang="en-US" altLang="en-US" sz="1800" dirty="0" err="1"/>
              <a:t>genap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Dapat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dibuktikan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bahwa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cabang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akustik</a:t>
            </a:r>
            <a:r>
              <a:rPr lang="en-US" altLang="en-US" sz="1800" dirty="0"/>
              <a:t> A1 </a:t>
            </a:r>
            <a:r>
              <a:rPr lang="en-US" altLang="en-US" sz="1800" dirty="0" err="1"/>
              <a:t>dan</a:t>
            </a:r>
            <a:r>
              <a:rPr lang="en-US" altLang="en-US" sz="1800" dirty="0"/>
              <a:t> A2 </a:t>
            </a:r>
            <a:r>
              <a:rPr lang="en-US" altLang="en-US" sz="1800" dirty="0" err="1"/>
              <a:t>sefasa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sedangkan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cabang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optik</a:t>
            </a:r>
            <a:r>
              <a:rPr lang="en-US" altLang="en-US" sz="1800" dirty="0"/>
              <a:t> A1 </a:t>
            </a:r>
            <a:r>
              <a:rPr lang="en-US" altLang="en-US" sz="1800" dirty="0" err="1"/>
              <a:t>berlawanan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fasa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A2. </a:t>
            </a:r>
          </a:p>
        </p:txBody>
      </p:sp>
    </p:spTree>
    <p:extLst>
      <p:ext uri="{BB962C8B-B14F-4D97-AF65-F5344CB8AC3E}">
        <p14:creationId xmlns:p14="http://schemas.microsoft.com/office/powerpoint/2010/main" val="17015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857376" y="366713"/>
            <a:ext cx="6442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Lihat gambar Getaran atom pada cabang optik dan akustik :. </a:t>
            </a:r>
          </a:p>
        </p:txBody>
      </p:sp>
      <p:pic>
        <p:nvPicPr>
          <p:cNvPr id="307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828676"/>
            <a:ext cx="38766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825500"/>
            <a:ext cx="4267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1"/>
            <a:ext cx="39052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33600"/>
            <a:ext cx="4114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Rectangle 11"/>
          <p:cNvSpPr>
            <a:spLocks noChangeArrowheads="1"/>
          </p:cNvSpPr>
          <p:nvPr/>
        </p:nvSpPr>
        <p:spPr bwMode="auto">
          <a:xfrm>
            <a:off x="2590800" y="1447800"/>
            <a:ext cx="2223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a. longitudinal optik </a:t>
            </a:r>
          </a:p>
        </p:txBody>
      </p:sp>
      <p:sp>
        <p:nvSpPr>
          <p:cNvPr id="30728" name="Rectangle 12"/>
          <p:cNvSpPr>
            <a:spLocks noChangeArrowheads="1"/>
          </p:cNvSpPr>
          <p:nvPr/>
        </p:nvSpPr>
        <p:spPr bwMode="auto">
          <a:xfrm>
            <a:off x="6858000" y="1524000"/>
            <a:ext cx="24545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b. longitudinal akustik </a:t>
            </a:r>
          </a:p>
        </p:txBody>
      </p:sp>
      <p:sp>
        <p:nvSpPr>
          <p:cNvPr id="30729" name="Rectangle 13"/>
          <p:cNvSpPr>
            <a:spLocks noChangeArrowheads="1"/>
          </p:cNvSpPr>
          <p:nvPr/>
        </p:nvSpPr>
        <p:spPr bwMode="auto">
          <a:xfrm>
            <a:off x="2667000" y="3505200"/>
            <a:ext cx="2172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c. transversal optik </a:t>
            </a:r>
          </a:p>
        </p:txBody>
      </p: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6908800" y="3505200"/>
            <a:ext cx="24673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c. transversal akustik.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31" name="Rectangle 15"/>
              <p:cNvSpPr>
                <a:spLocks noChangeArrowheads="1"/>
              </p:cNvSpPr>
              <p:nvPr/>
            </p:nvSpPr>
            <p:spPr bwMode="auto">
              <a:xfrm>
                <a:off x="1905000" y="4267201"/>
                <a:ext cx="8610600" cy="2170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 smtClean="0"/>
                  <a:t>Pada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kurva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dispersi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dalam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gambar</a:t>
                </a:r>
                <a:r>
                  <a:rPr lang="en-US" altLang="en-US" sz="1800" dirty="0"/>
                  <a:t> di </a:t>
                </a:r>
                <a:r>
                  <a:rPr lang="en-US" altLang="en-US" sz="1800" dirty="0" err="1"/>
                  <a:t>atas</a:t>
                </a:r>
                <a:r>
                  <a:rPr lang="en-US" altLang="en-US" sz="1800" dirty="0"/>
                  <a:t>, </a:t>
                </a:r>
                <a:r>
                  <a:rPr lang="en-US" altLang="en-US" sz="1800" dirty="0" err="1"/>
                  <a:t>untuk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daerah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frekuensi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antara</a:t>
                </a:r>
                <a:r>
                  <a:rPr lang="en-US" altLang="en-US" sz="1800" dirty="0"/>
                  <a:t> ω1 </a:t>
                </a:r>
                <a:r>
                  <a:rPr lang="en-US" altLang="en-US" sz="1800" dirty="0" err="1"/>
                  <a:t>dan</a:t>
                </a:r>
                <a:r>
                  <a:rPr lang="en-US" altLang="en-US" sz="1800" dirty="0"/>
                  <a:t> ω2 </a:t>
                </a:r>
                <a:r>
                  <a:rPr lang="en-US" altLang="en-US" sz="1800" dirty="0" err="1"/>
                  <a:t>tidak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ada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kurva</a:t>
                </a:r>
                <a:r>
                  <a:rPr lang="en-US" altLang="en-US" sz="1800" dirty="0"/>
                  <a:t> ω(q) yang </a:t>
                </a:r>
                <a:r>
                  <a:rPr lang="en-US" altLang="en-US" sz="1800" dirty="0" err="1"/>
                  <a:t>memenuhi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dalam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selang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nilai</a:t>
                </a:r>
                <a:r>
                  <a:rPr lang="en-US" altLang="en-US" sz="1800" dirty="0"/>
                  <a:t> </a:t>
                </a:r>
                <a:r>
                  <a:rPr lang="en-US" altLang="en-US" sz="1800" dirty="0" smtClean="0"/>
                  <a:t>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en-US" sz="1800" dirty="0" smtClean="0"/>
                  <a:t>&lt;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en-US" sz="1800" dirty="0" smtClean="0"/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en-US" sz="1800" dirty="0" smtClean="0"/>
                  <a:t>. </a:t>
                </a:r>
                <a:r>
                  <a:rPr lang="en-US" altLang="en-US" sz="1800" dirty="0"/>
                  <a:t>Daerah </a:t>
                </a:r>
                <a:r>
                  <a:rPr lang="en-US" altLang="en-US" sz="1800" dirty="0" err="1"/>
                  <a:t>frekuensi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ini</a:t>
                </a:r>
                <a:r>
                  <a:rPr lang="en-US" altLang="en-US" sz="1800" dirty="0"/>
                  <a:t> (</a:t>
                </a:r>
                <a:r>
                  <a:rPr lang="en-US" altLang="en-US" sz="1800" dirty="0" err="1"/>
                  <a:t>antara</a:t>
                </a:r>
                <a:r>
                  <a:rPr lang="en-US" altLang="en-US" sz="1800" dirty="0"/>
                  <a:t> ω1 </a:t>
                </a:r>
                <a:r>
                  <a:rPr lang="en-US" altLang="en-US" sz="1800" dirty="0" err="1"/>
                  <a:t>dan</a:t>
                </a:r>
                <a:r>
                  <a:rPr lang="en-US" altLang="en-US" sz="1800" dirty="0"/>
                  <a:t> ω2) </a:t>
                </a:r>
                <a:r>
                  <a:rPr lang="en-US" altLang="en-US" sz="1800" dirty="0" err="1"/>
                  <a:t>disebut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celah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frekuensi</a:t>
                </a:r>
                <a:r>
                  <a:rPr lang="en-US" altLang="en-US" sz="1800" dirty="0"/>
                  <a:t> (frequency gap). Hal </a:t>
                </a:r>
                <a:r>
                  <a:rPr lang="en-US" altLang="en-US" sz="1800" dirty="0" err="1"/>
                  <a:t>ini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berarti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bahwa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kisi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dwi</a:t>
                </a:r>
                <a:r>
                  <a:rPr lang="en-US" altLang="en-US" sz="1800" dirty="0"/>
                  <a:t>-atom </a:t>
                </a:r>
                <a:r>
                  <a:rPr lang="en-US" altLang="en-US" sz="1800" u="sng" dirty="0" err="1"/>
                  <a:t>tidak</a:t>
                </a:r>
                <a:r>
                  <a:rPr lang="en-US" altLang="en-US" sz="1800" u="sng" dirty="0"/>
                  <a:t> </a:t>
                </a:r>
                <a:r>
                  <a:rPr lang="en-US" altLang="en-US" sz="1800" dirty="0" err="1"/>
                  <a:t>merambatkan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gelombang</a:t>
                </a:r>
                <a:r>
                  <a:rPr lang="en-US" altLang="en-US" sz="1800" dirty="0"/>
                  <a:t> yang </a:t>
                </a:r>
                <a:r>
                  <a:rPr lang="en-US" altLang="en-US" sz="1800" dirty="0" err="1"/>
                  <a:t>berfrekuensi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antara</a:t>
                </a:r>
                <a:r>
                  <a:rPr lang="en-US" altLang="en-US" sz="1800" dirty="0"/>
                  <a:t> ω1 </a:t>
                </a:r>
                <a:r>
                  <a:rPr lang="en-US" altLang="en-US" sz="1800" dirty="0" err="1"/>
                  <a:t>dan</a:t>
                </a:r>
                <a:r>
                  <a:rPr lang="en-US" altLang="en-US" sz="1800" dirty="0"/>
                  <a:t> ω2, </a:t>
                </a:r>
                <a:r>
                  <a:rPr lang="en-US" altLang="en-US" sz="1800" dirty="0" err="1"/>
                  <a:t>tetapi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meredamnya</a:t>
                </a:r>
                <a:r>
                  <a:rPr lang="en-US" altLang="en-US" sz="1800" dirty="0"/>
                  <a:t>. </a:t>
                </a:r>
                <a:r>
                  <a:rPr lang="en-US" altLang="en-US" sz="1800" dirty="0" err="1"/>
                  <a:t>Keadaan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ini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memungkinkan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kisi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bertindak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sebagai</a:t>
                </a:r>
                <a:r>
                  <a:rPr lang="en-US" altLang="en-US" sz="1800" dirty="0"/>
                  <a:t> </a:t>
                </a:r>
                <a:r>
                  <a:rPr lang="en-US" altLang="en-US" sz="1800" u="sng" dirty="0"/>
                  <a:t>filter </a:t>
                </a:r>
                <a:r>
                  <a:rPr lang="en-US" altLang="en-US" sz="1800" u="sng" dirty="0" err="1"/>
                  <a:t>mekanik</a:t>
                </a:r>
                <a:r>
                  <a:rPr lang="en-US" altLang="en-US" sz="1800" u="sng" dirty="0"/>
                  <a:t> </a:t>
                </a:r>
                <a:r>
                  <a:rPr lang="en-US" altLang="en-US" sz="1800" u="sng" dirty="0" err="1"/>
                  <a:t>lolos</a:t>
                </a:r>
                <a:r>
                  <a:rPr lang="en-US" altLang="en-US" sz="1800" u="sng" dirty="0"/>
                  <a:t> pita</a:t>
                </a:r>
                <a:r>
                  <a:rPr lang="en-US" altLang="en-US" sz="1800" dirty="0"/>
                  <a:t>, </a:t>
                </a:r>
                <a:r>
                  <a:rPr lang="en-US" altLang="en-US" sz="1800" dirty="0" err="1"/>
                  <a:t>artinya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meloloskan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selang</a:t>
                </a:r>
                <a:r>
                  <a:rPr lang="en-US" altLang="en-US" sz="1800" dirty="0"/>
                  <a:t> (pita) </a:t>
                </a:r>
                <a:r>
                  <a:rPr lang="en-US" altLang="en-US" sz="1800" dirty="0" err="1"/>
                  <a:t>frekuensi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tertentu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dan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meredam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selang</a:t>
                </a:r>
                <a:r>
                  <a:rPr lang="en-US" altLang="en-US" sz="1800" dirty="0"/>
                  <a:t> (pita) </a:t>
                </a:r>
                <a:r>
                  <a:rPr lang="en-US" altLang="en-US" sz="1800" dirty="0" err="1"/>
                  <a:t>frekuensi</a:t>
                </a:r>
                <a:r>
                  <a:rPr lang="en-US" altLang="en-US" sz="1800" dirty="0"/>
                  <a:t> yang lain. </a:t>
                </a:r>
              </a:p>
            </p:txBody>
          </p:sp>
        </mc:Choice>
        <mc:Fallback>
          <p:sp>
            <p:nvSpPr>
              <p:cNvPr id="30731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4267201"/>
                <a:ext cx="8610600" cy="2170531"/>
              </a:xfrm>
              <a:prstGeom prst="rect">
                <a:avLst/>
              </a:prstGeom>
              <a:blipFill>
                <a:blip r:embed="rId6"/>
                <a:stretch>
                  <a:fillRect l="-637" t="-1404" b="-14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7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F452C5-7976-41CC-9EE3-4B8BC830D40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3886200" y="457200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u="sng" dirty="0" err="1"/>
              <a:t>Tugas</a:t>
            </a:r>
            <a:r>
              <a:rPr lang="en-US" altLang="en-US" u="sng" dirty="0"/>
              <a:t> 2</a:t>
            </a:r>
            <a:r>
              <a:rPr lang="en-US" altLang="en-US" u="sng" dirty="0" smtClean="0"/>
              <a:t> </a:t>
            </a:r>
            <a:r>
              <a:rPr lang="en-US" altLang="en-US" u="sng" dirty="0"/>
              <a:t>: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2209800" y="1143001"/>
            <a:ext cx="7543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Kerjakan Soal No 1 samp</a:t>
            </a:r>
            <a:r>
              <a:rPr lang="id-ID" altLang="en-US" sz="2800"/>
              <a:t>ai</a:t>
            </a:r>
            <a:r>
              <a:rPr lang="en-US" altLang="en-US" sz="2800"/>
              <a:t> </a:t>
            </a:r>
            <a:r>
              <a:rPr lang="id-ID" altLang="en-US" sz="2800"/>
              <a:t>5</a:t>
            </a:r>
            <a:r>
              <a:rPr lang="en-US" altLang="en-US" sz="2800"/>
              <a:t> pada halaman 96 – 97  Referensi Charles </a:t>
            </a:r>
            <a:r>
              <a:rPr lang="en-US" altLang="en-US"/>
              <a:t>Kittel</a:t>
            </a:r>
          </a:p>
        </p:txBody>
      </p:sp>
    </p:spTree>
    <p:extLst>
      <p:ext uri="{BB962C8B-B14F-4D97-AF65-F5344CB8AC3E}">
        <p14:creationId xmlns:p14="http://schemas.microsoft.com/office/powerpoint/2010/main" val="7820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9326" y="2708366"/>
            <a:ext cx="6522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TERIMA KASIH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8462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29F91A-23A7-4CD6-9EA0-A4B9F28334D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graphicFrame>
        <p:nvGraphicFramePr>
          <p:cNvPr id="32782" name="Group 14"/>
          <p:cNvGraphicFramePr>
            <a:graphicFrameLocks noGrp="1"/>
          </p:cNvGraphicFramePr>
          <p:nvPr/>
        </p:nvGraphicFramePr>
        <p:xfrm>
          <a:off x="2209800" y="381001"/>
          <a:ext cx="2743200" cy="39687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EJMIF+TimesNewRoman,Bold" charset="0"/>
                          <a:ea typeface="Times New Roman" pitchFamily="18" charset="0"/>
                          <a:cs typeface="AEJMIF+TimesNewRoman,Bold" charset="0"/>
                        </a:rPr>
                        <a:t>2.2. VIBRASI KISI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EJMIF+TimesNewRoman,Bold" charset="0"/>
                      </a:endParaRPr>
                    </a:p>
                  </a:txBody>
                  <a:tcPr marT="45793" marB="4579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209800" y="914401"/>
            <a:ext cx="390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2.2.1. </a:t>
            </a:r>
            <a:r>
              <a:rPr lang="en-US" altLang="en-US" sz="1800" b="1" u="sng"/>
              <a:t>Kisi Eka-atom Satu Dimensi</a:t>
            </a:r>
            <a:r>
              <a:rPr lang="en-US" altLang="en-US" sz="1800"/>
              <a:t> 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2057400" y="1371601"/>
            <a:ext cx="8305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Perhatikan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kisi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eka</a:t>
            </a:r>
            <a:r>
              <a:rPr lang="en-US" altLang="en-US" sz="1800" dirty="0"/>
              <a:t>-atom (</a:t>
            </a:r>
            <a:r>
              <a:rPr lang="en-US" altLang="en-US" sz="1800" dirty="0" err="1"/>
              <a:t>hanya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tersusun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oleh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satu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jenis</a:t>
            </a:r>
            <a:r>
              <a:rPr lang="en-US" altLang="en-US" sz="1800" dirty="0"/>
              <a:t> atom) </a:t>
            </a:r>
            <a:r>
              <a:rPr lang="en-US" altLang="en-US" sz="1800" dirty="0" err="1"/>
              <a:t>satu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dimensi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seperti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ditunjukkan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oleh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</a:t>
            </a:r>
            <a:r>
              <a:rPr lang="en-US" altLang="en-US" sz="1800" dirty="0" err="1" smtClean="0"/>
              <a:t>ambar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2.5. </a:t>
            </a:r>
            <a:r>
              <a:rPr lang="en-US" altLang="en-US" sz="1800" dirty="0" err="1"/>
              <a:t>Pada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keadaan</a:t>
            </a:r>
            <a:r>
              <a:rPr lang="en-US" altLang="en-US" sz="1800" dirty="0"/>
              <a:t> </a:t>
            </a:r>
            <a:r>
              <a:rPr lang="en-US" altLang="en-US" sz="1800" dirty="0" err="1" smtClean="0"/>
              <a:t>setimbang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atom-atom </a:t>
            </a:r>
            <a:r>
              <a:rPr lang="en-US" altLang="en-US" sz="1800" dirty="0" err="1"/>
              <a:t>secara</a:t>
            </a:r>
            <a:r>
              <a:rPr lang="en-US" altLang="en-US" sz="1800" dirty="0"/>
              <a:t> rata-rata </a:t>
            </a:r>
            <a:r>
              <a:rPr lang="en-US" altLang="en-US" sz="1800" dirty="0" err="1"/>
              <a:t>menduduki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titik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kisi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Kemudian</a:t>
            </a:r>
            <a:r>
              <a:rPr lang="en-US" altLang="en-US" sz="1800" dirty="0"/>
              <a:t>, atom-atom </a:t>
            </a:r>
            <a:r>
              <a:rPr lang="en-US" altLang="en-US" sz="1800" dirty="0" err="1"/>
              <a:t>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menyimpang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simpangan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sebesar</a:t>
            </a:r>
            <a:r>
              <a:rPr lang="en-US" altLang="en-US" sz="1800" dirty="0"/>
              <a:t> ….u</a:t>
            </a:r>
            <a:r>
              <a:rPr lang="en-US" altLang="en-US" sz="1800" baseline="-25000" dirty="0"/>
              <a:t>n-1</a:t>
            </a:r>
            <a:r>
              <a:rPr lang="en-US" altLang="en-US" sz="1800" dirty="0"/>
              <a:t>, u</a:t>
            </a:r>
            <a:r>
              <a:rPr lang="en-US" altLang="en-US" sz="1800" baseline="-25000" dirty="0"/>
              <a:t>n</a:t>
            </a:r>
            <a:r>
              <a:rPr lang="en-US" altLang="en-US" sz="1800" dirty="0"/>
              <a:t>, u</a:t>
            </a:r>
            <a:r>
              <a:rPr lang="en-US" altLang="en-US" sz="1800" baseline="-25000" dirty="0"/>
              <a:t>u+1</a:t>
            </a:r>
            <a:r>
              <a:rPr lang="en-US" altLang="en-US" sz="1800" dirty="0"/>
              <a:t>, ............</a:t>
            </a:r>
            <a:r>
              <a:rPr lang="en-US" altLang="en-US" sz="1800" dirty="0" err="1"/>
              <a:t>dst</a:t>
            </a:r>
            <a:r>
              <a:rPr lang="en-US" altLang="en-US" sz="1800" dirty="0"/>
              <a:t>. </a:t>
            </a:r>
          </a:p>
        </p:txBody>
      </p:sp>
      <p:pic>
        <p:nvPicPr>
          <p:cNvPr id="3278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1"/>
            <a:ext cx="4757738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98" name="Group 30"/>
          <p:cNvGraphicFramePr>
            <a:graphicFrameLocks noGrp="1"/>
          </p:cNvGraphicFramePr>
          <p:nvPr/>
        </p:nvGraphicFramePr>
        <p:xfrm>
          <a:off x="7239000" y="2819401"/>
          <a:ext cx="3200400" cy="1789113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EJMIF+TimesNewRoman,Bold" charset="0"/>
                          <a:ea typeface="Times New Roman" pitchFamily="18" charset="0"/>
                          <a:cs typeface="AEJMIF+TimesNewRoman,Bold" charset="0"/>
                        </a:rPr>
                        <a:t>Menurut hukum kedua Newton, persamaan gerak atom ke-n dapat diungkapkan sebagai   berikut : 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EJMIF+TimesNewRoman,Bold" charset="0"/>
                      </a:endParaRPr>
                    </a:p>
                  </a:txBody>
                  <a:tcPr marT="56299" marB="56299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799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524" y="4743062"/>
            <a:ext cx="3048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6628" y="6365876"/>
            <a:ext cx="449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Gambar</a:t>
            </a:r>
            <a:r>
              <a:rPr lang="en-US" sz="1400" dirty="0" smtClean="0"/>
              <a:t> 2.5 Kisi </a:t>
            </a:r>
            <a:r>
              <a:rPr lang="en-US" sz="1400" dirty="0" err="1" smtClean="0"/>
              <a:t>Eka</a:t>
            </a:r>
            <a:r>
              <a:rPr lang="en-US" sz="1400" dirty="0" smtClean="0"/>
              <a:t> Atom </a:t>
            </a:r>
            <a:r>
              <a:rPr lang="en-US" sz="1400" dirty="0" err="1" smtClean="0"/>
              <a:t>Satu</a:t>
            </a:r>
            <a:r>
              <a:rPr lang="en-US" sz="1400" dirty="0" smtClean="0"/>
              <a:t> </a:t>
            </a:r>
            <a:r>
              <a:rPr lang="en-US" sz="1400" dirty="0" err="1" smtClean="0"/>
              <a:t>Dimensi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951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3" grpId="0"/>
      <p:bldP spid="327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BAA873-7C1C-41E8-8010-C2E883396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981200" y="214314"/>
            <a:ext cx="36576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 massa atom, C tetapan elastik ikatan antar atom (semacam tetapan pegas), dan t menyatakan waktu. Terhadap persamaan gerak itu dapat diambil penyelesaian berbentuk :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400801" y="350838"/>
            <a:ext cx="414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u</a:t>
            </a:r>
            <a:r>
              <a:rPr lang="en-US" altLang="en-US" sz="2400" baseline="-25000" dirty="0"/>
              <a:t>n</a:t>
            </a:r>
            <a:r>
              <a:rPr lang="en-US" altLang="en-US" sz="2400" dirty="0"/>
              <a:t> = A </a:t>
            </a:r>
            <a:r>
              <a:rPr lang="en-US" altLang="en-US" sz="2400" dirty="0" err="1"/>
              <a:t>exp</a:t>
            </a:r>
            <a:r>
              <a:rPr lang="en-US" altLang="en-US" sz="2400" dirty="0"/>
              <a:t> 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qx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 - </a:t>
            </a:r>
            <a:r>
              <a:rPr lang="en-US" altLang="en-US" sz="2400" dirty="0" err="1"/>
              <a:t>ωt</a:t>
            </a:r>
            <a:r>
              <a:rPr lang="en-US" altLang="en-US" sz="2400" dirty="0"/>
              <a:t>) ]</a:t>
            </a:r>
            <a:r>
              <a:rPr lang="en-US" altLang="en-US" sz="2000" dirty="0"/>
              <a:t>            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6478169" y="959805"/>
            <a:ext cx="3810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  </a:t>
            </a:r>
            <a:r>
              <a:rPr lang="en-US" altLang="en-US" sz="1800" dirty="0" err="1"/>
              <a:t>amplitudo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X</a:t>
            </a:r>
            <a:r>
              <a:rPr lang="en-US" altLang="en-US" sz="1800" dirty="0" err="1" smtClean="0"/>
              <a:t>n</a:t>
            </a:r>
            <a:r>
              <a:rPr lang="en-US" altLang="en-US" sz="1800" dirty="0" smtClean="0"/>
              <a:t> </a:t>
            </a:r>
            <a:r>
              <a:rPr lang="en-US" altLang="en-US" sz="1800" dirty="0" err="1"/>
              <a:t>adalah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posisi</a:t>
            </a:r>
            <a:r>
              <a:rPr lang="en-US" altLang="en-US" sz="1800" dirty="0"/>
              <a:t> atom </a:t>
            </a:r>
            <a:r>
              <a:rPr lang="en-US" altLang="en-US" sz="1800" dirty="0" err="1"/>
              <a:t>ke</a:t>
            </a:r>
            <a:r>
              <a:rPr lang="en-US" altLang="en-US" sz="1800" dirty="0"/>
              <a:t>-n </a:t>
            </a:r>
            <a:r>
              <a:rPr lang="en-US" altLang="en-US" sz="1800" dirty="0" err="1"/>
              <a:t>terhadap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pusat-pusat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koordinat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sembarang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dapat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dituliskan</a:t>
            </a:r>
            <a:r>
              <a:rPr lang="en-US" altLang="en-US" sz="1800" dirty="0"/>
              <a:t> : 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7696201" y="2060575"/>
            <a:ext cx="120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</a:t>
            </a:r>
            <a:r>
              <a:rPr lang="en-US" altLang="en-US" sz="2400" baseline="-25000"/>
              <a:t>n</a:t>
            </a:r>
            <a:r>
              <a:rPr lang="en-US" altLang="en-US" sz="2400"/>
              <a:t> = na</a:t>
            </a:r>
            <a:r>
              <a:rPr lang="en-US" altLang="en-US" sz="2000"/>
              <a:t> 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6400800" y="2514601"/>
            <a:ext cx="372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n</a:t>
            </a:r>
            <a:r>
              <a:rPr lang="en-US" altLang="en-US" sz="1800"/>
              <a:t> bilangan bulat dan </a:t>
            </a:r>
            <a:r>
              <a:rPr lang="en-US" altLang="en-US" sz="1800" b="1"/>
              <a:t>a</a:t>
            </a:r>
            <a:r>
              <a:rPr lang="en-US" altLang="en-US" sz="1800"/>
              <a:t> tetapan kisi </a:t>
            </a:r>
          </a:p>
        </p:txBody>
      </p:sp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3657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AutoShape 10"/>
          <p:cNvSpPr>
            <a:spLocks noChangeArrowheads="1"/>
          </p:cNvSpPr>
          <p:nvPr/>
        </p:nvSpPr>
        <p:spPr bwMode="auto">
          <a:xfrm rot="17988984">
            <a:off x="4925219" y="1551781"/>
            <a:ext cx="2139950" cy="255588"/>
          </a:xfrm>
          <a:prstGeom prst="leftArrow">
            <a:avLst>
              <a:gd name="adj1" fmla="val 50000"/>
              <a:gd name="adj2" fmla="val 209316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20490" name="AutoShape 11"/>
          <p:cNvSpPr>
            <a:spLocks noChangeArrowheads="1"/>
          </p:cNvSpPr>
          <p:nvPr/>
        </p:nvSpPr>
        <p:spPr bwMode="auto">
          <a:xfrm>
            <a:off x="2819401" y="3657600"/>
            <a:ext cx="485775" cy="609600"/>
          </a:xfrm>
          <a:prstGeom prst="downArrow">
            <a:avLst>
              <a:gd name="adj1" fmla="val 50000"/>
              <a:gd name="adj2" fmla="val 3137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3429000" y="3733801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Hubungan Euler</a:t>
            </a:r>
          </a:p>
        </p:txBody>
      </p:sp>
      <p:graphicFrame>
        <p:nvGraphicFramePr>
          <p:cNvPr id="33815" name="Group 23"/>
          <p:cNvGraphicFramePr>
            <a:graphicFrameLocks noGrp="1"/>
          </p:cNvGraphicFramePr>
          <p:nvPr/>
        </p:nvGraphicFramePr>
        <p:xfrm>
          <a:off x="1676400" y="4419600"/>
          <a:ext cx="3208338" cy="762000"/>
        </p:xfrm>
        <a:graphic>
          <a:graphicData uri="http://schemas.openxmlformats.org/drawingml/2006/table">
            <a:tbl>
              <a:tblPr/>
              <a:tblGrid>
                <a:gridCol w="320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EJMIF+TimesNewRoman,Bold" charset="0"/>
                          <a:ea typeface="Times New Roman" pitchFamily="18" charset="0"/>
                          <a:cs typeface="AEJMIF+TimesNewRoman,Bold" charset="0"/>
                        </a:rPr>
                        <a:t>   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EJMIF+TimesNewRoman,Bold" charset="0"/>
                          <a:ea typeface="Times New Roman" pitchFamily="18" charset="0"/>
                          <a:cs typeface="AEJMIF+TimesNewRoman,Bold" charset="0"/>
                        </a:rPr>
                        <a:t>2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EJMIF+TimesNewRoman,Bold" charset="0"/>
                          <a:ea typeface="Times New Roman" pitchFamily="18" charset="0"/>
                          <a:cs typeface="AEJMIF+TimesNewRoman,Bold" charset="0"/>
                        </a:rPr>
                        <a:t>cos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EJMIF+TimesNewRoman,Bold" charset="0"/>
                          <a:ea typeface="Times New Roman" pitchFamily="18" charset="0"/>
                          <a:cs typeface="AEJMIF+TimesNewRoman,Bold" charset="0"/>
                        </a:rPr>
                        <a:t> y =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EJMIF+TimesNewRoman,Bold" charset="0"/>
                          <a:ea typeface="Times New Roman" pitchFamily="18" charset="0"/>
                          <a:cs typeface="AEJMIF+TimesNewRoman,Bold" charset="0"/>
                        </a:rPr>
                        <a:t>e</a:t>
                      </a:r>
                      <a:r>
                        <a:rPr kumimoji="0" lang="en-US" sz="2800" b="0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EJMIF+TimesNewRoman,Bold" charset="0"/>
                          <a:ea typeface="Times New Roman" pitchFamily="18" charset="0"/>
                          <a:cs typeface="AEJMIF+TimesNewRoman,Bold" charset="0"/>
                        </a:rPr>
                        <a:t>iy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EJMIF+TimesNewRoman,Bold" charset="0"/>
                          <a:ea typeface="Times New Roman" pitchFamily="18" charset="0"/>
                          <a:cs typeface="AEJMIF+TimesNewRoman,Bold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EJMIF+TimesNewRoman,Bold" charset="0"/>
                          <a:ea typeface="Times New Roman" pitchFamily="18" charset="0"/>
                          <a:cs typeface="AEJMIF+TimesNewRoman,Bold" charset="0"/>
                        </a:rPr>
                        <a:t>+ e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EJMIF+TimesNewRoman,Bold" charset="0"/>
                          <a:ea typeface="Times New Roman" pitchFamily="18" charset="0"/>
                          <a:cs typeface="AEJMIF+TimesNewRoman,Bold" charset="0"/>
                        </a:rPr>
                        <a:t>-</a:t>
                      </a:r>
                      <a:r>
                        <a:rPr kumimoji="0" lang="en-US" sz="2800" b="0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EJMIF+TimesNewRoman,Bold" charset="0"/>
                          <a:ea typeface="Times New Roman" pitchFamily="18" charset="0"/>
                          <a:cs typeface="AEJMIF+TimesNewRoman,Bold" charset="0"/>
                        </a:rPr>
                        <a:t>iy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EJMIF+TimesNewRoman,Bold" charset="0"/>
                          <a:ea typeface="Times New Roman" pitchFamily="18" charset="0"/>
                          <a:cs typeface="AEJMIF+TimesNewRoman,Bold" charset="0"/>
                        </a:rPr>
                        <a:t>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EJMIF+TimesNewRoman,Bold" charset="0"/>
                      </a:endParaRPr>
                    </a:p>
                  </a:txBody>
                  <a:tcPr marT="82215" marB="8221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7381876" y="3860117"/>
            <a:ext cx="1465263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ω = </a:t>
            </a:r>
            <a:r>
              <a:rPr lang="en-US" altLang="en-US" sz="2000" dirty="0" err="1">
                <a:solidFill>
                  <a:srgbClr val="000000"/>
                </a:solidFill>
              </a:rPr>
              <a:t>ω</a:t>
            </a:r>
            <a:r>
              <a:rPr lang="en-US" altLang="en-US" sz="2000" baseline="-25000" dirty="0" err="1">
                <a:solidFill>
                  <a:srgbClr val="000000"/>
                </a:solidFill>
              </a:rPr>
              <a:t>m</a:t>
            </a:r>
            <a:r>
              <a:rPr lang="en-US" altLang="en-US" sz="2000" dirty="0">
                <a:solidFill>
                  <a:srgbClr val="000000"/>
                </a:solidFill>
              </a:rPr>
              <a:t> sin</a:t>
            </a:r>
            <a:r>
              <a:rPr lang="en-US" altLang="en-US" sz="1800" dirty="0"/>
              <a:t> </a:t>
            </a:r>
          </a:p>
        </p:txBody>
      </p:sp>
      <p:pic>
        <p:nvPicPr>
          <p:cNvPr id="33817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20" y="3692247"/>
            <a:ext cx="81955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953001" y="4419601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diperoleh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solusi</a:t>
            </a:r>
            <a:r>
              <a:rPr lang="en-US" altLang="en-US" sz="2000" dirty="0"/>
              <a:t> ω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835" name="Group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495864"/>
                  </p:ext>
                </p:extLst>
              </p:nvPr>
            </p:nvGraphicFramePr>
            <p:xfrm>
              <a:off x="7381876" y="4452937"/>
              <a:ext cx="2274499" cy="819474"/>
            </p:xfrm>
            <a:graphic>
              <a:graphicData uri="http://schemas.openxmlformats.org/drawingml/2006/table">
                <a:tbl>
                  <a:tblPr/>
                  <a:tblGrid>
                    <a:gridCol w="22744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81915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43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EJMIF+TimesNewRoman,Bold" charset="0"/>
                              <a:ea typeface="Times New Roman" pitchFamily="18" charset="0"/>
                              <a:cs typeface="AEJMIF+TimesNewRoman,Bold" charset="0"/>
                            </a:rPr>
                            <a:t>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EJMIF+TimesNewRoman,Bold" charset="0"/>
                              <a:ea typeface="Times New Roman" pitchFamily="18" charset="0"/>
                              <a:cs typeface="AEJMIF+TimesNewRoman,Bold" charset="0"/>
                            </a:rPr>
                            <a:t>  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EJMIF+TimesNewRoman,Bold" charset="0"/>
                              <a:ea typeface="Times New Roman" pitchFamily="18" charset="0"/>
                              <a:cs typeface="AEJMIF+TimesNewRoman,Bold" charset="0"/>
                            </a:rPr>
                            <a:t> </a:t>
                          </a:r>
                          <a:r>
                            <a:rPr kumimoji="0" lang="en-US" sz="20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EJMIF+TimesNewRoman,Bold" charset="0"/>
                              <a:ea typeface="Times New Roman" pitchFamily="18" charset="0"/>
                              <a:cs typeface="AEJMIF+TimesNewRoman,Bold" charset="0"/>
                            </a:rPr>
                            <a:t>ω</a:t>
                          </a:r>
                          <a:r>
                            <a:rPr kumimoji="0" lang="en-US" sz="2000" b="0" i="0" u="none" strike="noStrike" cap="none" normalizeH="0" baseline="-30000" dirty="0" err="1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EJMIF+TimesNewRoman,Bold" charset="0"/>
                              <a:ea typeface="Times New Roman" pitchFamily="18" charset="0"/>
                              <a:cs typeface="AEJMIF+TimesNewRoman,Bold" charset="0"/>
                            </a:rPr>
                            <a:t>m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EJMIF+TimesNewRoman,Bold" charset="0"/>
                              <a:ea typeface="Times New Roman" pitchFamily="18" charset="0"/>
                              <a:cs typeface="AEJMIF+TimesNewRoman,Bold" charset="0"/>
                            </a:rPr>
                            <a:t>= ±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EJMIF+TimesNewRoman,Bold" charset="0"/>
                              <a:ea typeface="Times New Roman" pitchFamily="18" charset="0"/>
                              <a:cs typeface="AEJMIF+TimesNewRoman,Bold" charset="0"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20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sz="20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sz="20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kumimoji="0" lang="en-US" sz="20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0" lang="en-US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oMath>
                          </a14:m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EJMIF+TimesNewRoman,Bold" charset="0"/>
                          </a:endParaRPr>
                        </a:p>
                      </a:txBody>
                      <a:tcPr marL="91487" marR="91487" marT="82077" marB="82077" horzOverflow="overflow">
                        <a:lnL cap="flat">
                          <a:noFill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835" name="Group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495864"/>
                  </p:ext>
                </p:extLst>
              </p:nvPr>
            </p:nvGraphicFramePr>
            <p:xfrm>
              <a:off x="7381876" y="4452937"/>
              <a:ext cx="2274499" cy="819474"/>
            </p:xfrm>
            <a:graphic>
              <a:graphicData uri="http://schemas.openxmlformats.org/drawingml/2006/table">
                <a:tbl>
                  <a:tblPr/>
                  <a:tblGrid>
                    <a:gridCol w="22744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8194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87" marR="91487" marT="82077" marB="82077" horzOverflow="overflow">
                        <a:lnL cap="flat">
                          <a:noFill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1600200" y="5535676"/>
            <a:ext cx="861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Hasil</a:t>
            </a:r>
            <a:r>
              <a:rPr lang="en-US" altLang="en-US" sz="2000" dirty="0"/>
              <a:t> (2.4) </a:t>
            </a:r>
            <a:r>
              <a:rPr lang="en-US" altLang="en-US" sz="2000" dirty="0" err="1"/>
              <a:t>menyatakan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hubungan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antara</a:t>
            </a:r>
            <a:r>
              <a:rPr lang="en-US" altLang="en-US" sz="2000" dirty="0"/>
              <a:t> ω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q, </a:t>
            </a:r>
            <a:r>
              <a:rPr lang="en-US" altLang="en-US" sz="2000" dirty="0" err="1"/>
              <a:t>jadi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jelas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bahwa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persamaan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menyatakan</a:t>
            </a:r>
            <a:r>
              <a:rPr lang="en-US" altLang="en-US" sz="2000" dirty="0"/>
              <a:t> </a:t>
            </a:r>
            <a:r>
              <a:rPr lang="en-US" altLang="en-US" sz="2000" u="sng" dirty="0" err="1"/>
              <a:t>hubungan</a:t>
            </a:r>
            <a:r>
              <a:rPr lang="en-US" altLang="en-US" sz="2000" u="sng" dirty="0"/>
              <a:t> </a:t>
            </a:r>
            <a:r>
              <a:rPr lang="en-US" altLang="en-US" sz="2000" u="sng" dirty="0" err="1"/>
              <a:t>dispersi</a:t>
            </a:r>
            <a:r>
              <a:rPr lang="en-US" altLang="en-US" sz="2000" u="sng" dirty="0"/>
              <a:t> </a:t>
            </a:r>
            <a:r>
              <a:rPr lang="en-US" altLang="en-US" sz="2000" dirty="0"/>
              <a:t>yang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kasus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berbentuk</a:t>
            </a:r>
            <a:r>
              <a:rPr lang="en-US" altLang="en-US" sz="2000" dirty="0"/>
              <a:t>/</a:t>
            </a:r>
            <a:r>
              <a:rPr lang="en-US" altLang="en-US" sz="2000" dirty="0" err="1"/>
              <a:t>bersifat</a:t>
            </a:r>
            <a:r>
              <a:rPr lang="en-US" altLang="en-US" sz="2000" dirty="0"/>
              <a:t> </a:t>
            </a:r>
            <a:r>
              <a:rPr lang="en-US" altLang="en-US" sz="2000" u="sng" dirty="0" smtClean="0"/>
              <a:t>sinusoidal</a:t>
            </a:r>
            <a:r>
              <a:rPr lang="en-US" altLang="en-US" sz="2000" dirty="0" smtClean="0"/>
              <a:t>. </a:t>
            </a:r>
            <a:endParaRPr lang="en-US" altLang="en-US" sz="2000" dirty="0"/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9921083" y="3962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(2.4)</a:t>
            </a:r>
          </a:p>
        </p:txBody>
      </p:sp>
    </p:spTree>
    <p:extLst>
      <p:ext uri="{BB962C8B-B14F-4D97-AF65-F5344CB8AC3E}">
        <p14:creationId xmlns:p14="http://schemas.microsoft.com/office/powerpoint/2010/main" val="356461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7" grpId="0"/>
      <p:bldP spid="33798" grpId="0"/>
      <p:bldP spid="33799" grpId="0"/>
      <p:bldP spid="33800" grpId="0"/>
      <p:bldP spid="33816" grpId="0" animBg="1"/>
      <p:bldP spid="33818" grpId="0"/>
      <p:bldP spid="33836" grpId="0"/>
      <p:bldP spid="338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E9C4CE-7F84-49C6-99E9-2C7FAA39C9C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326" y="2004773"/>
            <a:ext cx="7594600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012233" y="5728808"/>
            <a:ext cx="723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Hubungan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dispersi</a:t>
            </a:r>
            <a:r>
              <a:rPr lang="en-US" altLang="en-US" sz="1800" dirty="0"/>
              <a:t>, ω vs q, </a:t>
            </a:r>
            <a:r>
              <a:rPr lang="en-US" altLang="en-US" sz="1800" dirty="0" smtClean="0"/>
              <a:t>sinusoidal </a:t>
            </a:r>
            <a:r>
              <a:rPr lang="en-US" altLang="en-US" sz="1800" dirty="0" err="1" smtClean="0"/>
              <a:t>dari</a:t>
            </a:r>
            <a:r>
              <a:rPr lang="en-US" altLang="en-US" sz="1800" dirty="0" smtClean="0"/>
              <a:t> </a:t>
            </a:r>
            <a:r>
              <a:rPr lang="en-US" altLang="en-US" sz="1800" dirty="0" err="1"/>
              <a:t>kisi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diskrit</a:t>
            </a:r>
            <a:r>
              <a:rPr lang="en-US" altLang="en-US" sz="1800" dirty="0"/>
              <a:t> (</a:t>
            </a:r>
            <a:r>
              <a:rPr lang="en-US" altLang="en-US" sz="1800" dirty="0" err="1"/>
              <a:t>pendekatan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gelombang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pendek</a:t>
            </a:r>
            <a:r>
              <a:rPr lang="en-US" altLang="en-US" sz="1800" dirty="0"/>
              <a:t>). 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758950" y="304801"/>
            <a:ext cx="89090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Dalam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pembahasan</a:t>
            </a:r>
            <a:r>
              <a:rPr lang="en-US" altLang="en-US" sz="2000" dirty="0"/>
              <a:t> di </a:t>
            </a:r>
            <a:r>
              <a:rPr lang="en-US" altLang="en-US" sz="2000" dirty="0" err="1"/>
              <a:t>atas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implisit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digunakan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pendekatan</a:t>
            </a:r>
            <a:r>
              <a:rPr lang="en-US" altLang="en-US" sz="2000" dirty="0"/>
              <a:t> </a:t>
            </a:r>
            <a:r>
              <a:rPr lang="en-US" altLang="en-US" sz="2000" u="sng" dirty="0" err="1"/>
              <a:t>gelombang</a:t>
            </a:r>
            <a:r>
              <a:rPr lang="en-US" altLang="en-US" sz="2000" u="sng" dirty="0"/>
              <a:t> </a:t>
            </a:r>
            <a:r>
              <a:rPr lang="en-US" altLang="en-US" sz="2000" u="sng" dirty="0" err="1"/>
              <a:t>pendek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karena</a:t>
            </a:r>
            <a:r>
              <a:rPr lang="en-US" altLang="en-US" sz="2000" dirty="0"/>
              <a:t> medium “</a:t>
            </a:r>
            <a:r>
              <a:rPr lang="en-US" altLang="en-US" sz="2000" dirty="0" err="1"/>
              <a:t>tampak</a:t>
            </a:r>
            <a:r>
              <a:rPr lang="en-US" altLang="en-US" sz="2000" dirty="0"/>
              <a:t>” </a:t>
            </a:r>
            <a:r>
              <a:rPr lang="en-US" altLang="en-US" sz="2000" dirty="0" err="1"/>
              <a:t>sebagai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deretan</a:t>
            </a:r>
            <a:r>
              <a:rPr lang="en-US" altLang="en-US" sz="2000" dirty="0"/>
              <a:t> atom-atom </a:t>
            </a:r>
            <a:r>
              <a:rPr lang="en-US" altLang="en-US" sz="2000" dirty="0" err="1"/>
              <a:t>diskrit</a:t>
            </a:r>
            <a:r>
              <a:rPr lang="en-US" altLang="en-US" sz="2000" dirty="0"/>
              <a:t>. Dari </a:t>
            </a:r>
            <a:r>
              <a:rPr lang="en-US" altLang="en-US" sz="2000" dirty="0" err="1"/>
              <a:t>hasil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dikatakan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bahwa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u="sng" dirty="0" err="1"/>
              <a:t>kisi</a:t>
            </a:r>
            <a:r>
              <a:rPr lang="en-US" altLang="en-US" sz="2000" u="sng" dirty="0"/>
              <a:t> </a:t>
            </a:r>
            <a:r>
              <a:rPr lang="en-US" altLang="en-US" sz="2000" u="sng" dirty="0" err="1"/>
              <a:t>diskrit</a:t>
            </a:r>
            <a:r>
              <a:rPr lang="en-US" altLang="en-US" sz="2000" u="sng" dirty="0"/>
              <a:t>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pendekatan</a:t>
            </a:r>
            <a:r>
              <a:rPr lang="en-US" altLang="en-US" sz="2000" dirty="0"/>
              <a:t> </a:t>
            </a:r>
            <a:r>
              <a:rPr lang="en-US" altLang="en-US" sz="2000" u="sng" dirty="0" err="1"/>
              <a:t>gelombang</a:t>
            </a:r>
            <a:r>
              <a:rPr lang="en-US" altLang="en-US" sz="2000" u="sng" dirty="0"/>
              <a:t> </a:t>
            </a:r>
            <a:r>
              <a:rPr lang="en-US" altLang="en-US" sz="2000" u="sng" dirty="0" err="1"/>
              <a:t>pendek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hubungan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dispersinya</a:t>
            </a:r>
            <a:r>
              <a:rPr lang="en-US" altLang="en-US" sz="2000" dirty="0"/>
              <a:t> </a:t>
            </a:r>
            <a:r>
              <a:rPr lang="en-US" altLang="en-US" sz="2000" u="sng" dirty="0"/>
              <a:t>sinusoidal (</a:t>
            </a:r>
            <a:r>
              <a:rPr lang="en-US" altLang="en-US" sz="2000" u="sng" dirty="0" err="1"/>
              <a:t>tidak</a:t>
            </a:r>
            <a:r>
              <a:rPr lang="en-US" altLang="en-US" sz="2000" u="sng" dirty="0"/>
              <a:t> linier</a:t>
            </a:r>
            <a:r>
              <a:rPr lang="en-US" alt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37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D5DC3E-AF07-4BF2-A5C2-5E8E146945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981200" y="381001"/>
            <a:ext cx="3709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2.2.2. Kecepatan Gelombang</a:t>
            </a:r>
            <a:r>
              <a:rPr lang="en-US" altLang="en-US" sz="2000"/>
              <a:t> 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90601"/>
            <a:ext cx="5280025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7848600" y="990601"/>
            <a:ext cx="2819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Gelombang Murni dengan 1 nilai kecepatan</a:t>
            </a: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6172201" y="1295400"/>
            <a:ext cx="1662113" cy="304800"/>
          </a:xfrm>
          <a:prstGeom prst="leftArrow">
            <a:avLst>
              <a:gd name="adj1" fmla="val 50000"/>
              <a:gd name="adj2" fmla="val 1363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7924800" y="2057401"/>
            <a:ext cx="274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Gelombang murni dan gelombang  paket</a:t>
            </a:r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6553201" y="2362200"/>
            <a:ext cx="1357313" cy="304800"/>
          </a:xfrm>
          <a:prstGeom prst="leftArrow">
            <a:avLst>
              <a:gd name="adj1" fmla="val 50000"/>
              <a:gd name="adj2" fmla="val 1113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pic>
        <p:nvPicPr>
          <p:cNvPr id="358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419601"/>
            <a:ext cx="3124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8077200" y="3200401"/>
            <a:ext cx="2590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Gelombang Isi  (V</a:t>
            </a:r>
            <a:r>
              <a:rPr lang="en-US" altLang="en-US" sz="2000" baseline="-25000"/>
              <a:t>f</a:t>
            </a:r>
            <a:r>
              <a:rPr lang="en-US" altLang="en-US" sz="2000"/>
              <a:t>) dan gelomabng sampul (V</a:t>
            </a:r>
            <a:r>
              <a:rPr lang="en-US" altLang="en-US" sz="2000" baseline="-25000"/>
              <a:t>g</a:t>
            </a:r>
            <a:r>
              <a:rPr lang="en-US" altLang="en-US" sz="2000"/>
              <a:t>)</a:t>
            </a:r>
          </a:p>
        </p:txBody>
      </p:sp>
      <p:sp>
        <p:nvSpPr>
          <p:cNvPr id="35852" name="AutoShape 12"/>
          <p:cNvSpPr>
            <a:spLocks noChangeArrowheads="1"/>
          </p:cNvSpPr>
          <p:nvPr/>
        </p:nvSpPr>
        <p:spPr bwMode="auto">
          <a:xfrm>
            <a:off x="7010401" y="3505200"/>
            <a:ext cx="1052513" cy="304800"/>
          </a:xfrm>
          <a:prstGeom prst="leftArrow">
            <a:avLst>
              <a:gd name="adj1" fmla="val 50000"/>
              <a:gd name="adj2" fmla="val 863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33600" y="5181601"/>
            <a:ext cx="6477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Gambar 2.7. a. Gelombang murni merambat dengan satu nilai kecepatan. b. Superposisi gelombang dengan nilai q dan ω berbeda-beda menghasilkan gelombang seperti pada b.        c. Gelombang paket dengan dua komponen, masing-masing merambat dengan kecepatan v</a:t>
            </a:r>
            <a:r>
              <a:rPr lang="en-US" altLang="en-US" sz="1800" baseline="-25000"/>
              <a:t>f</a:t>
            </a:r>
            <a:r>
              <a:rPr lang="en-US" altLang="en-US" sz="1800"/>
              <a:t> dan v</a:t>
            </a:r>
            <a:r>
              <a:rPr lang="en-US" altLang="en-US" sz="1800" baseline="-25000"/>
              <a:t>g</a:t>
            </a:r>
            <a:r>
              <a:rPr lang="en-US" altLang="en-US" sz="1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7794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6" grpId="0"/>
      <p:bldP spid="35847" grpId="0" animBg="1"/>
      <p:bldP spid="35848" grpId="0"/>
      <p:bldP spid="35849" grpId="0" animBg="1"/>
      <p:bldP spid="35851" grpId="0"/>
      <p:bldP spid="35852" grpId="0" animBg="1"/>
      <p:bldP spid="358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111F4C-2A57-4FFC-9879-425B8D89A32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057400" y="381001"/>
            <a:ext cx="730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1800"/>
              <a:t>Untuk kisi malar, panjang gelombang (</a:t>
            </a:r>
            <a:r>
              <a:rPr lang="en-US" altLang="en-US" sz="1800"/>
              <a:t>λ</a:t>
            </a:r>
            <a:r>
              <a:rPr lang="sv-SE" altLang="en-US" sz="1800"/>
              <a:t>) besar sedemikian sehingga : 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905001"/>
            <a:ext cx="37306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919" name="Group 55"/>
          <p:cNvGraphicFramePr>
            <a:graphicFrameLocks noGrp="1"/>
          </p:cNvGraphicFramePr>
          <p:nvPr/>
        </p:nvGraphicFramePr>
        <p:xfrm>
          <a:off x="2819401" y="1447801"/>
          <a:ext cx="2081213" cy="396875"/>
        </p:xfrm>
        <a:graphic>
          <a:graphicData uri="http://schemas.openxmlformats.org/drawingml/2006/table">
            <a:tbl>
              <a:tblPr/>
              <a:tblGrid>
                <a:gridCol w="208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  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λ &gt;&gt; 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23" name="Group 59"/>
          <p:cNvGraphicFramePr>
            <a:graphicFrameLocks noGrp="1"/>
          </p:cNvGraphicFramePr>
          <p:nvPr/>
        </p:nvGraphicFramePr>
        <p:xfrm>
          <a:off x="4114800" y="1828801"/>
          <a:ext cx="4114800" cy="39687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          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menghasilkan q        0  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61" name="Rectangle 25"/>
          <p:cNvSpPr>
            <a:spLocks noChangeArrowheads="1"/>
          </p:cNvSpPr>
          <p:nvPr/>
        </p:nvSpPr>
        <p:spPr bwMode="auto">
          <a:xfrm>
            <a:off x="4876801" y="25146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graphicFrame>
        <p:nvGraphicFramePr>
          <p:cNvPr id="36921" name="Group 57"/>
          <p:cNvGraphicFramePr>
            <a:graphicFrameLocks noGrp="1"/>
          </p:cNvGraphicFramePr>
          <p:nvPr/>
        </p:nvGraphicFramePr>
        <p:xfrm>
          <a:off x="2667001" y="2057401"/>
          <a:ext cx="677863" cy="396875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  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q = 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20" name="Group 56"/>
          <p:cNvGraphicFramePr>
            <a:graphicFrameLocks noGrp="1"/>
          </p:cNvGraphicFramePr>
          <p:nvPr/>
        </p:nvGraphicFramePr>
        <p:xfrm>
          <a:off x="3200401" y="2209801"/>
          <a:ext cx="696913" cy="396875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2λ 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24" name="AutoShape 60"/>
          <p:cNvSpPr>
            <a:spLocks/>
          </p:cNvSpPr>
          <p:nvPr/>
        </p:nvSpPr>
        <p:spPr bwMode="auto">
          <a:xfrm>
            <a:off x="3886200" y="1524000"/>
            <a:ext cx="457200" cy="1143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36925" name="Rectangle 61"/>
          <p:cNvSpPr>
            <a:spLocks noChangeArrowheads="1"/>
          </p:cNvSpPr>
          <p:nvPr/>
        </p:nvSpPr>
        <p:spPr bwMode="auto">
          <a:xfrm>
            <a:off x="2209800" y="2743201"/>
            <a:ext cx="404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Dari hubungan dispersi secara umum </a:t>
            </a:r>
          </a:p>
        </p:txBody>
      </p:sp>
      <p:pic>
        <p:nvPicPr>
          <p:cNvPr id="36926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6601"/>
            <a:ext cx="19050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937" name="Group 73"/>
          <p:cNvGraphicFramePr>
            <a:graphicFrameLocks noGrp="1"/>
          </p:cNvGraphicFramePr>
          <p:nvPr/>
        </p:nvGraphicFramePr>
        <p:xfrm>
          <a:off x="4495801" y="3276601"/>
          <a:ext cx="3205163" cy="396875"/>
        </p:xfrm>
        <a:graphic>
          <a:graphicData uri="http://schemas.openxmlformats.org/drawingml/2006/table">
            <a:tbl>
              <a:tblPr/>
              <a:tblGrid>
                <a:gridCol w="3205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oleh karena q→ 0, maka : 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938" name="Picture 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714751"/>
            <a:ext cx="19050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939" name="Picture 7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8" y="3723434"/>
            <a:ext cx="2057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40" name="Rectangle 76"/>
          <p:cNvSpPr>
            <a:spLocks noChangeArrowheads="1"/>
          </p:cNvSpPr>
          <p:nvPr/>
        </p:nvSpPr>
        <p:spPr bwMode="auto">
          <a:xfrm>
            <a:off x="8001000" y="3262314"/>
            <a:ext cx="179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000"/>
              <a:t>dan ini berarti </a:t>
            </a:r>
          </a:p>
        </p:txBody>
      </p:sp>
      <p:pic>
        <p:nvPicPr>
          <p:cNvPr id="36941" name="Picture 7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876800"/>
            <a:ext cx="12192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2057400" y="4419601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1800"/>
              <a:t>dengan</a:t>
            </a:r>
            <a:r>
              <a:rPr lang="en-US" altLang="en-US" sz="1800"/>
              <a:t> </a:t>
            </a:r>
          </a:p>
        </p:txBody>
      </p:sp>
      <p:graphicFrame>
        <p:nvGraphicFramePr>
          <p:cNvPr id="36953" name="Group 89"/>
          <p:cNvGraphicFramePr>
            <a:graphicFrameLocks noGrp="1"/>
          </p:cNvGraphicFramePr>
          <p:nvPr/>
        </p:nvGraphicFramePr>
        <p:xfrm>
          <a:off x="4114800" y="4724401"/>
          <a:ext cx="6248400" cy="1737210"/>
        </p:xfrm>
        <a:graphic>
          <a:graphicData uri="http://schemas.openxmlformats.org/drawingml/2006/table">
            <a:tbl>
              <a:tblPr/>
              <a:tblGrid>
                <a:gridCol w="624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Tampak bahwa untuk kisi malar, kecepatan rambat gelombang baik kecepatan fasa maupun kecepatan kelompok sama dengan kecepatan rambat v</a:t>
                      </a:r>
                      <a:r>
                        <a:rPr kumimoji="0" lang="sv-SE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s</a:t>
                      </a:r>
                      <a:r>
                        <a:rPr kumimoji="0" lang="sv-S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. Kisi</a:t>
                      </a:r>
                      <a:r>
                        <a:rPr kumimoji="0" lang="sv-SE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 </a:t>
                      </a:r>
                      <a:r>
                        <a:rPr kumimoji="0" lang="sv-S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 malar, sebagai medium perambatan gelombang yang  bersifat  demikian (hubungan  dispersi  linier, v</a:t>
                      </a:r>
                      <a:r>
                        <a:rPr kumimoji="0" lang="sv-SE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f</a:t>
                      </a:r>
                      <a:r>
                        <a:rPr kumimoji="0" lang="sv-S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 = v</a:t>
                      </a:r>
                      <a:r>
                        <a:rPr kumimoji="0" lang="sv-SE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g</a:t>
                      </a:r>
                      <a:r>
                        <a:rPr kumimoji="0" lang="sv-S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 = v</a:t>
                      </a:r>
                      <a:r>
                        <a:rPr kumimoji="0" lang="sv-SE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s</a:t>
                      </a:r>
                      <a:r>
                        <a:rPr kumimoji="0" lang="sv-S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) disebut </a:t>
                      </a:r>
                      <a:r>
                        <a:rPr kumimoji="0" lang="sv-SE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medium dispersif</a:t>
                      </a:r>
                      <a:r>
                        <a:rPr kumimoji="0" lang="sv-S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. </a:t>
                      </a:r>
                    </a:p>
                  </a:txBody>
                  <a:tcPr marT="45645" marB="4564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54" name="Line 90"/>
          <p:cNvSpPr>
            <a:spLocks noChangeShapeType="1"/>
          </p:cNvSpPr>
          <p:nvPr/>
        </p:nvSpPr>
        <p:spPr bwMode="auto">
          <a:xfrm>
            <a:off x="6477000" y="2057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3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6924" grpId="0" animBg="1"/>
      <p:bldP spid="36925" grpId="0"/>
      <p:bldP spid="36940" grpId="0"/>
      <p:bldP spid="369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47DDD8-A764-4B39-AD33-F437379F946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981200" y="411164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altLang="en-US" sz="2000" dirty="0"/>
              <a:t>Di pihak lain, untuk kisi diskrit, karena hubungan </a:t>
            </a:r>
            <a:r>
              <a:rPr lang="sv-SE" altLang="en-US" sz="2000" dirty="0" smtClean="0"/>
              <a:t>dispersifnya </a:t>
            </a:r>
            <a:r>
              <a:rPr lang="sv-SE" altLang="en-US" sz="2000" dirty="0"/>
              <a:t>sinusoida maka kecepatan rambat gelombang yang bersangkutan adalah 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1"/>
            <a:ext cx="21336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76401"/>
            <a:ext cx="35814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54" name="Group 42"/>
          <p:cNvGraphicFramePr>
            <a:graphicFrameLocks noGrp="1"/>
          </p:cNvGraphicFramePr>
          <p:nvPr/>
        </p:nvGraphicFramePr>
        <p:xfrm>
          <a:off x="1905000" y="3276601"/>
          <a:ext cx="1911350" cy="396875"/>
        </p:xfrm>
        <a:graphic>
          <a:graphicData uri="http://schemas.openxmlformats.org/drawingml/2006/table">
            <a:tbl>
              <a:tblPr/>
              <a:tblGrid>
                <a:gridCol w="191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Terlihat bahwa</a:t>
                      </a:r>
                      <a:r>
                        <a:rPr kumimoji="0" lang="sv-S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 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39" name="Group 27"/>
          <p:cNvGraphicFramePr>
            <a:graphicFrameLocks noGrp="1"/>
          </p:cNvGraphicFramePr>
          <p:nvPr/>
        </p:nvGraphicFramePr>
        <p:xfrm>
          <a:off x="3810001" y="3276601"/>
          <a:ext cx="3286125" cy="396875"/>
        </p:xfrm>
        <a:graphic>
          <a:graphicData uri="http://schemas.openxmlformats.org/drawingml/2006/table">
            <a:tbl>
              <a:tblPr/>
              <a:tblGrid>
                <a:gridCol w="328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     </a:t>
                      </a:r>
                      <a:r>
                        <a:rPr kumimoji="0" lang="sv-S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v</a:t>
                      </a:r>
                      <a:r>
                        <a:rPr kumimoji="0" lang="sv-SE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f</a:t>
                      </a:r>
                      <a:r>
                        <a:rPr kumimoji="0" lang="sv-S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 ≠ v</a:t>
                      </a:r>
                      <a:r>
                        <a:rPr kumimoji="0" lang="sv-SE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g</a:t>
                      </a:r>
                      <a:r>
                        <a:rPr kumimoji="0" lang="sv-S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 ≠ v</a:t>
                      </a:r>
                      <a:r>
                        <a:rPr kumimoji="0" lang="sv-SE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s </a:t>
                      </a:r>
                      <a:endParaRPr kumimoji="0" lang="sv-S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EJMHD+TimesNewRoman" charset="0"/>
                      </a:endParaRPr>
                    </a:p>
                  </a:txBody>
                  <a:tcPr marT="45793" marB="4579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53" name="Group 41"/>
          <p:cNvGraphicFramePr>
            <a:graphicFrameLocks noGrp="1"/>
          </p:cNvGraphicFramePr>
          <p:nvPr/>
        </p:nvGraphicFramePr>
        <p:xfrm>
          <a:off x="2286000" y="3962401"/>
          <a:ext cx="7696200" cy="1920875"/>
        </p:xfrm>
        <a:graphic>
          <a:graphicData uri="http://schemas.openxmlformats.org/drawingml/2006/table">
            <a:tbl>
              <a:tblPr/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Medium yang bersifat sebagai kisi diskrit adalah </a:t>
                      </a:r>
                      <a:r>
                        <a:rPr kumimoji="0" lang="sv-SE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medium tak-dispersif</a:t>
                      </a: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. Perhatikan ungkapan untuk kecepatan kelompok, bahwa untuk nilai q = ± (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π</a:t>
                      </a: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/a) menghasilkan kecepatan kelompok v</a:t>
                      </a:r>
                      <a:r>
                        <a:rPr kumimoji="0" lang="sv-SE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g</a:t>
                      </a: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 = 0. Bila hal ini terjadi akan dapat diamati bahwa gelombang “isi” tetap merambat sedangkan gelombang “sampul” diam (</a:t>
                      </a:r>
                      <a:r>
                        <a:rPr kumimoji="0" lang="sv-SE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menghasilkan gelombang berdiri</a:t>
                      </a: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EJMHD+TimesNewRoman" charset="0"/>
                        </a:rPr>
                        <a:t>). </a:t>
                      </a:r>
                    </a:p>
                  </a:txBody>
                  <a:tcPr marT="45735" marB="4573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1981200" y="304800"/>
            <a:ext cx="37369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2.2.3. Kisi Dwi-atom Satu Dimensi 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8400"/>
            <a:ext cx="472440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1981200" y="762000"/>
            <a:ext cx="263405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Pembahasan untuk kisi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eka-atom seperti yang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telah diuraikan di atas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dapat diterapkan untuk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kisi dwi-atom. </a:t>
            </a:r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4182582" y="5029200"/>
            <a:ext cx="40062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Pada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</a:t>
            </a:r>
            <a:r>
              <a:rPr lang="en-US" altLang="en-US" sz="1800" dirty="0" err="1" smtClean="0"/>
              <a:t>ambar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2.8, atom-atom yang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berukuran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lebih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kecil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massa</a:t>
            </a:r>
            <a:r>
              <a:rPr lang="en-US" altLang="en-US" sz="1800" dirty="0"/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m,diberi</a:t>
            </a:r>
            <a:r>
              <a:rPr lang="en-US" altLang="en-US" sz="1800" dirty="0"/>
              <a:t> </a:t>
            </a:r>
            <a:r>
              <a:rPr lang="en-US" altLang="en-US" sz="1800" dirty="0" err="1" smtClean="0"/>
              <a:t>nomor</a:t>
            </a:r>
            <a:r>
              <a:rPr lang="en-US" altLang="en-US" sz="1800" dirty="0" smtClean="0"/>
              <a:t> </a:t>
            </a:r>
            <a:r>
              <a:rPr lang="en-US" altLang="en-US" sz="1800" dirty="0" err="1"/>
              <a:t>genap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sedangkan</a:t>
            </a:r>
            <a:r>
              <a:rPr lang="en-US" altLang="en-US" sz="1800" dirty="0"/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atom-atom yang </a:t>
            </a:r>
            <a:r>
              <a:rPr lang="en-US" altLang="en-US" sz="1800" dirty="0" err="1"/>
              <a:t>lebih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besar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dengan</a:t>
            </a:r>
            <a:endParaRPr lang="en-US" altLang="en-US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massa</a:t>
            </a:r>
            <a:r>
              <a:rPr lang="en-US" altLang="en-US" sz="1800" dirty="0"/>
              <a:t> M, </a:t>
            </a:r>
            <a:r>
              <a:rPr lang="en-US" altLang="en-US" sz="1800" dirty="0" err="1"/>
              <a:t>diberi</a:t>
            </a:r>
            <a:r>
              <a:rPr lang="en-US" altLang="en-US" sz="1800" dirty="0"/>
              <a:t> </a:t>
            </a:r>
            <a:r>
              <a:rPr lang="en-US" altLang="en-US" sz="1800" dirty="0" err="1" smtClean="0"/>
              <a:t>nomor</a:t>
            </a:r>
            <a:r>
              <a:rPr lang="en-US" altLang="en-US" sz="1800" dirty="0" smtClean="0"/>
              <a:t> </a:t>
            </a:r>
            <a:r>
              <a:rPr lang="en-US" altLang="en-US" sz="1800" dirty="0" err="1"/>
              <a:t>ganjil</a:t>
            </a:r>
            <a:r>
              <a:rPr lang="en-US" altLang="en-US" sz="1800" dirty="0"/>
              <a:t>. </a:t>
            </a:r>
          </a:p>
        </p:txBody>
      </p:sp>
      <p:sp>
        <p:nvSpPr>
          <p:cNvPr id="25606" name="AutoShape 9"/>
          <p:cNvSpPr>
            <a:spLocks noChangeArrowheads="1"/>
          </p:cNvSpPr>
          <p:nvPr/>
        </p:nvSpPr>
        <p:spPr bwMode="auto">
          <a:xfrm>
            <a:off x="6096000" y="4495800"/>
            <a:ext cx="304800" cy="533400"/>
          </a:xfrm>
          <a:prstGeom prst="upArrow">
            <a:avLst>
              <a:gd name="adj1" fmla="val 50000"/>
              <a:gd name="adj2" fmla="val 437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6792332" y="762000"/>
            <a:ext cx="369844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Apabila kisi dirambati gelombang,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atom-atom akan mengalami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penyimpangan sebesar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........ U2r-1, U2r, U2r+1 ...........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dan seterusnya. </a:t>
            </a:r>
          </a:p>
        </p:txBody>
      </p:sp>
      <p:sp>
        <p:nvSpPr>
          <p:cNvPr id="25608" name="AutoShape 11"/>
          <p:cNvSpPr>
            <a:spLocks noChangeArrowheads="1"/>
          </p:cNvSpPr>
          <p:nvPr/>
        </p:nvSpPr>
        <p:spPr bwMode="auto">
          <a:xfrm>
            <a:off x="2643188" y="2514600"/>
            <a:ext cx="838200" cy="1066800"/>
          </a:xfrm>
          <a:prstGeom prst="curvedRightArrow">
            <a:avLst>
              <a:gd name="adj1" fmla="val 25455"/>
              <a:gd name="adj2" fmla="val 50909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25609" name="AutoShape 12"/>
          <p:cNvSpPr>
            <a:spLocks noChangeArrowheads="1"/>
          </p:cNvSpPr>
          <p:nvPr/>
        </p:nvSpPr>
        <p:spPr bwMode="auto">
          <a:xfrm>
            <a:off x="8729663" y="2481263"/>
            <a:ext cx="762000" cy="1066800"/>
          </a:xfrm>
          <a:prstGeom prst="curvedLeftArrow">
            <a:avLst>
              <a:gd name="adj1" fmla="val 28000"/>
              <a:gd name="adj2" fmla="val 56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25610" name="Rectangle 13"/>
          <p:cNvSpPr>
            <a:spLocks noChangeArrowheads="1"/>
          </p:cNvSpPr>
          <p:nvPr/>
        </p:nvSpPr>
        <p:spPr bwMode="auto">
          <a:xfrm>
            <a:off x="4312499" y="4099385"/>
            <a:ext cx="35670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 smtClean="0"/>
              <a:t>Gambar</a:t>
            </a:r>
            <a:r>
              <a:rPr lang="en-US" altLang="en-US" sz="1400" b="1" dirty="0" smtClean="0"/>
              <a:t> 2.8 Kisi </a:t>
            </a:r>
            <a:r>
              <a:rPr lang="en-US" altLang="en-US" sz="1400" b="1" dirty="0" err="1"/>
              <a:t>dwi</a:t>
            </a:r>
            <a:r>
              <a:rPr lang="en-US" altLang="en-US" sz="1400" b="1" dirty="0"/>
              <a:t>-atom </a:t>
            </a:r>
            <a:r>
              <a:rPr lang="en-US" altLang="en-US" sz="1400" b="1" dirty="0" err="1"/>
              <a:t>satu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dimensi</a:t>
            </a:r>
            <a:r>
              <a:rPr lang="en-US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88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5"/>
          <p:cNvSpPr>
            <a:spLocks noChangeArrowheads="1"/>
          </p:cNvSpPr>
          <p:nvPr/>
        </p:nvSpPr>
        <p:spPr bwMode="auto">
          <a:xfrm flipV="1">
            <a:off x="9677400" y="1447800"/>
            <a:ext cx="685800" cy="2667000"/>
          </a:xfrm>
          <a:prstGeom prst="curvedLeftArrow">
            <a:avLst>
              <a:gd name="adj1" fmla="val 78138"/>
              <a:gd name="adj2" fmla="val 15555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2133600" y="355600"/>
            <a:ext cx="5814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Persamaan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gerak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atom </a:t>
            </a:r>
            <a:r>
              <a:rPr lang="en-US" altLang="en-US" sz="1800" u="sng" dirty="0" err="1" smtClean="0"/>
              <a:t>bernomor</a:t>
            </a:r>
            <a:r>
              <a:rPr lang="en-US" altLang="en-US" sz="1800" u="sng" dirty="0" smtClean="0"/>
              <a:t> </a:t>
            </a:r>
            <a:r>
              <a:rPr lang="en-US" altLang="en-US" sz="1800" u="sng" dirty="0" err="1"/>
              <a:t>ganjil</a:t>
            </a:r>
            <a:r>
              <a:rPr lang="en-US" altLang="en-US" sz="1800" u="sng" dirty="0"/>
              <a:t> </a:t>
            </a:r>
            <a:r>
              <a:rPr lang="en-US" altLang="en-US" sz="1800" dirty="0" err="1"/>
              <a:t>adalah</a:t>
            </a:r>
            <a:r>
              <a:rPr lang="en-US" altLang="en-US" sz="1800" dirty="0"/>
              <a:t> : 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2171700" y="1803400"/>
            <a:ext cx="37240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dan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atom </a:t>
            </a:r>
            <a:r>
              <a:rPr lang="en-US" altLang="en-US" sz="1800" dirty="0" err="1" smtClean="0"/>
              <a:t>bernomor</a:t>
            </a:r>
            <a:r>
              <a:rPr lang="en-US" altLang="en-US" sz="1800" dirty="0" smtClean="0"/>
              <a:t> </a:t>
            </a:r>
            <a:r>
              <a:rPr lang="en-US" altLang="en-US" sz="1800" dirty="0" err="1"/>
              <a:t>genap</a:t>
            </a:r>
            <a:r>
              <a:rPr lang="en-US" altLang="en-US" sz="1800" dirty="0"/>
              <a:t> : </a:t>
            </a:r>
          </a:p>
        </p:txBody>
      </p:sp>
      <p:pic>
        <p:nvPicPr>
          <p:cNvPr id="2663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6" y="2271714"/>
            <a:ext cx="42957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2185988" y="3194050"/>
            <a:ext cx="5660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Selanjutnya, kita ambil fungsi gelombang berbentuk : </a:t>
            </a:r>
          </a:p>
        </p:txBody>
      </p:sp>
      <p:sp>
        <p:nvSpPr>
          <p:cNvPr id="26632" name="Rectangle 10"/>
          <p:cNvSpPr>
            <a:spLocks noChangeArrowheads="1"/>
          </p:cNvSpPr>
          <p:nvPr/>
        </p:nvSpPr>
        <p:spPr bwMode="auto">
          <a:xfrm>
            <a:off x="3352800" y="3657600"/>
            <a:ext cx="3886200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U</a:t>
            </a:r>
            <a:r>
              <a:rPr lang="en-US" altLang="en-US" sz="1800" baseline="-25000" dirty="0" smtClean="0">
                <a:solidFill>
                  <a:srgbClr val="000000"/>
                </a:solidFill>
              </a:rPr>
              <a:t>2r+1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</a:rPr>
              <a:t>= A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1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</a:rPr>
              <a:t>exp</a:t>
            </a:r>
            <a:r>
              <a:rPr lang="en-US" altLang="en-US" sz="1800" dirty="0">
                <a:solidFill>
                  <a:srgbClr val="000000"/>
                </a:solidFill>
              </a:rPr>
              <a:t> [</a:t>
            </a:r>
            <a:r>
              <a:rPr lang="en-US" altLang="en-US" sz="1800" dirty="0" err="1">
                <a:solidFill>
                  <a:srgbClr val="000000"/>
                </a:solidFill>
              </a:rPr>
              <a:t>iqa</a:t>
            </a:r>
            <a:r>
              <a:rPr lang="en-US" altLang="en-US" sz="1800" dirty="0">
                <a:solidFill>
                  <a:srgbClr val="000000"/>
                </a:solidFill>
              </a:rPr>
              <a:t> (2r+1) - </a:t>
            </a:r>
            <a:r>
              <a:rPr lang="en-US" altLang="en-US" sz="1800" dirty="0" err="1">
                <a:solidFill>
                  <a:srgbClr val="000000"/>
                </a:solidFill>
              </a:rPr>
              <a:t>iωt</a:t>
            </a:r>
            <a:r>
              <a:rPr lang="en-US" altLang="en-US" sz="1800" dirty="0">
                <a:solidFill>
                  <a:srgbClr val="000000"/>
                </a:solidFill>
              </a:rPr>
              <a:t>]</a:t>
            </a:r>
            <a:r>
              <a:rPr lang="en-US" altLang="en-US" sz="1800" dirty="0"/>
              <a:t> </a:t>
            </a:r>
          </a:p>
        </p:txBody>
      </p: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3676650" y="4238625"/>
            <a:ext cx="2900218" cy="36933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U</a:t>
            </a:r>
            <a:r>
              <a:rPr lang="en-US" altLang="en-US" sz="1800" baseline="-25000">
                <a:solidFill>
                  <a:srgbClr val="000000"/>
                </a:solidFill>
              </a:rPr>
              <a:t>2r</a:t>
            </a:r>
            <a:r>
              <a:rPr lang="en-US" altLang="en-US" sz="1800">
                <a:solidFill>
                  <a:srgbClr val="000000"/>
                </a:solidFill>
              </a:rPr>
              <a:t> =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exp [iqa (2r) - iωt]</a:t>
            </a:r>
            <a:r>
              <a:rPr lang="en-US" altLang="en-US" sz="1800"/>
              <a:t> 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7848601" y="3810001"/>
            <a:ext cx="20441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Substitusi 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persamaan gerak </a:t>
            </a:r>
          </a:p>
        </p:txBody>
      </p:sp>
      <p:sp>
        <p:nvSpPr>
          <p:cNvPr id="26635" name="AutoShape 13"/>
          <p:cNvSpPr>
            <a:spLocks/>
          </p:cNvSpPr>
          <p:nvPr/>
        </p:nvSpPr>
        <p:spPr bwMode="auto">
          <a:xfrm>
            <a:off x="7467600" y="3733800"/>
            <a:ext cx="304800" cy="762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26636" name="AutoShape 16"/>
          <p:cNvSpPr>
            <a:spLocks/>
          </p:cNvSpPr>
          <p:nvPr/>
        </p:nvSpPr>
        <p:spPr bwMode="auto">
          <a:xfrm>
            <a:off x="8610600" y="1143000"/>
            <a:ext cx="533400" cy="1752600"/>
          </a:xfrm>
          <a:prstGeom prst="rightBrace">
            <a:avLst>
              <a:gd name="adj1" fmla="val 273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sp>
        <p:nvSpPr>
          <p:cNvPr id="26637" name="Rectangle 17"/>
          <p:cNvSpPr>
            <a:spLocks noChangeArrowheads="1"/>
          </p:cNvSpPr>
          <p:nvPr/>
        </p:nvSpPr>
        <p:spPr bwMode="auto">
          <a:xfrm>
            <a:off x="2214564" y="4622800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menghasilkan 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889" y="757680"/>
            <a:ext cx="4253514" cy="10701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213" y="4943240"/>
            <a:ext cx="3667125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213" y="5588000"/>
            <a:ext cx="37909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362</TotalTime>
  <Words>925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AEJMHD+TimesNewRoman</vt:lpstr>
      <vt:lpstr>AEJMIF+TimesNewRoman,Bold</vt:lpstr>
      <vt:lpstr>Arial</vt:lpstr>
      <vt:lpstr>Cambria Math</vt:lpstr>
      <vt:lpstr>Century Gothic</vt:lpstr>
      <vt:lpstr>Haettenschweiler</vt:lpstr>
      <vt:lpstr>Times New Roman</vt:lpstr>
      <vt:lpstr>Wingdings 3</vt:lpstr>
      <vt:lpstr>Ion</vt:lpstr>
      <vt:lpstr>DINAMIKA KISI (LANJUTAN)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DINAMIKA KISI (LANJUTAN)</dc:title>
  <dc:creator>USER</dc:creator>
  <cp:lastModifiedBy>USER</cp:lastModifiedBy>
  <cp:revision>15</cp:revision>
  <dcterms:created xsi:type="dcterms:W3CDTF">2020-10-19T04:08:54Z</dcterms:created>
  <dcterms:modified xsi:type="dcterms:W3CDTF">2020-10-26T06:02:22Z</dcterms:modified>
</cp:coreProperties>
</file>