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363" r:id="rId5"/>
    <p:sldId id="364" r:id="rId6"/>
    <p:sldId id="31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14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133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96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5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1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64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lines-inform.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ctrTitle"/>
          </p:nvPr>
        </p:nvSpPr>
        <p:spPr>
          <a:xfrm>
            <a:off x="864636" y="261866"/>
            <a:ext cx="10462727" cy="112724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ru-RU" dirty="0"/>
              <a:t>Проект 4. Авиарейсы без потерь</a:t>
            </a:r>
          </a:p>
        </p:txBody>
      </p:sp>
      <p:sp>
        <p:nvSpPr>
          <p:cNvPr id="114" name="Прямая соединительная линия 4"/>
          <p:cNvSpPr/>
          <p:nvPr/>
        </p:nvSpPr>
        <p:spPr>
          <a:xfrm>
            <a:off x="2135186" y="1389115"/>
            <a:ext cx="7921626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F9F34A-DB5D-4615-9684-D9EA81015CDD}"/>
              </a:ext>
            </a:extLst>
          </p:cNvPr>
          <p:cNvSpPr/>
          <p:nvPr/>
        </p:nvSpPr>
        <p:spPr>
          <a:xfrm>
            <a:off x="4186333" y="1836991"/>
            <a:ext cx="3819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 Neue Thin"/>
              </a:rPr>
              <a:t>Студент: Алиев Михаил</a:t>
            </a:r>
            <a:endParaRPr lang="en-US" sz="2400" dirty="0">
              <a:latin typeface="Helvetica Neue Thin"/>
            </a:endParaRPr>
          </a:p>
          <a:p>
            <a:pPr algn="ctr"/>
            <a:endParaRPr lang="ru-RU" sz="2400" dirty="0">
              <a:latin typeface="Helvetica Neue Thin"/>
            </a:endParaRPr>
          </a:p>
          <a:p>
            <a:pPr algn="ctr"/>
            <a:r>
              <a:rPr lang="ru-RU" sz="2400" dirty="0">
                <a:latin typeface="Helvetica Neue Thin"/>
              </a:rPr>
              <a:t>Поток: </a:t>
            </a:r>
            <a:r>
              <a:rPr lang="en-US" sz="2400" dirty="0">
                <a:latin typeface="Helvetica Neue Thin"/>
              </a:rPr>
              <a:t>DSPR-21</a:t>
            </a:r>
            <a:endParaRPr lang="ru-RU" sz="2400" dirty="0">
              <a:latin typeface="Helvetica Neue Thin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467455D-A762-4A55-BCFA-83DEDEBA9266}"/>
              </a:ext>
            </a:extLst>
          </p:cNvPr>
          <p:cNvSpPr/>
          <p:nvPr/>
        </p:nvSpPr>
        <p:spPr>
          <a:xfrm>
            <a:off x="5349548" y="5870927"/>
            <a:ext cx="1492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Helvetica Neue Thin"/>
              </a:rPr>
              <a:t>2021</a:t>
            </a:r>
            <a:endParaRPr lang="ru-RU" sz="2400" dirty="0">
              <a:latin typeface="Helvetica Neue Thin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"/>
          <p:cNvSpPr txBox="1"/>
          <p:nvPr/>
        </p:nvSpPr>
        <p:spPr>
          <a:xfrm>
            <a:off x="878185" y="715223"/>
            <a:ext cx="10420541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2000" dirty="0"/>
              <a:t>Задание:</a:t>
            </a:r>
            <a:endParaRPr sz="2000" dirty="0"/>
          </a:p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sz="2000" dirty="0"/>
          </a:p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sz="2000" dirty="0"/>
          </a:p>
          <a:p>
            <a:pPr defTabSz="457200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2000" dirty="0"/>
              <a:t>--  Написание запроса для извлечения из базы максимума данных по всем рейсам из Анапы 2017-го года и выгрузка данных в формате *.</a:t>
            </a:r>
            <a:r>
              <a:rPr lang="ru-RU" sz="2000" dirty="0" err="1"/>
              <a:t>csv</a:t>
            </a:r>
            <a:r>
              <a:rPr lang="ru-RU" sz="2000" dirty="0"/>
              <a:t>.</a:t>
            </a:r>
            <a:endParaRPr lang="en-US" sz="2000" dirty="0"/>
          </a:p>
          <a:p>
            <a:pPr defTabSz="457200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en-US" sz="2000" dirty="0"/>
          </a:p>
          <a:p>
            <a:pPr defTabSz="457200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ru-RU" sz="2000" dirty="0"/>
          </a:p>
          <a:p>
            <a:pPr defTabSz="457200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2000" dirty="0"/>
              <a:t>--   Подготовка презентации.</a:t>
            </a:r>
            <a:endParaRPr lang="en-US" sz="2000" dirty="0"/>
          </a:p>
          <a:p>
            <a:pPr defTabSz="457200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en-US" sz="2000" dirty="0"/>
          </a:p>
          <a:p>
            <a:pPr defTabSz="457200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ru-RU" sz="2000" dirty="0"/>
          </a:p>
          <a:p>
            <a:pPr defTabSz="457200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2000" dirty="0"/>
              <a:t>--   Анализ данных.</a:t>
            </a:r>
            <a:endParaRPr sz="2000" dirty="0"/>
          </a:p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sz="2000" dirty="0"/>
          </a:p>
        </p:txBody>
      </p:sp>
      <p:sp>
        <p:nvSpPr>
          <p:cNvPr id="118" name="Прямая соединительная линия 3"/>
          <p:cNvSpPr/>
          <p:nvPr/>
        </p:nvSpPr>
        <p:spPr>
          <a:xfrm>
            <a:off x="878185" y="1022175"/>
            <a:ext cx="1042054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"/>
          <p:cNvSpPr txBox="1"/>
          <p:nvPr/>
        </p:nvSpPr>
        <p:spPr>
          <a:xfrm>
            <a:off x="878186" y="323335"/>
            <a:ext cx="10420540" cy="218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2000" dirty="0"/>
              <a:t>Написание запроса для извлечения из базы максимума данных по всем зимним рейсам из Анапы 2017-го года и выгрузка данных в формате *.</a:t>
            </a:r>
            <a:r>
              <a:rPr lang="ru-RU" sz="2000" dirty="0" err="1"/>
              <a:t>csv</a:t>
            </a:r>
            <a:endParaRPr sz="2000" dirty="0"/>
          </a:p>
          <a:p>
            <a:pPr defTabSz="457200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dirty="0"/>
          </a:p>
          <a:p>
            <a:pPr defTabSz="457200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dirty="0"/>
              <a:t>Запрос </a:t>
            </a:r>
            <a:r>
              <a:rPr lang="en-US" dirty="0"/>
              <a:t>(</a:t>
            </a:r>
            <a:r>
              <a:rPr lang="ru-RU" dirty="0"/>
              <a:t>файл </a:t>
            </a:r>
            <a:r>
              <a:rPr lang="en-US" dirty="0"/>
              <a:t>main_query.txt) </a:t>
            </a:r>
            <a:r>
              <a:rPr lang="ru-RU" dirty="0"/>
              <a:t>состоит из нескольких </a:t>
            </a:r>
            <a:r>
              <a:rPr lang="en-US" dirty="0"/>
              <a:t>CTE</a:t>
            </a:r>
            <a:r>
              <a:rPr lang="ru-RU" dirty="0"/>
              <a:t> </a:t>
            </a:r>
            <a:endParaRPr lang="en-US" dirty="0"/>
          </a:p>
          <a:p>
            <a:pPr defTabSz="457200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dirty="0"/>
              <a:t>(можно сделать без них как в файле </a:t>
            </a:r>
            <a:r>
              <a:rPr lang="fr-FR" dirty="0"/>
              <a:t>main_no_cte_query.txt</a:t>
            </a:r>
            <a:r>
              <a:rPr lang="ru-RU" dirty="0"/>
              <a:t>, но читаемость будет явно хуже):</a:t>
            </a:r>
          </a:p>
          <a:p>
            <a:pPr marL="342900" indent="-342900" defTabSz="457200">
              <a:buAutoNum type="arabicPeriod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en-US" dirty="0" err="1"/>
              <a:t>aircrafts_capacity</a:t>
            </a:r>
            <a:r>
              <a:rPr lang="ru-RU" dirty="0"/>
              <a:t> – список самолетов с их вместимостью</a:t>
            </a:r>
          </a:p>
          <a:p>
            <a:pPr marL="342900" indent="-342900" defTabSz="457200">
              <a:buAutoNum type="arabicPeriod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en-US" dirty="0" err="1"/>
              <a:t>flights_interested</a:t>
            </a:r>
            <a:r>
              <a:rPr lang="ru-RU" dirty="0"/>
              <a:t> - все зимние рейсы из Анапы 2017-го года</a:t>
            </a:r>
          </a:p>
          <a:p>
            <a:pPr marL="342900" indent="-342900" defTabSz="457200">
              <a:buAutoNum type="arabicPeriod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en-US" dirty="0" err="1"/>
              <a:t>flights_fullness</a:t>
            </a:r>
            <a:r>
              <a:rPr lang="ru-RU" dirty="0"/>
              <a:t> – анализ рейсов на заполняемость</a:t>
            </a:r>
          </a:p>
        </p:txBody>
      </p:sp>
      <p:sp>
        <p:nvSpPr>
          <p:cNvPr id="121" name="Прямая соединительная линия 3"/>
          <p:cNvSpPr/>
          <p:nvPr/>
        </p:nvSpPr>
        <p:spPr>
          <a:xfrm>
            <a:off x="878185" y="1022175"/>
            <a:ext cx="1042054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C0A69F8-0D8F-4DBD-B9EE-8E58B2BD8119}"/>
              </a:ext>
            </a:extLst>
          </p:cNvPr>
          <p:cNvSpPr txBox="1"/>
          <p:nvPr/>
        </p:nvSpPr>
        <p:spPr>
          <a:xfrm>
            <a:off x="878185" y="2789729"/>
            <a:ext cx="10420540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dirty="0"/>
              <a:t>Добавленные данные:</a:t>
            </a:r>
          </a:p>
          <a:p>
            <a:pPr marL="342900" indent="-342900">
              <a:buAutoNum type="arabicPeriod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en-US" dirty="0"/>
              <a:t>"</a:t>
            </a:r>
            <a:r>
              <a:rPr lang="en-US" dirty="0" err="1"/>
              <a:t>total_flight_amount</a:t>
            </a:r>
            <a:r>
              <a:rPr lang="en-US" dirty="0"/>
              <a:t>” – </a:t>
            </a:r>
            <a:r>
              <a:rPr lang="ru-RU" dirty="0"/>
              <a:t>сумма полученная со всех пассажиров (непосредственно влияет на понимание прибыльности)</a:t>
            </a:r>
            <a:r>
              <a:rPr lang="en-US" dirty="0"/>
              <a:t>;</a:t>
            </a:r>
            <a:endParaRPr lang="ru-RU" dirty="0"/>
          </a:p>
          <a:p>
            <a:pPr marL="342900" indent="-342900">
              <a:buAutoNum type="arabicPeriod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ru-RU" dirty="0"/>
          </a:p>
          <a:p>
            <a:pPr marL="342900" indent="-342900">
              <a:buAutoNum type="arabicPeriod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dirty="0"/>
              <a:t>Сразу три взаимосвязанных параметра, каждый из которых может влиять на оценку:</a:t>
            </a:r>
            <a:br>
              <a:rPr lang="ru-RU" dirty="0"/>
            </a:br>
            <a:r>
              <a:rPr lang="en-US" dirty="0"/>
              <a:t>"</a:t>
            </a:r>
            <a:r>
              <a:rPr lang="en-US" dirty="0" err="1"/>
              <a:t>bought_tickets</a:t>
            </a:r>
            <a:r>
              <a:rPr lang="en-US" dirty="0"/>
              <a:t>” – </a:t>
            </a:r>
            <a:r>
              <a:rPr lang="ru-RU" dirty="0"/>
              <a:t>количество купленных билетов</a:t>
            </a:r>
            <a:r>
              <a:rPr lang="en-US" dirty="0"/>
              <a:t> </a:t>
            </a:r>
            <a:r>
              <a:rPr lang="ru-RU" dirty="0"/>
              <a:t>(оценка популярности рейса и/или возможность его расширения путем замены на более вместительный самолет)</a:t>
            </a:r>
            <a:r>
              <a:rPr lang="en-US" dirty="0"/>
              <a:t>,</a:t>
            </a:r>
            <a:endParaRPr lang="ru-RU" dirty="0"/>
          </a:p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dirty="0"/>
              <a:t>      </a:t>
            </a:r>
            <a:r>
              <a:rPr lang="en-US" dirty="0"/>
              <a:t>"capacity”</a:t>
            </a:r>
            <a:r>
              <a:rPr lang="ru-RU" dirty="0"/>
              <a:t> – вместимость самолета</a:t>
            </a:r>
            <a:r>
              <a:rPr lang="en-US" dirty="0"/>
              <a:t>,</a:t>
            </a:r>
            <a:endParaRPr lang="ru-RU" dirty="0"/>
          </a:p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dirty="0"/>
              <a:t>      </a:t>
            </a:r>
            <a:r>
              <a:rPr lang="en-US" dirty="0"/>
              <a:t>"</a:t>
            </a:r>
            <a:r>
              <a:rPr lang="en-US" dirty="0" err="1"/>
              <a:t>fullness_percentage</a:t>
            </a:r>
            <a:r>
              <a:rPr lang="en-US" dirty="0"/>
              <a:t>"</a:t>
            </a:r>
            <a:r>
              <a:rPr lang="ru-RU" dirty="0"/>
              <a:t> – процент заполнения (оценка популярности рейса)</a:t>
            </a:r>
            <a:r>
              <a:rPr lang="en-US" dirty="0"/>
              <a:t>;</a:t>
            </a:r>
            <a:endParaRPr lang="ru-RU" dirty="0"/>
          </a:p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ru-RU" dirty="0"/>
          </a:p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en-US" dirty="0"/>
              <a:t>3.    </a:t>
            </a:r>
            <a:r>
              <a:rPr lang="ru-RU" sz="1600" dirty="0">
                <a:latin typeface="Helvetica Neue Thin"/>
              </a:rPr>
              <a:t>Временные параметры </a:t>
            </a:r>
            <a:r>
              <a:rPr lang="en-US" sz="1600" dirty="0">
                <a:latin typeface="Helvetica Neue Thin"/>
              </a:rPr>
              <a:t>"</a:t>
            </a:r>
            <a:r>
              <a:rPr lang="en-US" sz="1600" dirty="0" err="1">
                <a:latin typeface="Helvetica Neue Thin"/>
              </a:rPr>
              <a:t>scheduled_duration</a:t>
            </a:r>
            <a:r>
              <a:rPr lang="en-US" sz="1600" dirty="0">
                <a:latin typeface="Helvetica Neue Thin"/>
              </a:rPr>
              <a:t>",</a:t>
            </a:r>
            <a:r>
              <a:rPr lang="ru-RU" sz="1600" dirty="0">
                <a:latin typeface="Helvetica Neue Thin"/>
              </a:rPr>
              <a:t> </a:t>
            </a:r>
            <a:r>
              <a:rPr lang="en-US" sz="1600" dirty="0">
                <a:latin typeface="Helvetica Neue Thin"/>
              </a:rPr>
              <a:t>"</a:t>
            </a:r>
            <a:r>
              <a:rPr lang="en-US" sz="1600" dirty="0" err="1">
                <a:latin typeface="Helvetica Neue Thin"/>
              </a:rPr>
              <a:t>actual_duration</a:t>
            </a:r>
            <a:r>
              <a:rPr lang="en-US" sz="1600" dirty="0">
                <a:latin typeface="Helvetica Neue Thin"/>
              </a:rPr>
              <a:t>",</a:t>
            </a:r>
            <a:r>
              <a:rPr lang="ru-RU" sz="1600" dirty="0">
                <a:latin typeface="Helvetica Neue Thin"/>
              </a:rPr>
              <a:t> </a:t>
            </a:r>
            <a:r>
              <a:rPr lang="en-US" sz="1600" dirty="0">
                <a:latin typeface="Helvetica Neue Thin"/>
              </a:rPr>
              <a:t>"</a:t>
            </a:r>
            <a:r>
              <a:rPr lang="en-US" sz="1600" dirty="0" err="1">
                <a:latin typeface="Helvetica Neue Thin"/>
              </a:rPr>
              <a:t>duration_delta</a:t>
            </a:r>
            <a:r>
              <a:rPr lang="en-US" sz="1600" dirty="0">
                <a:latin typeface="Helvetica Neue Thin"/>
              </a:rPr>
              <a:t>",</a:t>
            </a:r>
            <a:r>
              <a:rPr lang="ru-RU" sz="1600" dirty="0">
                <a:latin typeface="Helvetica Neue Thin"/>
              </a:rPr>
              <a:t> </a:t>
            </a:r>
            <a:r>
              <a:rPr lang="en-US" sz="1600" dirty="0">
                <a:latin typeface="Helvetica Neue Thin"/>
              </a:rPr>
              <a:t>"</a:t>
            </a:r>
            <a:r>
              <a:rPr lang="en-US" sz="1600" dirty="0" err="1">
                <a:latin typeface="Helvetica Neue Thin"/>
              </a:rPr>
              <a:t>arrival_delta</a:t>
            </a:r>
            <a:r>
              <a:rPr lang="en-US" sz="1600" dirty="0">
                <a:latin typeface="Helvetica Neue Thin"/>
              </a:rPr>
              <a:t>",</a:t>
            </a:r>
            <a:r>
              <a:rPr lang="ru-RU" sz="1600" dirty="0">
                <a:latin typeface="Helvetica Neue Thin"/>
              </a:rPr>
              <a:t>            </a:t>
            </a:r>
            <a:r>
              <a:rPr lang="en-US" sz="1600" dirty="0">
                <a:latin typeface="Helvetica Neue Thin"/>
              </a:rPr>
              <a:t>"</a:t>
            </a:r>
            <a:r>
              <a:rPr lang="en-US" sz="1600" dirty="0" err="1">
                <a:latin typeface="Helvetica Neue Thin"/>
              </a:rPr>
              <a:t>departure_delta</a:t>
            </a:r>
            <a:r>
              <a:rPr lang="en-US" sz="1600" dirty="0">
                <a:latin typeface="Helvetica Neue Thin"/>
              </a:rPr>
              <a:t>“ </a:t>
            </a:r>
            <a:r>
              <a:rPr lang="ru-RU" sz="1600" dirty="0">
                <a:latin typeface="Helvetica Neue Thin"/>
              </a:rPr>
              <a:t>(плановая продолжительность</a:t>
            </a:r>
            <a:r>
              <a:rPr lang="en-US" sz="1600" dirty="0">
                <a:latin typeface="Helvetica Neue Thin"/>
              </a:rPr>
              <a:t>, </a:t>
            </a:r>
            <a:r>
              <a:rPr lang="ru-RU" sz="1600" dirty="0">
                <a:latin typeface="Helvetica Neue Thin"/>
              </a:rPr>
              <a:t>актуальная продолжительность, их разница, разница между плановыми и фактическими отправлениями и приземлениями) – важно для возможности в будущем оценивать топливо и аэропортовые сборы: регулярные задержки в воздухе или аэропорту означают, вероятно, большие траты.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"/>
          <p:cNvSpPr txBox="1"/>
          <p:nvPr/>
        </p:nvSpPr>
        <p:spPr>
          <a:xfrm>
            <a:off x="3359805" y="452578"/>
            <a:ext cx="54573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2000" dirty="0">
                <a:sym typeface="Helvetica Neue Thin"/>
              </a:rPr>
              <a:t>Данные, которые можно добавить в</a:t>
            </a:r>
            <a:r>
              <a:rPr lang="en-US" sz="2000" dirty="0">
                <a:sym typeface="Helvetica Neue Thin"/>
              </a:rPr>
              <a:t> </a:t>
            </a:r>
            <a:r>
              <a:rPr lang="ru-RU" sz="2000" dirty="0">
                <a:sym typeface="Helvetica Neue Thin"/>
              </a:rPr>
              <a:t>таблицу</a:t>
            </a:r>
            <a:endParaRPr lang="ru-RU" sz="2000" dirty="0"/>
          </a:p>
        </p:txBody>
      </p:sp>
      <p:sp>
        <p:nvSpPr>
          <p:cNvPr id="121" name="Прямая соединительная линия 3"/>
          <p:cNvSpPr/>
          <p:nvPr/>
        </p:nvSpPr>
        <p:spPr>
          <a:xfrm>
            <a:off x="878185" y="1022175"/>
            <a:ext cx="1042054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C0A69F8-0D8F-4DBD-B9EE-8E58B2BD8119}"/>
              </a:ext>
            </a:extLst>
          </p:cNvPr>
          <p:cNvSpPr txBox="1"/>
          <p:nvPr/>
        </p:nvSpPr>
        <p:spPr>
          <a:xfrm>
            <a:off x="878185" y="1287500"/>
            <a:ext cx="1042054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</a:rPr>
              <a:t>Хочется посмотреть больше закономерностей (п.1.2) из имеющихся данных. </a:t>
            </a:r>
            <a:endParaRPr lang="en-US" sz="1600" dirty="0">
              <a:latin typeface="Helvetica Neue Thin"/>
            </a:endParaRPr>
          </a:p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en-US" sz="1600" dirty="0">
              <a:latin typeface="Helvetica Neue Thin"/>
            </a:endParaRPr>
          </a:p>
          <a:p>
            <a:pPr marL="342900" indent="-342900">
              <a:buAutoNum type="arabicParenR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</a:rPr>
              <a:t>Соотношение посадочных и билетов – может можно запланировать </a:t>
            </a:r>
            <a:r>
              <a:rPr lang="ru-RU" sz="1600" dirty="0" err="1">
                <a:latin typeface="Helvetica Neue Thin"/>
              </a:rPr>
              <a:t>овербукинг</a:t>
            </a:r>
            <a:r>
              <a:rPr lang="ru-RU" sz="1600" dirty="0">
                <a:latin typeface="Helvetica Neue Thin"/>
              </a:rPr>
              <a:t> если билетов покупают больше пришедших на рейс</a:t>
            </a:r>
          </a:p>
          <a:p>
            <a:pPr marL="342900" indent="-342900">
              <a:buAutoNum type="arabicParenR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ru-RU" sz="1600" dirty="0">
              <a:latin typeface="Helvetica Neue Thin"/>
            </a:endParaRPr>
          </a:p>
          <a:p>
            <a:pPr marL="342900" indent="-342900">
              <a:buAutoNum type="arabicParenR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</a:rPr>
              <a:t>Разбивка рейсов по классам купленных билетов, а также по количеству возможных билетов каждого класса – может на каких-то рейсах можно получать дополнительную прибыль продавая больше дорогих мест, а их нету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934E70F-E6AA-4240-957B-3299E3CE88CB}"/>
              </a:ext>
            </a:extLst>
          </p:cNvPr>
          <p:cNvSpPr txBox="1"/>
          <p:nvPr/>
        </p:nvSpPr>
        <p:spPr>
          <a:xfrm>
            <a:off x="878186" y="3688577"/>
            <a:ext cx="1042054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</a:rPr>
              <a:t>Хочется получить больше внешних данных. </a:t>
            </a:r>
            <a:endParaRPr lang="en-US" sz="1600" dirty="0">
              <a:latin typeface="Helvetica Neue Thin"/>
            </a:endParaRPr>
          </a:p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en-US" sz="1600" dirty="0">
              <a:latin typeface="Helvetica Neue Thin"/>
            </a:endParaRPr>
          </a:p>
          <a:p>
            <a:pPr marL="342900" indent="-342900">
              <a:buAutoNum type="arabicParenR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</a:rPr>
              <a:t>Расходы топлива на самолет (</a:t>
            </a:r>
            <a:r>
              <a:rPr lang="ru-RU" sz="1600" dirty="0">
                <a:latin typeface="Helvetica Neue Thin"/>
                <a:hlinkClick r:id="rId3"/>
              </a:rPr>
              <a:t>https://www.airlines-inform.ru/</a:t>
            </a:r>
            <a:r>
              <a:rPr lang="ru-RU" sz="1600" dirty="0">
                <a:latin typeface="Helvetica Neue Thin"/>
              </a:rPr>
              <a:t> http://newsruss.ru/doc/index.php/Расход_топлива_у_самолётов)</a:t>
            </a:r>
          </a:p>
          <a:p>
            <a:pPr marL="342900" indent="-342900">
              <a:buAutoNum type="arabicParenR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ru-RU" sz="1600" dirty="0">
              <a:latin typeface="Helvetica Neue Thin"/>
            </a:endParaRPr>
          </a:p>
          <a:p>
            <a:pPr marL="342900" indent="-342900">
              <a:buAutoNum type="arabicParenR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</a:rPr>
              <a:t>Аэропортовые сборы и отчего они зависят</a:t>
            </a:r>
          </a:p>
          <a:p>
            <a:pPr marL="342900" indent="-342900">
              <a:buAutoNum type="arabicParenR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ru-RU" sz="1600" dirty="0">
              <a:latin typeface="Helvetica Neue Thin"/>
            </a:endParaRPr>
          </a:p>
          <a:p>
            <a:pPr marL="342900" indent="-342900">
              <a:buAutoNum type="arabicParenR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</a:rPr>
              <a:t>Количество персонала и как зависит их зарплата от длительности рейсов</a:t>
            </a:r>
          </a:p>
        </p:txBody>
      </p:sp>
    </p:spTree>
    <p:extLst>
      <p:ext uri="{BB962C8B-B14F-4D97-AF65-F5344CB8AC3E}">
        <p14:creationId xmlns:p14="http://schemas.microsoft.com/office/powerpoint/2010/main" val="28555923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"/>
          <p:cNvSpPr txBox="1"/>
          <p:nvPr/>
        </p:nvSpPr>
        <p:spPr>
          <a:xfrm>
            <a:off x="1064474" y="531166"/>
            <a:ext cx="100479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2000" dirty="0">
                <a:sym typeface="Helvetica Neue Thin"/>
              </a:rPr>
              <a:t>Возможные способы оценки прибыльности рейсов на основе полученного </a:t>
            </a:r>
            <a:r>
              <a:rPr lang="ru-RU" sz="2000" dirty="0" err="1">
                <a:sym typeface="Helvetica Neue Thin"/>
              </a:rPr>
              <a:t>датасета</a:t>
            </a:r>
            <a:endParaRPr lang="ru-RU" sz="2000" dirty="0"/>
          </a:p>
        </p:txBody>
      </p:sp>
      <p:sp>
        <p:nvSpPr>
          <p:cNvPr id="121" name="Прямая соединительная линия 3"/>
          <p:cNvSpPr/>
          <p:nvPr/>
        </p:nvSpPr>
        <p:spPr>
          <a:xfrm>
            <a:off x="878185" y="1022175"/>
            <a:ext cx="1042054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C0A69F8-0D8F-4DBD-B9EE-8E58B2BD8119}"/>
              </a:ext>
            </a:extLst>
          </p:cNvPr>
          <p:cNvSpPr txBox="1"/>
          <p:nvPr/>
        </p:nvSpPr>
        <p:spPr>
          <a:xfrm>
            <a:off x="878185" y="1259507"/>
            <a:ext cx="10420540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sym typeface="Helvetica Neue Thin"/>
              </a:rPr>
              <a:t>Только на основе полученного:</a:t>
            </a:r>
          </a:p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ru-RU" sz="1600" dirty="0">
              <a:sym typeface="Helvetica Neue Thin"/>
            </a:endParaRPr>
          </a:p>
          <a:p>
            <a:pPr marL="342900" indent="-342900">
              <a:buAutoNum type="arabicPeriod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  <a:sym typeface="Helvetica Neue Thin"/>
              </a:rPr>
              <a:t>Самый очевидный – сумма полученная за билеты на рейс.</a:t>
            </a:r>
          </a:p>
          <a:p>
            <a:pPr marL="342900" indent="-342900">
              <a:buAutoNum type="arabicPeriod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ru-RU" sz="1600" dirty="0">
              <a:latin typeface="Helvetica Neue Thin"/>
              <a:sym typeface="Helvetica Neue Thin"/>
            </a:endParaRPr>
          </a:p>
          <a:p>
            <a:pPr marL="342900" indent="-342900">
              <a:buAutoNum type="arabicPeriod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  <a:sym typeface="Helvetica Neue Thin"/>
              </a:rPr>
              <a:t>Можно увидеть что часть рейсов не имеют купленных билетов, т.е. у всех нулевая заполняемость (рейс Анапа-Новокузнецк), эти рейсы очевидно невыгодны (возможно, они нужны для сохранения аэропортового слота, но таких данных у нас нет).</a:t>
            </a:r>
          </a:p>
          <a:p>
            <a:pPr marL="342900" indent="-342900">
              <a:buAutoNum type="arabicPeriod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ru-RU" sz="1600" dirty="0">
              <a:latin typeface="Helvetica Neue Thin"/>
              <a:sym typeface="Helvetica Neue Thin"/>
            </a:endParaRPr>
          </a:p>
          <a:p>
            <a:pPr marL="342900" indent="-342900">
              <a:buAutoNum type="arabicPeriod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  <a:sym typeface="Helvetica Neue Thin"/>
              </a:rPr>
              <a:t>Также можно в принципе оценивать заполняемость и ввести относительные или абсолютные пороги.</a:t>
            </a:r>
            <a:endParaRPr lang="ru-RU" sz="1600" dirty="0">
              <a:latin typeface="Helvetica Neue Thin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934E70F-E6AA-4240-957B-3299E3CE88CB}"/>
              </a:ext>
            </a:extLst>
          </p:cNvPr>
          <p:cNvSpPr txBox="1"/>
          <p:nvPr/>
        </p:nvSpPr>
        <p:spPr>
          <a:xfrm>
            <a:off x="878184" y="3840337"/>
            <a:ext cx="1042054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</a:rPr>
              <a:t>С помощью не добавленных пока данных:</a:t>
            </a:r>
            <a:endParaRPr lang="en-US" sz="1600" dirty="0">
              <a:latin typeface="Helvetica Neue Thin"/>
            </a:endParaRPr>
          </a:p>
          <a:p>
            <a: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en-US" sz="1600" dirty="0">
              <a:latin typeface="Helvetica Neue Thin"/>
            </a:endParaRPr>
          </a:p>
          <a:p>
            <a:pPr marL="342900" indent="-342900">
              <a:buAutoNum type="arabicParenR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</a:rPr>
              <a:t>Расчет разницы между полученной суммой за рейс и расходами, которые могут складываться топливных расходов, аэропортовых сборов и оплаты обслуживающего персонала.</a:t>
            </a:r>
          </a:p>
          <a:p>
            <a:pPr marL="342900" indent="-342900">
              <a:buAutoNum type="arabicParenR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 lang="ru-RU" sz="1600" dirty="0">
              <a:latin typeface="Helvetica Neue Thin"/>
            </a:endParaRPr>
          </a:p>
          <a:p>
            <a:pPr marL="342900" indent="-342900">
              <a:buAutoNum type="arabicParenR"/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lang="ru-RU" sz="1600" dirty="0">
                <a:latin typeface="Helvetica Neue Thin"/>
              </a:rPr>
              <a:t>Вероятно, можно попробовать найти данные по времени работы самих самолетов.</a:t>
            </a:r>
          </a:p>
        </p:txBody>
      </p:sp>
    </p:spTree>
    <p:extLst>
      <p:ext uri="{BB962C8B-B14F-4D97-AF65-F5344CB8AC3E}">
        <p14:creationId xmlns:p14="http://schemas.microsoft.com/office/powerpoint/2010/main" val="35199345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1"/>
          <p:cNvSpPr txBox="1"/>
          <p:nvPr/>
        </p:nvSpPr>
        <p:spPr>
          <a:xfrm>
            <a:off x="4052597" y="2699306"/>
            <a:ext cx="408680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algn="ctr"/>
            <a:r>
              <a:rPr dirty="0" err="1">
                <a:latin typeface="Helvetica Neue Light"/>
              </a:rPr>
              <a:t>Спасибо</a:t>
            </a:r>
            <a:r>
              <a:rPr dirty="0">
                <a:latin typeface="Helvetica Neue Light"/>
              </a:rPr>
              <a:t> </a:t>
            </a:r>
            <a:r>
              <a:rPr dirty="0" err="1">
                <a:latin typeface="Helvetica Neue Light"/>
              </a:rPr>
              <a:t>за</a:t>
            </a:r>
            <a:r>
              <a:rPr dirty="0">
                <a:latin typeface="Helvetica Neue Light"/>
              </a:rPr>
              <a:t> </a:t>
            </a:r>
            <a:r>
              <a:rPr dirty="0" err="1">
                <a:latin typeface="Helvetica Neue Light"/>
              </a:rPr>
              <a:t>интерес</a:t>
            </a:r>
            <a:r>
              <a:rPr dirty="0">
                <a:latin typeface="Helvetica Neue Light"/>
              </a:rPr>
              <a:t> и </a:t>
            </a:r>
            <a:r>
              <a:rPr dirty="0" err="1">
                <a:latin typeface="Helvetica Neue Light"/>
              </a:rPr>
              <a:t>хорошего</a:t>
            </a:r>
            <a:r>
              <a:rPr dirty="0">
                <a:latin typeface="Helvetica Neue Light"/>
              </a:rPr>
              <a:t> </a:t>
            </a:r>
            <a:r>
              <a:rPr dirty="0" err="1">
                <a:latin typeface="Helvetica Neue Light"/>
              </a:rPr>
              <a:t>дня</a:t>
            </a:r>
            <a:r>
              <a:rPr dirty="0">
                <a:latin typeface="Helvetica Neue Light"/>
              </a:rPr>
              <a:t>!</a:t>
            </a:r>
          </a:p>
        </p:txBody>
      </p:sp>
      <p:sp>
        <p:nvSpPr>
          <p:cNvPr id="241" name="Прямая соединительная линия 2"/>
          <p:cNvSpPr/>
          <p:nvPr/>
        </p:nvSpPr>
        <p:spPr>
          <a:xfrm>
            <a:off x="2135188" y="3068638"/>
            <a:ext cx="7921626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425</Words>
  <Application>Microsoft Office PowerPoint</Application>
  <PresentationFormat>Широкоэкранный</PresentationFormat>
  <Paragraphs>57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 Light</vt:lpstr>
      <vt:lpstr>Helvetica Neue Thin</vt:lpstr>
      <vt:lpstr>Тема Office</vt:lpstr>
      <vt:lpstr>Проект 4. Авиарейсы без потерь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cp:lastModifiedBy>M A</cp:lastModifiedBy>
  <cp:revision>38</cp:revision>
  <cp:lastPrinted>2020-02-19T20:56:28Z</cp:lastPrinted>
  <dcterms:modified xsi:type="dcterms:W3CDTF">2021-04-01T02:06:23Z</dcterms:modified>
</cp:coreProperties>
</file>