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Montserrat Light"/>
      <p:regular r:id="rId17"/>
      <p:bold r:id="rId18"/>
      <p:italic r:id="rId19"/>
      <p:boldItalic r:id="rId20"/>
    </p:embeddedFont>
    <p:embeddedFont>
      <p:font typeface="Aboreto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000000"/>
          </p15:clr>
        </p15:guide>
        <p15:guide id="2" orient="horz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boreto-regular.fnt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Light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3999" y="1122363"/>
            <a:ext cx="9144000" cy="2387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3999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198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598" y="6356349"/>
            <a:ext cx="41148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599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198" y="365124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29" y="-1256507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198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598" y="6356349"/>
            <a:ext cx="41148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599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3"/>
            <a:ext cx="5811837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29" y="-596107"/>
            <a:ext cx="5811837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198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598" y="6356349"/>
            <a:ext cx="41148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599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198" y="365124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198" y="182562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198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598" y="6356349"/>
            <a:ext cx="41148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599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49" y="1709737"/>
            <a:ext cx="10515600" cy="2852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49" y="4589462"/>
            <a:ext cx="10515600" cy="1500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198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598" y="6356349"/>
            <a:ext cx="41148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599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198" y="365124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198" y="1825624"/>
            <a:ext cx="5181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4"/>
            <a:ext cx="5181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198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598" y="6356349"/>
            <a:ext cx="41148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599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7" y="365124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7" y="1681162"/>
            <a:ext cx="5157785" cy="8239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7" y="2505074"/>
            <a:ext cx="5157785" cy="368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2"/>
            <a:ext cx="5183187" cy="8239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4"/>
            <a:ext cx="5183187" cy="368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198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598" y="6356349"/>
            <a:ext cx="41148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599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198" y="365124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198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598" y="6356349"/>
            <a:ext cx="41148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599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198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598" y="6356349"/>
            <a:ext cx="41148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599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7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7" y="987424"/>
            <a:ext cx="6172200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7" y="2057400"/>
            <a:ext cx="3932236" cy="381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198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598" y="6356349"/>
            <a:ext cx="41148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599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7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7" y="987424"/>
            <a:ext cx="6172200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7" y="2057400"/>
            <a:ext cx="3932236" cy="381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198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598" y="6356349"/>
            <a:ext cx="41148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599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198" y="365124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198" y="182562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198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598" y="6356349"/>
            <a:ext cx="41148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599" y="6356349"/>
            <a:ext cx="2743200" cy="365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-8659" y="2678401"/>
            <a:ext cx="9144000" cy="1501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boreto"/>
              <a:buNone/>
            </a:pPr>
            <a:r>
              <a:rPr lang="it-IT" sz="9600">
                <a:latin typeface="Aboreto"/>
                <a:ea typeface="Aboreto"/>
                <a:cs typeface="Aboreto"/>
                <a:sym typeface="Aboreto"/>
              </a:rPr>
              <a:t>wikifont</a:t>
            </a:r>
            <a:endParaRPr>
              <a:latin typeface="Aboreto"/>
              <a:ea typeface="Aboreto"/>
              <a:cs typeface="Aboreto"/>
              <a:sym typeface="Aboreto"/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814840" y="4345131"/>
            <a:ext cx="11264590" cy="23570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b="0" sz="26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b="0" i="0" lang="it-IT" sz="26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Michele Castrucci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b="0" lang="it-IT" sz="26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Progetto di programmazione avanzata A.A. 2024/25</a:t>
            </a:r>
            <a:endParaRPr b="0" sz="26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b="0" lang="it-IT" sz="2600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7 Gennaio 2025</a:t>
            </a:r>
            <a:endParaRPr b="0" sz="2600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6545" y="180954"/>
            <a:ext cx="1100590" cy="11005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3"/>
          <p:cNvCxnSpPr/>
          <p:nvPr/>
        </p:nvCxnSpPr>
        <p:spPr>
          <a:xfrm>
            <a:off x="1343044" y="3965862"/>
            <a:ext cx="6373090" cy="0"/>
          </a:xfrm>
          <a:prstGeom prst="straightConnector1">
            <a:avLst/>
          </a:prstGeom>
          <a:noFill/>
          <a:ln cap="flat" cmpd="sng" w="19050">
            <a:solidFill>
              <a:srgbClr val="A1A1A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318" y="-23587"/>
            <a:ext cx="6651068" cy="6881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8497" y="-6895927"/>
            <a:ext cx="6652247" cy="688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6473950" y="2167200"/>
            <a:ext cx="5550900" cy="20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it-IT" sz="3600" u="none" cap="none" strike="noStrik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rPr>
              <a:t>wikifont</a:t>
            </a:r>
            <a:endParaRPr b="0" i="0" sz="3600" u="none" cap="none" strike="noStrike">
              <a:solidFill>
                <a:schemeClr val="dk1"/>
              </a:solidFill>
              <a:latin typeface="Aboreto"/>
              <a:ea typeface="Aboreto"/>
              <a:cs typeface="Aboreto"/>
              <a:sym typeface="Aboreto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Aboreto"/>
              <a:ea typeface="Aboreto"/>
              <a:cs typeface="Aboreto"/>
              <a:sym typeface="Aboreto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it-IT" sz="26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È un servizio ideato per visualizzare e memorizzare i font</a:t>
            </a:r>
            <a:endParaRPr b="0" i="0" sz="3600" u="none" cap="none" strike="noStrike">
              <a:solidFill>
                <a:schemeClr val="dk1"/>
              </a:solidFill>
              <a:latin typeface="Aboreto"/>
              <a:ea typeface="Aboreto"/>
              <a:cs typeface="Aboreto"/>
              <a:sym typeface="Abore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318177" y="1166003"/>
            <a:ext cx="4026477" cy="3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49" y="928686"/>
            <a:ext cx="5000625" cy="50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6754977" y="787976"/>
            <a:ext cx="4789917" cy="64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-IT" sz="3600" u="none" cap="none" strike="noStrik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rPr>
              <a:t>Chi può aiutare?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893522" y="2215161"/>
            <a:ext cx="39345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1994" lvl="0" marL="37199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⬥"/>
            </a:pPr>
            <a:r>
              <a:rPr b="0" i="0" lang="it-IT" sz="26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Designer</a:t>
            </a:r>
            <a:endParaRPr b="0" i="0" sz="26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71994" lvl="0" marL="371994" marR="0" rtl="0" algn="just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⬥"/>
            </a:pPr>
            <a:r>
              <a:rPr b="0" i="0" lang="it-IT" sz="26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Web developer</a:t>
            </a:r>
            <a:endParaRPr b="0" i="0" sz="26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71994" lvl="0" marL="371994" marR="0" rtl="0" algn="just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⬥"/>
            </a:pPr>
            <a:r>
              <a:rPr b="0" i="0" lang="it-IT" sz="26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Tipografi</a:t>
            </a:r>
            <a:endParaRPr b="0" i="0" sz="26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71994" lvl="0" marL="371994" marR="0" rtl="0" algn="just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⬥"/>
            </a:pPr>
            <a:r>
              <a:rPr b="0" i="0" lang="it-IT" sz="26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Editori</a:t>
            </a:r>
            <a:endParaRPr b="0" i="0" sz="26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71994" lvl="0" marL="371994" marR="0" rtl="0" algn="just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⬥"/>
            </a:pPr>
            <a:r>
              <a:rPr b="0" i="0" lang="it-IT" sz="26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Videomaker</a:t>
            </a:r>
            <a:endParaRPr b="0" i="0" sz="26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71994" lvl="0" marL="371994" marR="0" rtl="0" algn="just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⬥"/>
            </a:pPr>
            <a:r>
              <a:rPr b="0" i="0" lang="it-IT" sz="26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Pubblicitari</a:t>
            </a:r>
            <a:endParaRPr b="0" i="0" sz="26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e:Noun Project database icon 1428794.svg - Wikimedia Commons"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950" y="1130825"/>
            <a:ext cx="5053576" cy="50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266700" y="467475"/>
            <a:ext cx="49377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-IT" sz="3600" u="none" cap="none" strike="noStrike">
                <a:solidFill>
                  <a:schemeClr val="dk1"/>
                </a:solidFill>
                <a:latin typeface="Aboreto"/>
                <a:ea typeface="Aboreto"/>
                <a:cs typeface="Aboreto"/>
                <a:sym typeface="Aboreto"/>
              </a:rPr>
              <a:t>Database</a:t>
            </a:r>
            <a:endParaRPr b="0" i="0" sz="2800" u="none" cap="none" strike="noStrike">
              <a:solidFill>
                <a:schemeClr val="dk1"/>
              </a:solidFill>
              <a:latin typeface="Aboreto"/>
              <a:ea typeface="Aboreto"/>
              <a:cs typeface="Aboreto"/>
              <a:sym typeface="Aboreto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6044175" y="1088125"/>
            <a:ext cx="5814600" cy="2176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TABLE `font` (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`family` varchar(255) NOT NULL,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`category` varchar(255) DEFAULT NULL,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`kind` varchar(255) DEFAULT NULL,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`lastmodified` date DEFAULT NULL,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`menu` varchar(350) DEFAULT NULL,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`version` varchar(255) DEFAULT NULL,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PRIMARY KEY (`family`)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ENGINE=InnoDB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044175" y="3779575"/>
            <a:ext cx="5751600" cy="21762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TABLE `variants` (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`variant` varchar(255) NOT NULL,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`link` varchar(350) DEFAULT NULL,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`family` varchar(255) NOT NULL,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PRIMARY KEY (`family`,`variant`),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CONSTRAINT `FK3ddamcte27pn7iw0bptyl5b08` FOREIGN KEY (`family`) REFERENCES `font` (`family`)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ENGINE=InnoDB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0160325" y="1111225"/>
            <a:ext cx="1555500" cy="72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-IT" sz="3600" u="none" cap="none" strike="noStrike">
                <a:solidFill>
                  <a:schemeClr val="lt1"/>
                </a:solidFill>
                <a:latin typeface="Aboreto"/>
                <a:ea typeface="Aboreto"/>
                <a:cs typeface="Aboreto"/>
                <a:sym typeface="Aboreto"/>
              </a:rPr>
              <a:t>FONT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9124125" y="3759175"/>
            <a:ext cx="2591700" cy="72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-IT" sz="3600" u="none" cap="none" strike="noStrike">
                <a:solidFill>
                  <a:schemeClr val="lt1"/>
                </a:solidFill>
                <a:latin typeface="Aboreto"/>
                <a:ea typeface="Aboreto"/>
                <a:cs typeface="Aboreto"/>
                <a:sym typeface="Aboreto"/>
              </a:rPr>
              <a:t>variants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66724" y="379800"/>
            <a:ext cx="116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3600">
                <a:latin typeface="Aboreto"/>
                <a:ea typeface="Aboreto"/>
                <a:cs typeface="Aboreto"/>
                <a:sym typeface="Aboreto"/>
              </a:rPr>
              <a:t>API</a:t>
            </a:r>
            <a:endParaRPr/>
          </a:p>
        </p:txBody>
      </p:sp>
      <p:pic>
        <p:nvPicPr>
          <p:cNvPr descr="White servers closet vector image | Public domain vectors"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85825" y="828675"/>
            <a:ext cx="3291750" cy="539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5429250" y="781050"/>
            <a:ext cx="6400800" cy="5396400"/>
          </a:xfrm>
          <a:prstGeom prst="roundRect">
            <a:avLst>
              <a:gd fmla="val 9206" name="adj"/>
            </a:avLst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4844" lvl="0" marL="37199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⬥"/>
            </a:pPr>
            <a:r>
              <a:rPr b="1" i="0" lang="it-IT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GET /all</a:t>
            </a:r>
            <a:r>
              <a:rPr b="0" i="0" lang="it-IT" sz="17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Restituisce tutti i font.</a:t>
            </a:r>
            <a:endParaRPr b="0" i="0" sz="17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4844" lvl="0" marL="37199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⬥"/>
            </a:pPr>
            <a:r>
              <a:rPr b="1" i="0" lang="it-IT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GET /caricadati</a:t>
            </a:r>
            <a:r>
              <a:rPr b="0" i="0" lang="it-IT" sz="17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Restituisce tutti i font, ma se il database è vuoto lo popola.</a:t>
            </a:r>
            <a:endParaRPr b="0" i="0" sz="17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4844" lvl="0" marL="37199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⬥"/>
            </a:pPr>
            <a:r>
              <a:rPr b="1" i="0" lang="it-IT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POST /deletefont</a:t>
            </a:r>
            <a:r>
              <a:rPr b="0" i="0" lang="it-IT" sz="17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Elimina dal database le varianti del font e il font che viene passato nel body. </a:t>
            </a:r>
            <a:endParaRPr b="0" i="0" sz="17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4844" lvl="0" marL="37199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⬥"/>
            </a:pPr>
            <a:r>
              <a:rPr b="1" i="0" lang="it-IT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POST /deletevariant</a:t>
            </a:r>
            <a:r>
              <a:rPr b="0" i="0" lang="it-IT" sz="17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Permette di eliminare dal database la variante che gli viene passata nel body.</a:t>
            </a:r>
            <a:endParaRPr b="0" i="0" sz="17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4844" lvl="0" marL="37199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⬥"/>
            </a:pPr>
            <a:r>
              <a:rPr b="1" i="0" lang="it-IT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POST /variants</a:t>
            </a:r>
            <a:r>
              <a:rPr b="0" i="0" lang="it-IT" sz="17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Restituisce tutte le varianti 	di una famiglia di font che viene passata come parametro.</a:t>
            </a:r>
            <a:endParaRPr b="0" i="0" sz="17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4844" lvl="0" marL="37199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⬥"/>
            </a:pPr>
            <a:r>
              <a:rPr b="1" i="0" lang="it-IT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POST /addfont</a:t>
            </a:r>
            <a:r>
              <a:rPr b="0" i="0" lang="it-IT" sz="17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Aggiunge al database il font che gli viene passato nel body.</a:t>
            </a:r>
            <a:endParaRPr b="0" i="0" sz="17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4844" lvl="0" marL="371994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⬥"/>
            </a:pPr>
            <a:r>
              <a:rPr b="1" i="0" lang="it-IT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POST /addvariant</a:t>
            </a:r>
            <a:r>
              <a:rPr b="0" i="0" lang="it-IT" sz="17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Aggiunge al database la variante che gli viene passata nel body.</a:t>
            </a:r>
            <a:endParaRPr b="0" i="0" sz="17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286375" y="723900"/>
            <a:ext cx="1924200" cy="72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it-IT" sz="3600" u="none" cap="none" strike="noStrike">
                <a:solidFill>
                  <a:schemeClr val="lt1"/>
                </a:solidFill>
                <a:latin typeface="Aboreto"/>
                <a:ea typeface="Aboreto"/>
                <a:cs typeface="Aboreto"/>
                <a:sym typeface="Aboreto"/>
              </a:rPr>
              <a:t>/FONT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uter, smartphone and tablet vector icons | Public domain vectors"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" y="1443038"/>
            <a:ext cx="2812125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Linearicons database.svg - Wikimedia Commons"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0150" y="2458576"/>
            <a:ext cx="1940849" cy="194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25550" y="2258550"/>
            <a:ext cx="2340900" cy="23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type="title"/>
          </p:nvPr>
        </p:nvSpPr>
        <p:spPr>
          <a:xfrm>
            <a:off x="6991275" y="703650"/>
            <a:ext cx="485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t-IT" sz="3600">
                <a:latin typeface="Aboreto"/>
                <a:ea typeface="Aboreto"/>
                <a:cs typeface="Aboreto"/>
                <a:sym typeface="Aboreto"/>
              </a:rPr>
              <a:t>Comunicazione</a:t>
            </a:r>
            <a:endParaRPr/>
          </a:p>
        </p:txBody>
      </p:sp>
      <p:cxnSp>
        <p:nvCxnSpPr>
          <p:cNvPr id="139" name="Google Shape;139;p18"/>
          <p:cNvCxnSpPr/>
          <p:nvPr/>
        </p:nvCxnSpPr>
        <p:spPr>
          <a:xfrm>
            <a:off x="3267075" y="2895600"/>
            <a:ext cx="1562400" cy="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7724775" y="2895600"/>
            <a:ext cx="1704900" cy="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18"/>
          <p:cNvCxnSpPr/>
          <p:nvPr/>
        </p:nvCxnSpPr>
        <p:spPr>
          <a:xfrm rot="10800000">
            <a:off x="3248100" y="3824363"/>
            <a:ext cx="1590600" cy="96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2" name="Google Shape;142;p18"/>
          <p:cNvCxnSpPr/>
          <p:nvPr/>
        </p:nvCxnSpPr>
        <p:spPr>
          <a:xfrm rot="10800000">
            <a:off x="7688025" y="3824513"/>
            <a:ext cx="1770300" cy="9300"/>
          </a:xfrm>
          <a:prstGeom prst="straightConnector1">
            <a:avLst/>
          </a:prstGeom>
          <a:noFill/>
          <a:ln cap="flat" cmpd="sng" w="9525">
            <a:solidFill>
              <a:srgbClr val="88888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3" name="Google Shape;143;p18"/>
          <p:cNvSpPr txBox="1"/>
          <p:nvPr>
            <p:ph idx="4294967295" type="subTitle"/>
          </p:nvPr>
        </p:nvSpPr>
        <p:spPr>
          <a:xfrm>
            <a:off x="3252972" y="1790701"/>
            <a:ext cx="12858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it-IT" sz="26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Font</a:t>
            </a:r>
            <a:endParaRPr b="0" i="0" sz="26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4" name="Google Shape;144;p18"/>
          <p:cNvSpPr txBox="1"/>
          <p:nvPr>
            <p:ph idx="4294967295" type="subTitle"/>
          </p:nvPr>
        </p:nvSpPr>
        <p:spPr>
          <a:xfrm>
            <a:off x="3244275" y="4131450"/>
            <a:ext cx="16080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it-IT" sz="26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Variants</a:t>
            </a:r>
            <a:endParaRPr b="0" i="0" sz="26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5" name="Google Shape;145;p18"/>
          <p:cNvSpPr txBox="1"/>
          <p:nvPr>
            <p:ph idx="4294967295" type="subTitle"/>
          </p:nvPr>
        </p:nvSpPr>
        <p:spPr>
          <a:xfrm>
            <a:off x="3033904" y="86700"/>
            <a:ext cx="3243000" cy="27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public class Font implements Serializable{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public String family;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public String version;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public String lastModified;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public String category;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public String kind;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public String menu;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/* . . .  */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2974050" y="4848150"/>
            <a:ext cx="30000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public class Variants implements Serializable{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public String family;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public String variant;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public String link;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/* . . .  */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it-IT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18"/>
          <p:cNvSpPr txBox="1"/>
          <p:nvPr>
            <p:ph idx="4294967295" type="subTitle"/>
          </p:nvPr>
        </p:nvSpPr>
        <p:spPr>
          <a:xfrm>
            <a:off x="7521450" y="4131450"/>
            <a:ext cx="2093700" cy="4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it-IT" sz="26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VariantsDB</a:t>
            </a:r>
            <a:endParaRPr b="0" i="0" sz="26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48" name="Google Shape;148;p18"/>
          <p:cNvSpPr txBox="1"/>
          <p:nvPr>
            <p:ph idx="4294967295" type="subTitle"/>
          </p:nvPr>
        </p:nvSpPr>
        <p:spPr>
          <a:xfrm>
            <a:off x="7424625" y="1850700"/>
            <a:ext cx="1608000" cy="94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it-IT" sz="2600" u="none" cap="none" strike="noStrike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Font</a:t>
            </a:r>
            <a:endParaRPr b="0" i="0" sz="2600" u="none" cap="none" strike="noStrike">
              <a:solidFill>
                <a:srgbClr val="000000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228600" y="3589725"/>
            <a:ext cx="1169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it-IT" sz="3600">
                <a:solidFill>
                  <a:srgbClr val="000000"/>
                </a:solidFill>
                <a:latin typeface="Aboreto"/>
                <a:ea typeface="Aboreto"/>
                <a:cs typeface="Aboreto"/>
                <a:sym typeface="Aboreto"/>
              </a:rPr>
              <a:t>Procediamo ora al test dell'applicazione . . .</a:t>
            </a:r>
            <a:endParaRPr sz="3600">
              <a:solidFill>
                <a:srgbClr val="000000"/>
              </a:solidFill>
              <a:latin typeface="Aboreto"/>
              <a:ea typeface="Aboreto"/>
              <a:cs typeface="Aboreto"/>
              <a:sym typeface="Aboreto"/>
            </a:endParaRPr>
          </a:p>
        </p:txBody>
      </p:sp>
      <p:pic>
        <p:nvPicPr>
          <p:cNvPr descr="File:Keyboard-icon Wikipedians.svg - Wikimedia Commons" id="155" name="Google Shape;15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597675"/>
            <a:ext cx="30480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