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9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0" r:id="rId3"/>
  </p:sldMasterIdLst>
  <p:notesMasterIdLst>
    <p:notesMasterId r:id="rId19"/>
  </p:notesMasterIdLst>
  <p:sldIdLst>
    <p:sldId id="259" r:id="rId4"/>
    <p:sldId id="336" r:id="rId5"/>
    <p:sldId id="361" r:id="rId6"/>
    <p:sldId id="358" r:id="rId7"/>
    <p:sldId id="376" r:id="rId8"/>
    <p:sldId id="377" r:id="rId9"/>
    <p:sldId id="378" r:id="rId10"/>
    <p:sldId id="374" r:id="rId11"/>
    <p:sldId id="367" r:id="rId12"/>
    <p:sldId id="313" r:id="rId13"/>
    <p:sldId id="394" r:id="rId14"/>
    <p:sldId id="406" r:id="rId15"/>
    <p:sldId id="371" r:id="rId16"/>
    <p:sldId id="373" r:id="rId17"/>
    <p:sldId id="375" r:id="rId18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91077"/>
    <a:srgbClr val="E22D35"/>
    <a:srgbClr val="1560EE"/>
    <a:srgbClr val="1B5187"/>
    <a:srgbClr val="162441"/>
    <a:srgbClr val="225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6314" autoAdjust="0"/>
  </p:normalViewPr>
  <p:slideViewPr>
    <p:cSldViewPr snapToGrid="0" showGuides="1">
      <p:cViewPr>
        <p:scale>
          <a:sx n="66" d="100"/>
          <a:sy n="66" d="100"/>
        </p:scale>
        <p:origin x="1710" y="924"/>
      </p:cViewPr>
      <p:guideLst>
        <p:guide orient="horz" pos="2222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91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9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2" Type="http://schemas.openxmlformats.org/officeDocument/2006/relationships/theme" Target="../theme/theme1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8" Type="http://schemas.openxmlformats.org/officeDocument/2006/relationships/slideLayout" Target="../slideLayouts/slideLayout87.xml"/><Relationship Id="rId27" Type="http://schemas.openxmlformats.org/officeDocument/2006/relationships/tags" Target="../tags/tag76.xml"/><Relationship Id="rId26" Type="http://schemas.openxmlformats.org/officeDocument/2006/relationships/tags" Target="../tags/tag75.xml"/><Relationship Id="rId25" Type="http://schemas.openxmlformats.org/officeDocument/2006/relationships/tags" Target="../tags/tag74.xml"/><Relationship Id="rId24" Type="http://schemas.openxmlformats.org/officeDocument/2006/relationships/tags" Target="../tags/tag73.xml"/><Relationship Id="rId23" Type="http://schemas.openxmlformats.org/officeDocument/2006/relationships/tags" Target="../tags/tag72.xml"/><Relationship Id="rId22" Type="http://schemas.openxmlformats.org/officeDocument/2006/relationships/tags" Target="../tags/tag71.xml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image" Target="../media/image6.png"/><Relationship Id="rId19" Type="http://schemas.openxmlformats.org/officeDocument/2006/relationships/tags" Target="../tags/tag68.xml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image" Target="../media/image6.png"/><Relationship Id="rId18" Type="http://schemas.openxmlformats.org/officeDocument/2006/relationships/slideLayout" Target="../slideLayouts/slideLayout87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image" Target="../media/image12.png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7.xml"/><Relationship Id="rId3" Type="http://schemas.openxmlformats.org/officeDocument/2006/relationships/tags" Target="../tags/tag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image" Target="../media/image8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7.xml"/><Relationship Id="rId7" Type="http://schemas.openxmlformats.org/officeDocument/2006/relationships/image" Target="../media/image9.png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8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7" Type="http://schemas.openxmlformats.org/officeDocument/2006/relationships/slideLayout" Target="../slideLayouts/slideLayout87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image" Target="../media/image6.png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917825" y="1691005"/>
            <a:ext cx="5739130" cy="2166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sz="6000" b="1" dirty="0">
                <a:solidFill>
                  <a:srgbClr val="091077"/>
                </a:solidFill>
                <a:latin typeface="+mj-lt"/>
                <a:ea typeface="微软雅黑" panose="020B0503020204020204" pitchFamily="34" charset="-122"/>
                <a:cs typeface="+mj-lt"/>
                <a:sym typeface="Arial" panose="020B0604020202020204"/>
              </a:rPr>
              <a:t>Requiremnet analysis report</a:t>
            </a:r>
            <a:endParaRPr lang="en-US" altLang="zh-CN" sz="6000" b="1" dirty="0">
              <a:solidFill>
                <a:srgbClr val="091077"/>
              </a:solidFill>
              <a:latin typeface="+mj-lt"/>
              <a:ea typeface="微软雅黑" panose="020B0503020204020204" pitchFamily="34" charset="-122"/>
              <a:cs typeface="+mj-lt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5600" y="5008880"/>
            <a:ext cx="3242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By Wizards of Codes</a:t>
            </a:r>
            <a:endParaRPr lang="en-US" sz="1400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05375" y="5624195"/>
            <a:ext cx="1763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Fuzhou University</a:t>
            </a:r>
            <a:endParaRPr lang="en-US" sz="1400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半闭框 22"/>
          <p:cNvSpPr/>
          <p:nvPr/>
        </p:nvSpPr>
        <p:spPr>
          <a:xfrm rot="2700000">
            <a:off x="684530" y="5926455"/>
            <a:ext cx="1969770" cy="196977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半闭框 26"/>
          <p:cNvSpPr/>
          <p:nvPr/>
        </p:nvSpPr>
        <p:spPr>
          <a:xfrm rot="18900000" flipV="1">
            <a:off x="8178165" y="-1142365"/>
            <a:ext cx="2205990" cy="220599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91825" y="382905"/>
            <a:ext cx="640080" cy="162560"/>
            <a:chOff x="10323" y="481"/>
            <a:chExt cx="1008" cy="256"/>
          </a:xfrm>
        </p:grpSpPr>
        <p:sp>
          <p:nvSpPr>
            <p:cNvPr id="31" name="平行四边形 30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165840" y="555815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72" name="椭圆 71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80" name="椭圆 79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307465" y="203263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91" name="椭圆 90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99" name="椭圆 98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107" name="椭圆 106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115" name="椭圆 11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0" grpId="0"/>
      <p:bldP spid="10" grpId="1"/>
      <p:bldP spid="11" grpId="0"/>
      <p:bldP spid="11" grpId="1"/>
      <p:bldP spid="13" grpId="0"/>
      <p:bldP spid="13" grpId="1"/>
      <p:bldP spid="23" grpId="0" animBg="1"/>
      <p:bldP spid="23" grpId="1" animBg="1"/>
      <p:bldP spid="27" grpId="0" bldLvl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组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0" y="5390515"/>
            <a:ext cx="1167130" cy="1467485"/>
          </a:xfrm>
          <a:prstGeom prst="rect">
            <a:avLst/>
          </a:prstGeom>
        </p:spPr>
      </p:pic>
      <p:pic>
        <p:nvPicPr>
          <p:cNvPr id="6" name="图片 5" descr="组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11287125" y="0"/>
            <a:ext cx="904875" cy="1633220"/>
          </a:xfrm>
          <a:prstGeom prst="rect">
            <a:avLst/>
          </a:prstGeom>
        </p:spPr>
      </p:pic>
      <p:sp>
        <p:nvSpPr>
          <p:cNvPr id="26" name="PA-圆角矩形 5"/>
          <p:cNvSpPr/>
          <p:nvPr>
            <p:custDataLst>
              <p:tags r:id="rId3"/>
            </p:custDataLst>
          </p:nvPr>
        </p:nvSpPr>
        <p:spPr>
          <a:xfrm>
            <a:off x="158115" y="34163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636135" y="469900"/>
            <a:ext cx="2919730" cy="588645"/>
            <a:chOff x="7301" y="740"/>
            <a:chExt cx="4598" cy="927"/>
          </a:xfrm>
        </p:grpSpPr>
        <p:sp>
          <p:nvSpPr>
            <p:cNvPr id="32" name="文本框 31"/>
            <p:cNvSpPr txBox="1"/>
            <p:nvPr/>
          </p:nvSpPr>
          <p:spPr>
            <a:xfrm>
              <a:off x="7301" y="740"/>
              <a:ext cx="459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Product Function</a:t>
              </a:r>
              <a:endParaRPr lang="zh-CN" altLang="en-US" sz="24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71" y="1667"/>
              <a:ext cx="459" cy="0"/>
            </a:xfrm>
            <a:prstGeom prst="line">
              <a:avLst/>
            </a:prstGeom>
            <a:ln w="31750">
              <a:solidFill>
                <a:srgbClr val="091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3302397" y="28682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User Interface</a:t>
            </a:r>
            <a:endParaRPr lang="zh-CN" altLang="en-US" sz="20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05883" y="1124564"/>
            <a:ext cx="10573316" cy="3360663"/>
            <a:chOff x="805883" y="1304351"/>
            <a:chExt cx="10573316" cy="3360663"/>
          </a:xfrm>
        </p:grpSpPr>
        <p:sp>
          <p:nvSpPr>
            <p:cNvPr id="54" name="椭圆 53"/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431892" y="2298699"/>
              <a:ext cx="914389" cy="914389"/>
            </a:xfrm>
            <a:prstGeom prst="ellipse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437708" y="2447242"/>
              <a:ext cx="1881505" cy="617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Login and registration interface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42410" y="1463627"/>
              <a:ext cx="1748578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Personal Information Interface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555933" y="1458547"/>
              <a:ext cx="1881505" cy="549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Course List and Details Interface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858765" y="2610437"/>
              <a:ext cx="1748578" cy="291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Attendance Interface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018848" y="3851227"/>
              <a:ext cx="1881505" cy="617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Course Management and Teacher Interface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4551880" y="1304669"/>
              <a:ext cx="914389" cy="914389"/>
            </a:xfrm>
            <a:prstGeom prst="ellipse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464306" y="1304351"/>
              <a:ext cx="914389" cy="914389"/>
            </a:xfrm>
            <a:prstGeom prst="ellipse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7695536" y="2298525"/>
              <a:ext cx="914389" cy="914389"/>
            </a:xfrm>
            <a:prstGeom prst="ellipse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6977200" y="3750625"/>
              <a:ext cx="914389" cy="914389"/>
            </a:xfrm>
            <a:prstGeom prst="ellipse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631821" y="4567534"/>
            <a:ext cx="914389" cy="914389"/>
          </a:xfrm>
          <a:prstGeom prst="ellipse">
            <a:avLst/>
          </a:prstGeom>
          <a:solidFill>
            <a:srgbClr val="E2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06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4017997" y="3572427"/>
            <a:ext cx="914389" cy="914389"/>
          </a:xfrm>
          <a:prstGeom prst="ellipse">
            <a:avLst/>
          </a:prstGeom>
          <a:solidFill>
            <a:srgbClr val="091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07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155633" y="5676135"/>
            <a:ext cx="1881505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Statistics and Reports Interface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1853633" y="3671440"/>
            <a:ext cx="1881505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Grades and Assessment Interface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组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0" y="5390515"/>
            <a:ext cx="1167130" cy="1467485"/>
          </a:xfrm>
          <a:prstGeom prst="rect">
            <a:avLst/>
          </a:prstGeom>
        </p:spPr>
      </p:pic>
      <p:pic>
        <p:nvPicPr>
          <p:cNvPr id="6" name="图片 5" descr="组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11287125" y="0"/>
            <a:ext cx="904875" cy="1633220"/>
          </a:xfrm>
          <a:prstGeom prst="rect">
            <a:avLst/>
          </a:prstGeom>
        </p:spPr>
      </p:pic>
      <p:sp>
        <p:nvSpPr>
          <p:cNvPr id="26" name="PA-圆角矩形 5"/>
          <p:cNvSpPr/>
          <p:nvPr>
            <p:custDataLst>
              <p:tags r:id="rId3"/>
            </p:custDataLst>
          </p:nvPr>
        </p:nvSpPr>
        <p:spPr>
          <a:xfrm>
            <a:off x="158115" y="34163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636135" y="469900"/>
            <a:ext cx="2919730" cy="588645"/>
            <a:chOff x="7301" y="740"/>
            <a:chExt cx="4598" cy="927"/>
          </a:xfrm>
        </p:grpSpPr>
        <p:sp>
          <p:nvSpPr>
            <p:cNvPr id="32" name="文本框 31"/>
            <p:cNvSpPr txBox="1"/>
            <p:nvPr/>
          </p:nvSpPr>
          <p:spPr>
            <a:xfrm>
              <a:off x="7301" y="740"/>
              <a:ext cx="459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Product Function</a:t>
              </a:r>
              <a:endParaRPr lang="zh-CN" altLang="en-US" sz="24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71" y="1667"/>
              <a:ext cx="459" cy="0"/>
            </a:xfrm>
            <a:prstGeom prst="line">
              <a:avLst/>
            </a:prstGeom>
            <a:ln w="31750">
              <a:solidFill>
                <a:srgbClr val="091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3302397" y="28682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Business Logic</a:t>
            </a:r>
            <a:endParaRPr lang="zh-CN" altLang="en-US" sz="20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05883" y="1124564"/>
            <a:ext cx="10573316" cy="3360663"/>
            <a:chOff x="805883" y="1304351"/>
            <a:chExt cx="10573316" cy="3360663"/>
          </a:xfrm>
        </p:grpSpPr>
        <p:sp>
          <p:nvSpPr>
            <p:cNvPr id="54" name="椭圆 53"/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431892" y="2298699"/>
              <a:ext cx="914389" cy="914389"/>
            </a:xfrm>
            <a:prstGeom prst="ellipse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437708" y="2447242"/>
              <a:ext cx="1881505" cy="617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User Authentication and Authorization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42410" y="1463627"/>
              <a:ext cx="1748578" cy="291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Course Management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555933" y="1458547"/>
              <a:ext cx="1881505" cy="549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Student Management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858765" y="2610437"/>
              <a:ext cx="1748578" cy="291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Teacher Management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018848" y="3851227"/>
              <a:ext cx="1881505" cy="617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Attendance Functionality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4551880" y="1304669"/>
              <a:ext cx="914389" cy="914389"/>
            </a:xfrm>
            <a:prstGeom prst="ellipse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464306" y="1304351"/>
              <a:ext cx="914389" cy="914389"/>
            </a:xfrm>
            <a:prstGeom prst="ellipse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7695536" y="2298525"/>
              <a:ext cx="914389" cy="914389"/>
            </a:xfrm>
            <a:prstGeom prst="ellipse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6977200" y="3750625"/>
              <a:ext cx="914389" cy="914389"/>
            </a:xfrm>
            <a:prstGeom prst="ellipse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631821" y="4567534"/>
            <a:ext cx="914389" cy="914389"/>
          </a:xfrm>
          <a:prstGeom prst="ellipse">
            <a:avLst/>
          </a:prstGeom>
          <a:solidFill>
            <a:srgbClr val="E2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06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4017997" y="3572427"/>
            <a:ext cx="914389" cy="914389"/>
          </a:xfrm>
          <a:prstGeom prst="ellipse">
            <a:avLst/>
          </a:prstGeom>
          <a:solidFill>
            <a:srgbClr val="091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07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155633" y="5676135"/>
            <a:ext cx="1881505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Reports and Statistics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1853633" y="3671440"/>
            <a:ext cx="1881505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Grade Management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组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0" y="5390515"/>
            <a:ext cx="1167130" cy="1467485"/>
          </a:xfrm>
          <a:prstGeom prst="rect">
            <a:avLst/>
          </a:prstGeom>
        </p:spPr>
      </p:pic>
      <p:pic>
        <p:nvPicPr>
          <p:cNvPr id="6" name="图片 5" descr="组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11287125" y="0"/>
            <a:ext cx="904875" cy="1633220"/>
          </a:xfrm>
          <a:prstGeom prst="rect">
            <a:avLst/>
          </a:prstGeom>
        </p:spPr>
      </p:pic>
      <p:sp>
        <p:nvSpPr>
          <p:cNvPr id="26" name="PA-圆角矩形 5"/>
          <p:cNvSpPr/>
          <p:nvPr>
            <p:custDataLst>
              <p:tags r:id="rId3"/>
            </p:custDataLst>
          </p:nvPr>
        </p:nvSpPr>
        <p:spPr>
          <a:xfrm>
            <a:off x="158115" y="34163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636135" y="469900"/>
            <a:ext cx="2919730" cy="588645"/>
            <a:chOff x="7301" y="740"/>
            <a:chExt cx="4598" cy="927"/>
          </a:xfrm>
        </p:grpSpPr>
        <p:sp>
          <p:nvSpPr>
            <p:cNvPr id="32" name="文本框 31"/>
            <p:cNvSpPr txBox="1"/>
            <p:nvPr/>
          </p:nvSpPr>
          <p:spPr>
            <a:xfrm>
              <a:off x="7301" y="740"/>
              <a:ext cx="459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Product Function</a:t>
              </a:r>
              <a:endParaRPr lang="zh-CN" altLang="en-US" sz="24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71" y="1667"/>
              <a:ext cx="459" cy="0"/>
            </a:xfrm>
            <a:prstGeom prst="line">
              <a:avLst/>
            </a:prstGeom>
            <a:ln w="31750">
              <a:solidFill>
                <a:srgbClr val="091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2426097" y="3107608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Data Access</a:t>
            </a:r>
            <a:endParaRPr lang="zh-CN" altLang="en-US" sz="28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24273" y="1083815"/>
            <a:ext cx="10798175" cy="4152617"/>
            <a:chOff x="624273" y="1263602"/>
            <a:chExt cx="10798175" cy="4152617"/>
          </a:xfrm>
        </p:grpSpPr>
        <p:sp>
          <p:nvSpPr>
            <p:cNvPr id="62" name="椭圆 61"/>
            <p:cNvSpPr/>
            <p:nvPr/>
          </p:nvSpPr>
          <p:spPr>
            <a:xfrm>
              <a:off x="2890872" y="2133599"/>
              <a:ext cx="914389" cy="914389"/>
            </a:xfrm>
            <a:prstGeom prst="ellipse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24273" y="1421717"/>
              <a:ext cx="1367790" cy="4591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Student name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96160" y="3772487"/>
              <a:ext cx="1748578" cy="291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Course name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451668" y="1263602"/>
              <a:ext cx="4970780" cy="549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 Student attendance status (checked-in, not checked-in)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532885" y="3211147"/>
              <a:ext cx="1748578" cy="291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E</a:t>
              </a: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mployee ID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066348" y="4360497"/>
              <a:ext cx="1881505" cy="617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Student course grades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891355" y="4064379"/>
              <a:ext cx="914389" cy="914389"/>
            </a:xfrm>
            <a:prstGeom prst="ellipse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725166" y="1696146"/>
              <a:ext cx="914389" cy="914389"/>
            </a:xfrm>
            <a:prstGeom prst="ellipse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6509356" y="3103070"/>
              <a:ext cx="914389" cy="914389"/>
            </a:xfrm>
            <a:prstGeom prst="ellipse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5724980" y="4501830"/>
              <a:ext cx="914389" cy="914389"/>
            </a:xfrm>
            <a:prstGeom prst="ellipse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cxnSp>
        <p:nvCxnSpPr>
          <p:cNvPr id="2" name="曲线连接符 1"/>
          <p:cNvCxnSpPr>
            <a:stCxn id="62" idx="1"/>
          </p:cNvCxnSpPr>
          <p:nvPr/>
        </p:nvCxnSpPr>
        <p:spPr>
          <a:xfrm rot="16200000" flipV="1">
            <a:off x="2219325" y="1282065"/>
            <a:ext cx="624205" cy="9867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曲线连接符 3"/>
          <p:cNvCxnSpPr>
            <a:stCxn id="69" idx="1"/>
          </p:cNvCxnSpPr>
          <p:nvPr>
            <p:custDataLst>
              <p:tags r:id="rId4"/>
            </p:custDataLst>
          </p:nvPr>
        </p:nvCxnSpPr>
        <p:spPr>
          <a:xfrm rot="16200000" flipV="1">
            <a:off x="2552065" y="3545205"/>
            <a:ext cx="290195" cy="6553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>
            <p:custDataLst>
              <p:tags r:id="rId5"/>
            </p:custDataLst>
          </p:nvPr>
        </p:nvCxnSpPr>
        <p:spPr>
          <a:xfrm rot="5400000">
            <a:off x="2167255" y="2551430"/>
            <a:ext cx="672465" cy="10369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84878" y="1633090"/>
            <a:ext cx="1367790" cy="459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Student </a:t>
            </a: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ID</a:t>
            </a:r>
            <a:endParaRPr lang="en-US" alt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cxnSp>
        <p:nvCxnSpPr>
          <p:cNvPr id="18" name="直接箭头连接符 17"/>
          <p:cNvCxnSpPr>
            <a:stCxn id="62" idx="2"/>
            <a:endCxn id="19" idx="3"/>
          </p:cNvCxnSpPr>
          <p:nvPr/>
        </p:nvCxnSpPr>
        <p:spPr>
          <a:xfrm flipH="1" flipV="1">
            <a:off x="1866900" y="2369820"/>
            <a:ext cx="1024255" cy="41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499178" y="2139820"/>
            <a:ext cx="1367790" cy="459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en-US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Class</a:t>
            </a:r>
            <a:endParaRPr lang="en-US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542993" y="2666870"/>
            <a:ext cx="1367790" cy="459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en-US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Contact information</a:t>
            </a:r>
            <a:endParaRPr lang="en-US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690948" y="3125975"/>
            <a:ext cx="1367790" cy="459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en-US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Profile pictures</a:t>
            </a:r>
            <a:endParaRPr lang="en-US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765300" y="1952625"/>
            <a:ext cx="11430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905000" y="2600325"/>
            <a:ext cx="103505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2908300" y="1516380"/>
            <a:ext cx="1455420" cy="537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/>
            <a:r>
              <a:rPr lang="zh-CN" altLang="en-US" sz="10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Student Information</a:t>
            </a:r>
            <a:endParaRPr lang="zh-CN" altLang="en-US" sz="10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3042920" y="4699000"/>
            <a:ext cx="1455420" cy="537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/>
            <a:r>
              <a:rPr lang="zh-CN" altLang="en-US" sz="10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Course Information</a:t>
            </a:r>
            <a:endParaRPr lang="zh-CN" altLang="en-US" sz="10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5454650" y="2331085"/>
            <a:ext cx="1455420" cy="537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/>
            <a:r>
              <a:rPr lang="zh-CN" altLang="en-US" sz="10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Attendance Records</a:t>
            </a:r>
            <a:endParaRPr lang="zh-CN" altLang="en-US" sz="10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6142355" y="3748405"/>
            <a:ext cx="1649095" cy="537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/>
            <a:r>
              <a:rPr lang="zh-CN" altLang="en-US" sz="10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Instructor Information</a:t>
            </a:r>
            <a:endParaRPr lang="zh-CN" altLang="en-US" sz="10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1" name="矩形 30"/>
          <p:cNvSpPr/>
          <p:nvPr>
            <p:custDataLst>
              <p:tags r:id="rId14"/>
            </p:custDataLst>
          </p:nvPr>
        </p:nvSpPr>
        <p:spPr>
          <a:xfrm>
            <a:off x="5454650" y="5125085"/>
            <a:ext cx="1455420" cy="537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/>
            <a:r>
              <a:rPr lang="zh-CN" altLang="en-US" sz="10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Course Grades</a:t>
            </a:r>
            <a:endParaRPr lang="zh-CN" altLang="en-US" sz="10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4" name="矩形 33"/>
          <p:cNvSpPr/>
          <p:nvPr>
            <p:custDataLst>
              <p:tags r:id="rId15"/>
            </p:custDataLst>
          </p:nvPr>
        </p:nvSpPr>
        <p:spPr>
          <a:xfrm>
            <a:off x="805990" y="3936235"/>
            <a:ext cx="1748578" cy="2914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ourse code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35" name="矩形 34"/>
          <p:cNvSpPr/>
          <p:nvPr>
            <p:custDataLst>
              <p:tags r:id="rId16"/>
            </p:custDataLst>
          </p:nvPr>
        </p:nvSpPr>
        <p:spPr>
          <a:xfrm>
            <a:off x="543100" y="4531230"/>
            <a:ext cx="1748578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00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 </a:t>
            </a: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lass schedule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36" name="矩形 35"/>
          <p:cNvSpPr/>
          <p:nvPr>
            <p:custDataLst>
              <p:tags r:id="rId17"/>
            </p:custDataLst>
          </p:nvPr>
        </p:nvSpPr>
        <p:spPr>
          <a:xfrm>
            <a:off x="728520" y="4798565"/>
            <a:ext cx="1748578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L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ocation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39" name="矩形 38"/>
          <p:cNvSpPr/>
          <p:nvPr>
            <p:custDataLst>
              <p:tags r:id="rId18"/>
            </p:custDataLst>
          </p:nvPr>
        </p:nvSpPr>
        <p:spPr>
          <a:xfrm>
            <a:off x="624380" y="4227700"/>
            <a:ext cx="1748578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I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nstructor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40" name="矩形 39"/>
          <p:cNvSpPr/>
          <p:nvPr>
            <p:custDataLst>
              <p:tags r:id="rId19"/>
            </p:custDataLst>
          </p:nvPr>
        </p:nvSpPr>
        <p:spPr>
          <a:xfrm>
            <a:off x="979345" y="5124955"/>
            <a:ext cx="1748578" cy="2914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en-US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</a:t>
            </a:r>
            <a:r>
              <a:rPr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ourse description</a:t>
            </a:r>
            <a:endParaRPr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41" name="矩形 40"/>
          <p:cNvSpPr/>
          <p:nvPr>
            <p:custDataLst>
              <p:tags r:id="rId20"/>
            </p:custDataLst>
          </p:nvPr>
        </p:nvSpPr>
        <p:spPr>
          <a:xfrm>
            <a:off x="1992170" y="5302755"/>
            <a:ext cx="1748578" cy="4914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en-US" sz="100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S</a:t>
            </a:r>
            <a:r>
              <a:rPr sz="100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yllabus</a:t>
            </a:r>
            <a:endParaRPr sz="1000" spc="1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  <a:p>
            <a:pPr algn="ctr">
              <a:lnSpc>
                <a:spcPct val="130000"/>
              </a:lnSpc>
            </a:pPr>
            <a:endParaRPr lang="zh-CN" sz="1000" spc="1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2362200" y="4076065"/>
            <a:ext cx="570865" cy="104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9" idx="2"/>
          </p:cNvCxnSpPr>
          <p:nvPr/>
        </p:nvCxnSpPr>
        <p:spPr>
          <a:xfrm flipH="1">
            <a:off x="1985010" y="4341495"/>
            <a:ext cx="906145" cy="23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058670" y="4498340"/>
            <a:ext cx="88138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2162810" y="4565015"/>
            <a:ext cx="792480" cy="347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9" idx="3"/>
          </p:cNvCxnSpPr>
          <p:nvPr/>
        </p:nvCxnSpPr>
        <p:spPr>
          <a:xfrm flipH="1">
            <a:off x="2421890" y="4664710"/>
            <a:ext cx="603250" cy="507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1" idx="0"/>
          </p:cNvCxnSpPr>
          <p:nvPr/>
        </p:nvCxnSpPr>
        <p:spPr>
          <a:xfrm flipH="1">
            <a:off x="2866390" y="4728210"/>
            <a:ext cx="222250" cy="57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矩形 48"/>
          <p:cNvSpPr/>
          <p:nvPr>
            <p:custDataLst>
              <p:tags r:id="rId21"/>
            </p:custDataLst>
          </p:nvPr>
        </p:nvSpPr>
        <p:spPr>
          <a:xfrm>
            <a:off x="6587558" y="1901060"/>
            <a:ext cx="188150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L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ocation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51" name="矩形 50"/>
          <p:cNvSpPr/>
          <p:nvPr>
            <p:custDataLst>
              <p:tags r:id="rId22"/>
            </p:custDataLst>
          </p:nvPr>
        </p:nvSpPr>
        <p:spPr>
          <a:xfrm>
            <a:off x="6728528" y="1463545"/>
            <a:ext cx="188150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heck-in time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76" name="矩形 75"/>
          <p:cNvSpPr/>
          <p:nvPr>
            <p:custDataLst>
              <p:tags r:id="rId23"/>
            </p:custDataLst>
          </p:nvPr>
        </p:nvSpPr>
        <p:spPr>
          <a:xfrm>
            <a:off x="7193348" y="4519165"/>
            <a:ext cx="188150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E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xam scores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77" name="矩形 76"/>
          <p:cNvSpPr/>
          <p:nvPr>
            <p:custDataLst>
              <p:tags r:id="rId24"/>
            </p:custDataLst>
          </p:nvPr>
        </p:nvSpPr>
        <p:spPr>
          <a:xfrm>
            <a:off x="7399723" y="2523995"/>
            <a:ext cx="188150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Instructor name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78" name="矩形 77"/>
          <p:cNvSpPr/>
          <p:nvPr>
            <p:custDataLst>
              <p:tags r:id="rId25"/>
            </p:custDataLst>
          </p:nvPr>
        </p:nvSpPr>
        <p:spPr>
          <a:xfrm>
            <a:off x="7555933" y="3573650"/>
            <a:ext cx="188150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P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rofile pictures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79" name="矩形 78"/>
          <p:cNvSpPr/>
          <p:nvPr>
            <p:custDataLst>
              <p:tags r:id="rId26"/>
            </p:custDataLst>
          </p:nvPr>
        </p:nvSpPr>
        <p:spPr>
          <a:xfrm>
            <a:off x="7694998" y="3247260"/>
            <a:ext cx="188150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ontact information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6626225" y="1779905"/>
            <a:ext cx="440055" cy="7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6408420" y="1365250"/>
            <a:ext cx="442595" cy="22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630670" y="2070100"/>
            <a:ext cx="409575" cy="7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216775" y="2810510"/>
            <a:ext cx="418465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7385050" y="3175635"/>
            <a:ext cx="400050" cy="3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414895" y="3483610"/>
            <a:ext cx="463550" cy="4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5"/>
          </p:cNvCxnSpPr>
          <p:nvPr/>
        </p:nvCxnSpPr>
        <p:spPr>
          <a:xfrm>
            <a:off x="7289800" y="3703955"/>
            <a:ext cx="617220" cy="128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6584950" y="4490085"/>
            <a:ext cx="481330" cy="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5" idx="6"/>
          </p:cNvCxnSpPr>
          <p:nvPr/>
        </p:nvCxnSpPr>
        <p:spPr>
          <a:xfrm>
            <a:off x="6639560" y="4779010"/>
            <a:ext cx="961390" cy="22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矩形 88"/>
          <p:cNvSpPr/>
          <p:nvPr>
            <p:custDataLst>
              <p:tags r:id="rId27"/>
            </p:custDataLst>
          </p:nvPr>
        </p:nvSpPr>
        <p:spPr>
          <a:xfrm>
            <a:off x="6728528" y="4973190"/>
            <a:ext cx="188150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algn="ctr">
              <a:lnSpc>
                <a:spcPct val="130000"/>
              </a:lnSpc>
            </a:pPr>
            <a:r>
              <a:rPr lang="en-US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A</a:t>
            </a:r>
            <a:r>
              <a:rPr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ssignment grades</a:t>
            </a:r>
            <a:endParaRPr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6569075" y="5014595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50" grpId="0"/>
      <p:bldP spid="25" grpId="0"/>
      <p:bldP spid="27" grpId="0"/>
      <p:bldP spid="28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半闭框 15"/>
          <p:cNvSpPr/>
          <p:nvPr/>
        </p:nvSpPr>
        <p:spPr>
          <a:xfrm rot="18900000" flipV="1">
            <a:off x="4396105" y="-1142365"/>
            <a:ext cx="2205990" cy="220599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6" name="图片 5" descr="E:\设计\PPT\组 3.png组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V="1">
            <a:off x="318" y="836295"/>
            <a:ext cx="4788535" cy="6021705"/>
          </a:xfrm>
          <a:prstGeom prst="rect">
            <a:avLst/>
          </a:prstGeom>
        </p:spPr>
      </p:pic>
      <p:sp>
        <p:nvSpPr>
          <p:cNvPr id="23" name="半闭框 22"/>
          <p:cNvSpPr/>
          <p:nvPr/>
        </p:nvSpPr>
        <p:spPr>
          <a:xfrm rot="2700000">
            <a:off x="6743700" y="5926455"/>
            <a:ext cx="1969770" cy="196977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91825" y="382905"/>
            <a:ext cx="640080" cy="162560"/>
            <a:chOff x="10323" y="481"/>
            <a:chExt cx="1008" cy="256"/>
          </a:xfrm>
        </p:grpSpPr>
        <p:sp>
          <p:nvSpPr>
            <p:cNvPr id="31" name="平行四边形 30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165840" y="555815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72" name="椭圆 71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80" name="椭圆 79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307465" y="203263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91" name="椭圆 90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99" name="椭圆 98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107" name="椭圆 106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115" name="椭圆 11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7" name="直角三角形 6"/>
          <p:cNvSpPr/>
          <p:nvPr/>
        </p:nvSpPr>
        <p:spPr>
          <a:xfrm flipH="1" flipV="1">
            <a:off x="8496935" y="0"/>
            <a:ext cx="3695065" cy="369506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8" name="图片 7" descr="形状 1 拷贝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90" y="12065"/>
            <a:ext cx="1578610" cy="3189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58790" y="2174875"/>
            <a:ext cx="46228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04</a:t>
            </a:r>
            <a:endParaRPr lang="en-US" altLang="zh-CN" sz="660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58790" y="3267710"/>
            <a:ext cx="4757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Performance Assessment</a:t>
            </a:r>
            <a:endParaRPr lang="zh-CN" altLang="en-US" sz="28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743758" y="4108450"/>
            <a:ext cx="291465" cy="0"/>
          </a:xfrm>
          <a:prstGeom prst="line">
            <a:avLst/>
          </a:prstGeom>
          <a:ln w="31750">
            <a:solidFill>
              <a:srgbClr val="091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72368" y="4427220"/>
            <a:ext cx="520890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Task, members, teamwork and code</a:t>
            </a:r>
            <a:endParaRPr lang="en-US" altLang="zh-CN" sz="1000" spc="1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33445" y="509905"/>
            <a:ext cx="640080" cy="162560"/>
            <a:chOff x="10323" y="481"/>
            <a:chExt cx="1008" cy="256"/>
          </a:xfrm>
        </p:grpSpPr>
        <p:sp>
          <p:nvSpPr>
            <p:cNvPr id="12" name="平行四边形 11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 bldLvl="0" animBg="1"/>
      <p:bldP spid="16" grpId="1" animBg="1"/>
      <p:bldP spid="23" grpId="0" bldLvl="0" animBg="1"/>
      <p:bldP spid="23" grpId="1" animBg="1"/>
      <p:bldP spid="10" grpId="0"/>
      <p:bldP spid="10" grpId="1"/>
      <p:bldP spid="15" grpId="0"/>
      <p:bldP spid="15" grpId="1"/>
      <p:bldP spid="21" grpId="0"/>
      <p:bldP spid="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组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0" y="5390515"/>
            <a:ext cx="1167130" cy="1467485"/>
          </a:xfrm>
          <a:prstGeom prst="rect">
            <a:avLst/>
          </a:prstGeom>
        </p:spPr>
      </p:pic>
      <p:pic>
        <p:nvPicPr>
          <p:cNvPr id="6" name="图片 5" descr="组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11287125" y="0"/>
            <a:ext cx="904875" cy="1633220"/>
          </a:xfrm>
          <a:prstGeom prst="rect">
            <a:avLst/>
          </a:prstGeom>
        </p:spPr>
      </p:pic>
      <p:sp>
        <p:nvSpPr>
          <p:cNvPr id="26" name="PA-圆角矩形 5"/>
          <p:cNvSpPr/>
          <p:nvPr>
            <p:custDataLst>
              <p:tags r:id="rId3"/>
            </p:custDataLst>
          </p:nvPr>
        </p:nvSpPr>
        <p:spPr>
          <a:xfrm>
            <a:off x="158115" y="34163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335020" y="292735"/>
            <a:ext cx="5521960" cy="765810"/>
            <a:chOff x="5252" y="461"/>
            <a:chExt cx="8696" cy="1206"/>
          </a:xfrm>
        </p:grpSpPr>
        <p:sp>
          <p:nvSpPr>
            <p:cNvPr id="32" name="文本框 31"/>
            <p:cNvSpPr txBox="1"/>
            <p:nvPr/>
          </p:nvSpPr>
          <p:spPr>
            <a:xfrm>
              <a:off x="5252" y="461"/>
              <a:ext cx="86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Performance Assessment</a:t>
              </a:r>
              <a:endParaRPr lang="zh-CN" altLang="en-US" sz="24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71" y="1667"/>
              <a:ext cx="459" cy="0"/>
            </a:xfrm>
            <a:prstGeom prst="line">
              <a:avLst/>
            </a:prstGeom>
            <a:ln w="31750">
              <a:solidFill>
                <a:srgbClr val="091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188966" y="1127582"/>
            <a:ext cx="7630030" cy="5316668"/>
            <a:chOff x="3447" y="872"/>
            <a:chExt cx="12016" cy="8373"/>
          </a:xfrm>
        </p:grpSpPr>
        <p:sp>
          <p:nvSpPr>
            <p:cNvPr id="7" name="MH_SubTitle_4"/>
            <p:cNvSpPr/>
            <p:nvPr>
              <p:custDataLst>
                <p:tags r:id="rId4"/>
              </p:custDataLst>
            </p:nvPr>
          </p:nvSpPr>
          <p:spPr>
            <a:xfrm>
              <a:off x="6222" y="5762"/>
              <a:ext cx="6088" cy="1260"/>
            </a:xfrm>
            <a:prstGeom prst="rect">
              <a:avLst/>
            </a:prstGeom>
          </p:spPr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en-US" alt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Evaluate the teamwork ability of the members, including the ability to cooperate, to share resources and to assign tasks, etc.</a:t>
              </a:r>
              <a:endParaRPr kumimoji="0" lang="en-US" altLang="zh-CN" sz="1000" b="0" i="0" u="none" strike="noStrike" kern="1200" cap="none" spc="12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2" name="MH_SubTitle_4"/>
            <p:cNvSpPr/>
            <p:nvPr>
              <p:custDataLst>
                <p:tags r:id="rId5"/>
              </p:custDataLst>
            </p:nvPr>
          </p:nvSpPr>
          <p:spPr>
            <a:xfrm>
              <a:off x="7462" y="7535"/>
              <a:ext cx="6328" cy="1260"/>
            </a:xfrm>
            <a:prstGeom prst="rect">
              <a:avLst/>
            </a:prstGeom>
          </p:spPr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Evaluate the coding level of the members, including the level of specification, number of bugs, unit test coverage, algorithm efficiency, etc</a:t>
              </a:r>
              <a:r>
                <a:rPr lang="en-US" alt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. There’s a extra bonus for difficult algorithms.</a:t>
              </a:r>
              <a:endPara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4" name="MH_SubTitle_4"/>
            <p:cNvSpPr/>
            <p:nvPr>
              <p:custDataLst>
                <p:tags r:id="rId6"/>
              </p:custDataLst>
            </p:nvPr>
          </p:nvSpPr>
          <p:spPr>
            <a:xfrm>
              <a:off x="7416" y="1244"/>
              <a:ext cx="6284" cy="2000"/>
            </a:xfrm>
            <a:prstGeom prst="rect">
              <a:avLst/>
            </a:prstGeom>
          </p:spPr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en-US" alt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The group leader decides the task content, number and degree of contribution. Mmebers claim assignments through online form. Bonus points are awarded according to completion.</a:t>
              </a:r>
              <a:endParaRPr kumimoji="0" lang="en-US" altLang="zh-CN" sz="1000" b="0" i="0" u="none" strike="noStrike" kern="1200" cap="none" spc="12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8" name="MH_Other_1"/>
            <p:cNvSpPr/>
            <p:nvPr>
              <p:custDataLst>
                <p:tags r:id="rId7"/>
              </p:custDataLst>
            </p:nvPr>
          </p:nvSpPr>
          <p:spPr bwMode="auto">
            <a:xfrm rot="10800000">
              <a:off x="3447" y="1152"/>
              <a:ext cx="1074" cy="2079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107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pic>
          <p:nvPicPr>
            <p:cNvPr id="11" name="MH_Other_2"/>
            <p:cNvPicPr/>
            <p:nvPr>
              <p:custDataLst>
                <p:tags r:id="rId8"/>
              </p:custDataLst>
            </p:nvPr>
          </p:nvPicPr>
          <p:blipFill>
            <a:blip r:embed="rId9" cstate="screen"/>
            <a:srcRect l="50887"/>
            <a:stretch>
              <a:fillRect/>
            </a:stretch>
          </p:blipFill>
          <p:spPr bwMode="auto">
            <a:xfrm rot="10800000">
              <a:off x="4521" y="872"/>
              <a:ext cx="72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MH_Other_3"/>
            <p:cNvSpPr/>
            <p:nvPr>
              <p:custDataLst>
                <p:tags r:id="rId10"/>
              </p:custDataLst>
            </p:nvPr>
          </p:nvSpPr>
          <p:spPr bwMode="auto">
            <a:xfrm>
              <a:off x="14389" y="5353"/>
              <a:ext cx="1074" cy="2079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2D35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pic>
          <p:nvPicPr>
            <p:cNvPr id="13" name="MH_Other_4"/>
            <p:cNvPicPr/>
            <p:nvPr>
              <p:custDataLst>
                <p:tags r:id="rId11"/>
              </p:custDataLst>
            </p:nvPr>
          </p:nvPicPr>
          <p:blipFill>
            <a:blip r:embed="rId12" cstate="screen"/>
            <a:srcRect l="50887"/>
            <a:stretch>
              <a:fillRect/>
            </a:stretch>
          </p:blipFill>
          <p:spPr bwMode="auto">
            <a:xfrm>
              <a:off x="14317" y="4978"/>
              <a:ext cx="72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MH_Other_5"/>
            <p:cNvSpPr/>
            <p:nvPr>
              <p:custDataLst>
                <p:tags r:id="rId13"/>
              </p:custDataLst>
            </p:nvPr>
          </p:nvSpPr>
          <p:spPr bwMode="auto">
            <a:xfrm>
              <a:off x="14389" y="2899"/>
              <a:ext cx="1074" cy="2079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0EE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pic>
          <p:nvPicPr>
            <p:cNvPr id="15" name="MH_Other_6"/>
            <p:cNvPicPr/>
            <p:nvPr>
              <p:custDataLst>
                <p:tags r:id="rId14"/>
              </p:custDataLst>
            </p:nvPr>
          </p:nvPicPr>
          <p:blipFill>
            <a:blip r:embed="rId12" cstate="screen"/>
            <a:srcRect l="50887"/>
            <a:stretch>
              <a:fillRect/>
            </a:stretch>
          </p:blipFill>
          <p:spPr bwMode="auto">
            <a:xfrm>
              <a:off x="14317" y="2561"/>
              <a:ext cx="72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MH_Other_7"/>
            <p:cNvSpPr/>
            <p:nvPr>
              <p:custDataLst>
                <p:tags r:id="rId15"/>
              </p:custDataLst>
            </p:nvPr>
          </p:nvSpPr>
          <p:spPr bwMode="auto">
            <a:xfrm rot="10800000">
              <a:off x="3521" y="7166"/>
              <a:ext cx="1072" cy="2079"/>
            </a:xfrm>
            <a:custGeom>
              <a:avLst/>
              <a:gdLst>
                <a:gd name="T0" fmla="*/ 0 w 880533"/>
                <a:gd name="T1" fmla="*/ 0 h 1761068"/>
                <a:gd name="T2" fmla="*/ 177457 w 880533"/>
                <a:gd name="T3" fmla="*/ 17890 h 1761068"/>
                <a:gd name="T4" fmla="*/ 880533 w 880533"/>
                <a:gd name="T5" fmla="*/ 880534 h 1761068"/>
                <a:gd name="T6" fmla="*/ 177457 w 880533"/>
                <a:gd name="T7" fmla="*/ 1743179 h 1761068"/>
                <a:gd name="T8" fmla="*/ 0 w 880533"/>
                <a:gd name="T9" fmla="*/ 1761068 h 1761068"/>
                <a:gd name="T10" fmla="*/ 0 w 880533"/>
                <a:gd name="T11" fmla="*/ 1409700 h 1761068"/>
                <a:gd name="T12" fmla="*/ 106644 w 880533"/>
                <a:gd name="T13" fmla="*/ 1398950 h 1761068"/>
                <a:gd name="T14" fmla="*/ 529165 w 880533"/>
                <a:gd name="T15" fmla="*/ 880533 h 1761068"/>
                <a:gd name="T16" fmla="*/ 106644 w 880533"/>
                <a:gd name="T17" fmla="*/ 362117 h 1761068"/>
                <a:gd name="T18" fmla="*/ 0 w 880533"/>
                <a:gd name="T19" fmla="*/ 351366 h 17610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0533"/>
                <a:gd name="T31" fmla="*/ 0 h 1761068"/>
                <a:gd name="T32" fmla="*/ 880533 w 880533"/>
                <a:gd name="T33" fmla="*/ 1761068 h 17610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0533" h="1761068">
                  <a:moveTo>
                    <a:pt x="0" y="0"/>
                  </a:moveTo>
                  <a:lnTo>
                    <a:pt x="177457" y="17890"/>
                  </a:lnTo>
                  <a:cubicBezTo>
                    <a:pt x="578702" y="99996"/>
                    <a:pt x="880533" y="455017"/>
                    <a:pt x="880533" y="880534"/>
                  </a:cubicBezTo>
                  <a:cubicBezTo>
                    <a:pt x="880533" y="1306051"/>
                    <a:pt x="578702" y="1661072"/>
                    <a:pt x="177457" y="1743179"/>
                  </a:cubicBezTo>
                  <a:lnTo>
                    <a:pt x="0" y="1761068"/>
                  </a:lnTo>
                  <a:lnTo>
                    <a:pt x="0" y="1409700"/>
                  </a:lnTo>
                  <a:lnTo>
                    <a:pt x="106644" y="1398950"/>
                  </a:lnTo>
                  <a:cubicBezTo>
                    <a:pt x="347776" y="1349607"/>
                    <a:pt x="529165" y="1136253"/>
                    <a:pt x="529165" y="880533"/>
                  </a:cubicBezTo>
                  <a:cubicBezTo>
                    <a:pt x="529165" y="624814"/>
                    <a:pt x="347776" y="411460"/>
                    <a:pt x="106644" y="362117"/>
                  </a:cubicBezTo>
                  <a:lnTo>
                    <a:pt x="0" y="351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107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pic>
          <p:nvPicPr>
            <p:cNvPr id="17" name="MH_Other_8"/>
            <p:cNvPicPr/>
            <p:nvPr>
              <p:custDataLst>
                <p:tags r:id="rId16"/>
              </p:custDataLst>
            </p:nvPr>
          </p:nvPicPr>
          <p:blipFill>
            <a:blip r:embed="rId9" cstate="screen"/>
            <a:srcRect l="50887"/>
            <a:stretch>
              <a:fillRect/>
            </a:stretch>
          </p:blipFill>
          <p:spPr bwMode="auto">
            <a:xfrm rot="10800000">
              <a:off x="4614" y="6788"/>
              <a:ext cx="72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MH_SubTitle_4"/>
            <p:cNvSpPr/>
            <p:nvPr>
              <p:custDataLst>
                <p:tags r:id="rId17"/>
              </p:custDataLst>
            </p:nvPr>
          </p:nvSpPr>
          <p:spPr>
            <a:xfrm>
              <a:off x="5472" y="3309"/>
              <a:ext cx="6088" cy="1260"/>
            </a:xfrm>
            <a:prstGeom prst="rect">
              <a:avLst/>
            </a:prstGeom>
          </p:spPr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en-US" alt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Assess memebr attitudes to influence contribution, including attendance, project communication initiative and communication problems, etc.</a:t>
              </a:r>
              <a:endParaRPr kumimoji="0" lang="en-US" altLang="zh-CN" sz="1000" b="0" i="0" u="none" strike="noStrike" kern="1200" cap="none" spc="12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749" y="6041"/>
              <a:ext cx="2235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91077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Teamwork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1077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40" y="1877"/>
              <a:ext cx="2818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91077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91077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ask Content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1077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58" y="3624"/>
              <a:ext cx="3426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91077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Member Attitude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1077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21" y="7851"/>
              <a:ext cx="2419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91077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Code Level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1077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55265" y="1986915"/>
            <a:ext cx="69932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600" b="1">
                <a:solidFill>
                  <a:srgbClr val="0910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Arial" panose="020B0604020202020204"/>
              </a:rPr>
              <a:t>Thanks for your listening</a:t>
            </a:r>
            <a:endParaRPr lang="en-US" altLang="zh-CN" dirty="0"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8200" y="5039995"/>
            <a:ext cx="2317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Name</a:t>
            </a:r>
            <a:r>
              <a:rPr lang="zh-CN" altLang="en-US" sz="14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：</a:t>
            </a:r>
            <a:r>
              <a:rPr lang="en-US" sz="14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Wizards of Codes</a:t>
            </a:r>
            <a:endParaRPr lang="zh-CN" altLang="en-US" sz="1400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6945" y="5039995"/>
            <a:ext cx="2303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Leader</a:t>
            </a:r>
            <a:r>
              <a:rPr lang="zh-CN" altLang="en-US" sz="14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：</a:t>
            </a:r>
            <a:r>
              <a:rPr lang="en-US" altLang="zh-CN" sz="14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Liu Qinyang</a:t>
            </a:r>
            <a:endParaRPr lang="en-US" altLang="zh-CN" sz="140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45350" y="5039995"/>
            <a:ext cx="2760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University</a:t>
            </a:r>
            <a:r>
              <a:rPr lang="zh-CN" sz="14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：</a:t>
            </a:r>
            <a:r>
              <a:rPr lang="en-US" sz="14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Fuzhou University</a:t>
            </a:r>
            <a:endParaRPr lang="en-US" sz="1400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半闭框 22"/>
          <p:cNvSpPr/>
          <p:nvPr/>
        </p:nvSpPr>
        <p:spPr>
          <a:xfrm rot="2700000">
            <a:off x="684530" y="5926455"/>
            <a:ext cx="1969770" cy="196977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半闭框 26"/>
          <p:cNvSpPr/>
          <p:nvPr/>
        </p:nvSpPr>
        <p:spPr>
          <a:xfrm rot="18900000" flipV="1">
            <a:off x="8178165" y="-1142365"/>
            <a:ext cx="2205990" cy="220599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91825" y="382905"/>
            <a:ext cx="640080" cy="162560"/>
            <a:chOff x="10323" y="481"/>
            <a:chExt cx="1008" cy="256"/>
          </a:xfrm>
        </p:grpSpPr>
        <p:sp>
          <p:nvSpPr>
            <p:cNvPr id="31" name="平行四边形 30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165840" y="555815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72" name="椭圆 71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80" name="椭圆 79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307465" y="203263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91" name="椭圆 90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99" name="椭圆 98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107" name="椭圆 106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115" name="椭圆 11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23" grpId="0" bldLvl="0" animBg="1"/>
      <p:bldP spid="23" grpId="1" animBg="1"/>
      <p:bldP spid="27" grpId="0" bldLvl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半闭框 22"/>
          <p:cNvSpPr/>
          <p:nvPr/>
        </p:nvSpPr>
        <p:spPr>
          <a:xfrm rot="2700000">
            <a:off x="1781175" y="5652135"/>
            <a:ext cx="2381885" cy="2381885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半闭框 26"/>
          <p:cNvSpPr/>
          <p:nvPr/>
        </p:nvSpPr>
        <p:spPr>
          <a:xfrm rot="18900000" flipV="1">
            <a:off x="8178165" y="-1142365"/>
            <a:ext cx="2205990" cy="220599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91825" y="382905"/>
            <a:ext cx="640080" cy="162560"/>
            <a:chOff x="10323" y="481"/>
            <a:chExt cx="1008" cy="256"/>
          </a:xfrm>
        </p:grpSpPr>
        <p:sp>
          <p:nvSpPr>
            <p:cNvPr id="31" name="平行四边形 30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165840" y="555815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72" name="椭圆 71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80" name="椭圆 79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808990" y="100139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91" name="椭圆 90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99" name="椭圆 98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107" name="椭圆 106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115" name="椭圆 11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2091055" y="2803525"/>
            <a:ext cx="3018790" cy="71564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5000">
                      <a:schemeClr val="accent1"/>
                    </a:gs>
                  </a:gsLst>
                  <a:lin ang="5400000" scaled="1"/>
                </a:gradFill>
                <a:effectLst>
                  <a:outerShdw blurRad="127000" sx="102000" sy="102000" algn="ctr" rotWithShape="0">
                    <a:schemeClr val="accent1">
                      <a:alpha val="30000"/>
                    </a:schemeClr>
                  </a:outerShdw>
                </a:effectLst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600" b="1" dirty="0">
                <a:solidFill>
                  <a:srgbClr val="091077"/>
                </a:solidFill>
                <a:effectLst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CONTENTS</a:t>
            </a:r>
            <a:endParaRPr lang="en-US" altLang="zh-CN" sz="3600" b="1" dirty="0">
              <a:solidFill>
                <a:srgbClr val="091077"/>
              </a:solidFill>
              <a:effectLst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07685" y="1654810"/>
            <a:ext cx="4632325" cy="765810"/>
            <a:chOff x="8654" y="2782"/>
            <a:chExt cx="7295" cy="1206"/>
          </a:xfrm>
        </p:grpSpPr>
        <p:grpSp>
          <p:nvGrpSpPr>
            <p:cNvPr id="3" name="组合 2"/>
            <p:cNvGrpSpPr/>
            <p:nvPr/>
          </p:nvGrpSpPr>
          <p:grpSpPr>
            <a:xfrm>
              <a:off x="8654" y="2782"/>
              <a:ext cx="7295" cy="1206"/>
              <a:chOff x="6796" y="3045"/>
              <a:chExt cx="7295" cy="1206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304" y="3045"/>
                <a:ext cx="5787" cy="1022"/>
                <a:chOff x="10150" y="1649"/>
                <a:chExt cx="5787" cy="1022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10150" y="1649"/>
                  <a:ext cx="5787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400" b="1" dirty="0">
                      <a:solidFill>
                        <a:srgbClr val="091077"/>
                      </a:solidFill>
                      <a:latin typeface="Arial" panose="020B0604020202020204"/>
                      <a:ea typeface="微软雅黑" panose="020B0503020204020204" pitchFamily="34" charset="-122"/>
                      <a:sym typeface="Arial" panose="020B0604020202020204"/>
                    </a:rPr>
                    <a:t>Demand Background</a:t>
                  </a:r>
                  <a:endParaRPr lang="en-US" altLang="zh-CN" sz="2400" b="1" dirty="0">
                    <a:solidFill>
                      <a:srgbClr val="091077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0193" y="2257"/>
                  <a:ext cx="5299" cy="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1200" spc="12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/>
                      <a:ea typeface="微软雅黑" panose="020B0503020204020204" pitchFamily="34" charset="-122"/>
                      <a:cs typeface="思源黑体 Normal" panose="020B0400000000000000" charset="-122"/>
                      <a:sym typeface="Arial" panose="020B0604020202020204"/>
                    </a:rPr>
                    <a:t>Background, demand and goal</a:t>
                  </a:r>
                  <a:endParaRPr sz="1200">
                    <a:solidFill>
                      <a:schemeClr val="bg1">
                        <a:lumMod val="6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</p:grpSp>
          <p:sp>
            <p:nvSpPr>
              <p:cNvPr id="6" name="PA-圆角矩形 5"/>
              <p:cNvSpPr/>
              <p:nvPr>
                <p:custDataLst>
                  <p:tags r:id="rId2"/>
                </p:custDataLst>
              </p:nvPr>
            </p:nvSpPr>
            <p:spPr>
              <a:xfrm>
                <a:off x="6796" y="3122"/>
                <a:ext cx="1293" cy="1129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8998" y="2849"/>
              <a:ext cx="988" cy="988"/>
            </a:xfrm>
            <a:prstGeom prst="ellipse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01</a:t>
              </a:r>
              <a:endParaRPr lang="en-US" altLang="zh-CN" sz="16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07685" y="3258185"/>
            <a:ext cx="3877310" cy="765810"/>
            <a:chOff x="8654" y="2782"/>
            <a:chExt cx="6106" cy="1206"/>
          </a:xfrm>
        </p:grpSpPr>
        <p:grpSp>
          <p:nvGrpSpPr>
            <p:cNvPr id="14" name="组合 13"/>
            <p:cNvGrpSpPr/>
            <p:nvPr/>
          </p:nvGrpSpPr>
          <p:grpSpPr>
            <a:xfrm>
              <a:off x="8654" y="2782"/>
              <a:ext cx="6106" cy="1206"/>
              <a:chOff x="6796" y="3045"/>
              <a:chExt cx="6106" cy="120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8304" y="3045"/>
                <a:ext cx="4598" cy="1128"/>
                <a:chOff x="10150" y="1649"/>
                <a:chExt cx="4598" cy="1128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10150" y="1649"/>
                  <a:ext cx="459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400" b="1" dirty="0">
                      <a:solidFill>
                        <a:srgbClr val="091077"/>
                      </a:solidFill>
                      <a:latin typeface="Arial" panose="020B0604020202020204"/>
                      <a:ea typeface="微软雅黑" panose="020B0503020204020204" pitchFamily="34" charset="-122"/>
                      <a:sym typeface="Arial" panose="020B0604020202020204"/>
                    </a:rPr>
                    <a:t>Product Function</a:t>
                  </a:r>
                  <a:endParaRPr lang="en-US" altLang="zh-CN" sz="2400" b="1" dirty="0">
                    <a:solidFill>
                      <a:srgbClr val="091077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0193" y="2257"/>
                  <a:ext cx="3980" cy="5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30000"/>
                    </a:lnSpc>
                  </a:pPr>
                  <a:r>
                    <a:rPr lang="en-US" altLang="zh-CN" sz="1200" spc="12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/>
                      <a:ea typeface="微软雅黑" panose="020B0503020204020204" pitchFamily="34" charset="-122"/>
                      <a:cs typeface="思源黑体 Normal" panose="020B0400000000000000" charset="-122"/>
                      <a:sym typeface="Arial" panose="020B0604020202020204"/>
                    </a:rPr>
                    <a:t>Special function description</a:t>
                  </a:r>
                  <a:endParaRPr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</p:grpSp>
          <p:sp>
            <p:nvSpPr>
              <p:cNvPr id="143" name="PA-圆角矩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6796" y="3122"/>
                <a:ext cx="1293" cy="1129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44" name="椭圆 143"/>
            <p:cNvSpPr/>
            <p:nvPr/>
          </p:nvSpPr>
          <p:spPr>
            <a:xfrm>
              <a:off x="8998" y="2849"/>
              <a:ext cx="988" cy="988"/>
            </a:xfrm>
            <a:prstGeom prst="ellipse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03</a:t>
              </a:r>
              <a:endParaRPr lang="en-US" altLang="zh-CN" sz="16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607685" y="4094480"/>
            <a:ext cx="5558790" cy="765810"/>
            <a:chOff x="8654" y="2782"/>
            <a:chExt cx="8754" cy="1206"/>
          </a:xfrm>
        </p:grpSpPr>
        <p:grpSp>
          <p:nvGrpSpPr>
            <p:cNvPr id="146" name="组合 145"/>
            <p:cNvGrpSpPr/>
            <p:nvPr/>
          </p:nvGrpSpPr>
          <p:grpSpPr>
            <a:xfrm>
              <a:off x="8654" y="2782"/>
              <a:ext cx="8754" cy="1206"/>
              <a:chOff x="6796" y="3045"/>
              <a:chExt cx="8754" cy="1206"/>
            </a:xfrm>
          </p:grpSpPr>
          <p:grpSp>
            <p:nvGrpSpPr>
              <p:cNvPr id="147" name="组合 146"/>
              <p:cNvGrpSpPr/>
              <p:nvPr/>
            </p:nvGrpSpPr>
            <p:grpSpPr>
              <a:xfrm>
                <a:off x="8304" y="3045"/>
                <a:ext cx="7246" cy="1022"/>
                <a:chOff x="10150" y="1649"/>
                <a:chExt cx="7246" cy="1022"/>
              </a:xfrm>
            </p:grpSpPr>
            <p:sp>
              <p:nvSpPr>
                <p:cNvPr id="148" name="文本框 147"/>
                <p:cNvSpPr txBox="1"/>
                <p:nvPr/>
              </p:nvSpPr>
              <p:spPr>
                <a:xfrm>
                  <a:off x="10150" y="1649"/>
                  <a:ext cx="7246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400" b="1" dirty="0">
                      <a:solidFill>
                        <a:srgbClr val="091077"/>
                      </a:solidFill>
                      <a:latin typeface="Arial" panose="020B0604020202020204"/>
                      <a:ea typeface="微软雅黑" panose="020B0503020204020204" pitchFamily="34" charset="-122"/>
                      <a:sym typeface="Arial" panose="020B0604020202020204"/>
                    </a:rPr>
                    <a:t>Performance Assessment</a:t>
                  </a:r>
                  <a:endParaRPr lang="en-US" altLang="zh-CN" sz="2400" b="1" dirty="0">
                    <a:solidFill>
                      <a:srgbClr val="091077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10193" y="2257"/>
                  <a:ext cx="5299" cy="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1200" spc="12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/>
                      <a:ea typeface="微软雅黑" panose="020B0503020204020204" pitchFamily="34" charset="-122"/>
                      <a:cs typeface="思源黑体 Normal" panose="020B0400000000000000" charset="-122"/>
                      <a:sym typeface="Arial" panose="020B0604020202020204"/>
                    </a:rPr>
                    <a:t>Task, members, teamwork and code</a:t>
                  </a:r>
                  <a:endParaRPr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</p:grpSp>
          <p:sp>
            <p:nvSpPr>
              <p:cNvPr id="150" name="PA-圆角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6796" y="3122"/>
                <a:ext cx="1293" cy="1129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51" name="椭圆 150"/>
            <p:cNvSpPr/>
            <p:nvPr/>
          </p:nvSpPr>
          <p:spPr>
            <a:xfrm>
              <a:off x="8998" y="2849"/>
              <a:ext cx="988" cy="988"/>
            </a:xfrm>
            <a:prstGeom prst="ellipse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04</a:t>
              </a:r>
              <a:endParaRPr lang="en-US" altLang="zh-CN" sz="16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3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607685" y="2392045"/>
            <a:ext cx="4891405" cy="765810"/>
            <a:chOff x="8654" y="2782"/>
            <a:chExt cx="7703" cy="1206"/>
          </a:xfrm>
        </p:grpSpPr>
        <p:grpSp>
          <p:nvGrpSpPr>
            <p:cNvPr id="16" name="组合 15"/>
            <p:cNvGrpSpPr/>
            <p:nvPr/>
          </p:nvGrpSpPr>
          <p:grpSpPr>
            <a:xfrm>
              <a:off x="8654" y="2782"/>
              <a:ext cx="7703" cy="1206"/>
              <a:chOff x="6796" y="3045"/>
              <a:chExt cx="7703" cy="1206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8304" y="3045"/>
                <a:ext cx="6195" cy="1042"/>
                <a:chOff x="10150" y="1649"/>
                <a:chExt cx="6195" cy="1042"/>
              </a:xfrm>
            </p:grpSpPr>
            <p:sp>
              <p:nvSpPr>
                <p:cNvPr id="18" name="文本框 17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0150" y="1649"/>
                  <a:ext cx="6195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sz="2400" b="1" dirty="0">
                      <a:solidFill>
                        <a:srgbClr val="091077"/>
                      </a:solidFill>
                      <a:latin typeface="Arial" panose="020B0604020202020204"/>
                      <a:ea typeface="微软雅黑" panose="020B0503020204020204" pitchFamily="34" charset="-122"/>
                      <a:sym typeface="Arial" panose="020B0604020202020204"/>
                    </a:rPr>
                    <a:t>Requirement Attribute</a:t>
                  </a:r>
                  <a:endParaRPr lang="en-US" altLang="zh-CN" sz="2400" b="1" dirty="0">
                    <a:solidFill>
                      <a:srgbClr val="091077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19" name="矩形 18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193" y="2257"/>
                  <a:ext cx="5299" cy="4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l"/>
                  <a:r>
                    <a:rPr lang="en-US" sz="120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/>
                      <a:ea typeface="微软雅黑" panose="020B0503020204020204" pitchFamily="34" charset="-122"/>
                      <a:sym typeface="Arial" panose="020B0604020202020204"/>
                    </a:rPr>
                    <a:t>User requirements and software attribute</a:t>
                  </a:r>
                  <a:endParaRPr lang="en-US" sz="1200">
                    <a:solidFill>
                      <a:schemeClr val="bg1">
                        <a:lumMod val="6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</p:grpSp>
          <p:sp>
            <p:nvSpPr>
              <p:cNvPr id="22" name="PA-圆角矩形 5"/>
              <p:cNvSpPr/>
              <p:nvPr>
                <p:custDataLst>
                  <p:tags r:id="rId7"/>
                </p:custDataLst>
              </p:nvPr>
            </p:nvSpPr>
            <p:spPr>
              <a:xfrm>
                <a:off x="6796" y="3122"/>
                <a:ext cx="1293" cy="1129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24" name="椭圆 23"/>
            <p:cNvSpPr/>
            <p:nvPr>
              <p:custDataLst>
                <p:tags r:id="rId8"/>
              </p:custDataLst>
            </p:nvPr>
          </p:nvSpPr>
          <p:spPr>
            <a:xfrm>
              <a:off x="8998" y="2849"/>
              <a:ext cx="988" cy="988"/>
            </a:xfrm>
            <a:prstGeom prst="ellipse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02</a:t>
              </a:r>
              <a:endParaRPr lang="en-US" altLang="zh-CN" sz="16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3" grpId="0" bldLvl="0" animBg="1"/>
      <p:bldP spid="23" grpId="1" animBg="1"/>
      <p:bldP spid="27" grpId="0" bldLvl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半闭框 15"/>
          <p:cNvSpPr/>
          <p:nvPr/>
        </p:nvSpPr>
        <p:spPr>
          <a:xfrm rot="18900000" flipV="1">
            <a:off x="4396105" y="-1142365"/>
            <a:ext cx="2205990" cy="220599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6" name="图片 5" descr="E:\设计\PPT\组 3.png组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V="1">
            <a:off x="318" y="836295"/>
            <a:ext cx="4788535" cy="6021705"/>
          </a:xfrm>
          <a:prstGeom prst="rect">
            <a:avLst/>
          </a:prstGeom>
        </p:spPr>
      </p:pic>
      <p:sp>
        <p:nvSpPr>
          <p:cNvPr id="23" name="半闭框 22"/>
          <p:cNvSpPr/>
          <p:nvPr/>
        </p:nvSpPr>
        <p:spPr>
          <a:xfrm rot="2700000">
            <a:off x="6743700" y="5926455"/>
            <a:ext cx="1969770" cy="196977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91825" y="382905"/>
            <a:ext cx="640080" cy="162560"/>
            <a:chOff x="10323" y="481"/>
            <a:chExt cx="1008" cy="256"/>
          </a:xfrm>
        </p:grpSpPr>
        <p:sp>
          <p:nvSpPr>
            <p:cNvPr id="31" name="平行四边形 30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165840" y="555815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72" name="椭圆 71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80" name="椭圆 79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307465" y="203263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91" name="椭圆 90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99" name="椭圆 98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107" name="椭圆 106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115" name="椭圆 11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7" name="直角三角形 6"/>
          <p:cNvSpPr/>
          <p:nvPr/>
        </p:nvSpPr>
        <p:spPr>
          <a:xfrm flipH="1" flipV="1">
            <a:off x="8496935" y="0"/>
            <a:ext cx="3695065" cy="369506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8" name="图片 7" descr="形状 1 拷贝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90" y="12065"/>
            <a:ext cx="1578610" cy="3189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58790" y="2174875"/>
            <a:ext cx="46228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01</a:t>
            </a:r>
            <a:endParaRPr lang="en-US" altLang="zh-CN" sz="660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03240" y="3267710"/>
            <a:ext cx="4661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Requirement Background</a:t>
            </a:r>
            <a:endParaRPr lang="zh-CN" altLang="en-US" sz="28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743758" y="4108450"/>
            <a:ext cx="291465" cy="0"/>
          </a:xfrm>
          <a:prstGeom prst="line">
            <a:avLst/>
          </a:prstGeom>
          <a:ln w="31750">
            <a:solidFill>
              <a:srgbClr val="091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58660" y="4370070"/>
            <a:ext cx="312293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Background, demand and goal</a:t>
            </a:r>
            <a:endParaRPr lang="en-US" altLang="zh-CN" sz="1200" spc="1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33445" y="509905"/>
            <a:ext cx="640080" cy="162560"/>
            <a:chOff x="10323" y="481"/>
            <a:chExt cx="1008" cy="256"/>
          </a:xfrm>
        </p:grpSpPr>
        <p:sp>
          <p:nvSpPr>
            <p:cNvPr id="12" name="平行四边形 11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 bldLvl="0" animBg="1"/>
      <p:bldP spid="16" grpId="1" animBg="1"/>
      <p:bldP spid="23" grpId="0" bldLvl="0" animBg="1"/>
      <p:bldP spid="23" grpId="1" animBg="1"/>
      <p:bldP spid="10" grpId="0"/>
      <p:bldP spid="10" grpId="1"/>
      <p:bldP spid="15" grpId="0"/>
      <p:bldP spid="15" grpId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组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0" y="5390515"/>
            <a:ext cx="1167130" cy="1467485"/>
          </a:xfrm>
          <a:prstGeom prst="rect">
            <a:avLst/>
          </a:prstGeom>
        </p:spPr>
      </p:pic>
      <p:pic>
        <p:nvPicPr>
          <p:cNvPr id="6" name="图片 5" descr="组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11287125" y="0"/>
            <a:ext cx="904875" cy="1633220"/>
          </a:xfrm>
          <a:prstGeom prst="rect">
            <a:avLst/>
          </a:prstGeom>
        </p:spPr>
      </p:pic>
      <p:sp>
        <p:nvSpPr>
          <p:cNvPr id="26" name="PA-圆角矩形 5"/>
          <p:cNvSpPr/>
          <p:nvPr>
            <p:custDataLst>
              <p:tags r:id="rId3"/>
            </p:custDataLst>
          </p:nvPr>
        </p:nvSpPr>
        <p:spPr>
          <a:xfrm>
            <a:off x="158115" y="34163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771265" y="469900"/>
            <a:ext cx="4423410" cy="588645"/>
            <a:chOff x="5939" y="740"/>
            <a:chExt cx="6966" cy="927"/>
          </a:xfrm>
        </p:grpSpPr>
        <p:sp>
          <p:nvSpPr>
            <p:cNvPr id="32" name="文本框 31"/>
            <p:cNvSpPr txBox="1"/>
            <p:nvPr/>
          </p:nvSpPr>
          <p:spPr>
            <a:xfrm>
              <a:off x="5939" y="740"/>
              <a:ext cx="69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Requirement</a:t>
              </a:r>
              <a:r>
                <a:rPr lang="zh-CN" altLang="en-US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 Background</a:t>
              </a:r>
              <a:endParaRPr lang="zh-CN" altLang="en-US" sz="24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71" y="1667"/>
              <a:ext cx="459" cy="0"/>
            </a:xfrm>
            <a:prstGeom prst="line">
              <a:avLst/>
            </a:prstGeom>
            <a:ln w="31750">
              <a:solidFill>
                <a:srgbClr val="091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2461578" y="4918075"/>
            <a:ext cx="2132965" cy="415925"/>
          </a:xfrm>
          <a:prstGeom prst="rect">
            <a:avLst/>
          </a:prstGeom>
          <a:solidFill>
            <a:srgbClr val="09107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465705" y="4935220"/>
            <a:ext cx="212915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AA394"/>
                </a:solidFill>
              </a14:hiddenFill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Background</a:t>
            </a:r>
            <a:endParaRPr lang="en-US" altLang="zh-CN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2406650" y="3043555"/>
            <a:ext cx="2265680" cy="189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With the expansion of school scale, the increase of course types and the increase in the number of students, the traditional course management and check-in methods can no longer meet the needs of fast and accurate management. 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28925" y="1307465"/>
            <a:ext cx="1539240" cy="1539240"/>
            <a:chOff x="1054100" y="-11130"/>
            <a:chExt cx="3440130" cy="3440130"/>
          </a:xfrm>
        </p:grpSpPr>
        <p:sp>
          <p:nvSpPr>
            <p:cNvPr id="18" name="弧形 17"/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09107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auto">
          <a:xfrm>
            <a:off x="2828608" y="1805940"/>
            <a:ext cx="1515745" cy="6451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6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01</a:t>
            </a:r>
            <a:endParaRPr lang="en-US" altLang="zh-CN" sz="3600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2543" y="4584700"/>
            <a:ext cx="2132965" cy="415925"/>
          </a:xfrm>
          <a:prstGeom prst="rect">
            <a:avLst/>
          </a:prstGeom>
          <a:solidFill>
            <a:srgbClr val="1560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7567613" y="4584383"/>
            <a:ext cx="225488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AA394"/>
                </a:solidFill>
              </a14:hiddenFill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Requirement</a:t>
            </a:r>
            <a:endParaRPr lang="en-US" altLang="zh-CN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7557135" y="3043555"/>
            <a:ext cx="2265680" cy="149161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In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 order to improve the efficiency, accuracy and transparency of education management, it has become an urgent need to develop a campus course management and check-in system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887970" y="1307465"/>
            <a:ext cx="1539240" cy="1539240"/>
            <a:chOff x="1054100" y="-11130"/>
            <a:chExt cx="3440130" cy="3440130"/>
          </a:xfrm>
        </p:grpSpPr>
        <p:sp>
          <p:nvSpPr>
            <p:cNvPr id="12" name="弧形 11"/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1560E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4" name="文本框 13"/>
          <p:cNvSpPr txBox="1"/>
          <p:nvPr/>
        </p:nvSpPr>
        <p:spPr bwMode="auto">
          <a:xfrm>
            <a:off x="7925753" y="1805940"/>
            <a:ext cx="1515745" cy="6451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6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02</a:t>
            </a:r>
            <a:endParaRPr lang="en-US" altLang="zh-CN" sz="3600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90478" y="5650230"/>
            <a:ext cx="2132965" cy="415925"/>
          </a:xfrm>
          <a:prstGeom prst="rect">
            <a:avLst/>
          </a:prstGeom>
          <a:solidFill>
            <a:srgbClr val="E22D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024438" y="5649913"/>
            <a:ext cx="225488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AA394"/>
                </a:solidFill>
              </a14:hiddenFill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goal</a:t>
            </a:r>
            <a:endParaRPr lang="en-US" altLang="zh-CN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024755" y="4358640"/>
            <a:ext cx="2265680" cy="12915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D</a:t>
            </a: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evelop and implement a robust Campus Management and Check-in System that revolutionizes administrative efficiency and student attendance tracking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369560" y="2755900"/>
            <a:ext cx="1539240" cy="1539240"/>
            <a:chOff x="1054100" y="-11130"/>
            <a:chExt cx="3440130" cy="3440130"/>
          </a:xfrm>
        </p:grpSpPr>
        <p:sp>
          <p:nvSpPr>
            <p:cNvPr id="22" name="弧形 21"/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3" name="弧形 22"/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E22D3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24" name="文本框 23"/>
          <p:cNvSpPr txBox="1"/>
          <p:nvPr/>
        </p:nvSpPr>
        <p:spPr bwMode="auto">
          <a:xfrm>
            <a:off x="5381308" y="3220085"/>
            <a:ext cx="1515745" cy="6451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600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03</a:t>
            </a:r>
            <a:endParaRPr lang="en-US" altLang="zh-CN" sz="3600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9" grpId="0" bldLvl="0" animBg="1"/>
      <p:bldP spid="10" grpId="0"/>
      <p:bldP spid="2" grpId="0"/>
      <p:bldP spid="4" grpId="0" bldLvl="0" animBg="1"/>
      <p:bldP spid="5" grpId="0" bldLvl="0" animBg="1"/>
      <p:bldP spid="7" grpId="0"/>
      <p:bldP spid="14" grpId="0"/>
      <p:bldP spid="15" grpId="0" bldLvl="0" animBg="1"/>
      <p:bldP spid="16" grpId="0" bldLvl="0" animBg="1"/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半闭框 15"/>
          <p:cNvSpPr/>
          <p:nvPr/>
        </p:nvSpPr>
        <p:spPr>
          <a:xfrm rot="18900000" flipV="1">
            <a:off x="4396105" y="-1142365"/>
            <a:ext cx="2205990" cy="220599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6" name="图片 5" descr="E:\设计\PPT\组 3.png组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V="1">
            <a:off x="318" y="836295"/>
            <a:ext cx="4788535" cy="6021705"/>
          </a:xfrm>
          <a:prstGeom prst="rect">
            <a:avLst/>
          </a:prstGeom>
        </p:spPr>
      </p:pic>
      <p:sp>
        <p:nvSpPr>
          <p:cNvPr id="23" name="半闭框 22"/>
          <p:cNvSpPr/>
          <p:nvPr/>
        </p:nvSpPr>
        <p:spPr>
          <a:xfrm rot="2700000">
            <a:off x="6743700" y="5926455"/>
            <a:ext cx="1969770" cy="196977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91825" y="382905"/>
            <a:ext cx="640080" cy="162560"/>
            <a:chOff x="10323" y="481"/>
            <a:chExt cx="1008" cy="256"/>
          </a:xfrm>
        </p:grpSpPr>
        <p:sp>
          <p:nvSpPr>
            <p:cNvPr id="31" name="平行四边形 30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165840" y="555815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72" name="椭圆 71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80" name="椭圆 79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307465" y="203263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91" name="椭圆 90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99" name="椭圆 98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107" name="椭圆 106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115" name="椭圆 11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7" name="直角三角形 6"/>
          <p:cNvSpPr/>
          <p:nvPr/>
        </p:nvSpPr>
        <p:spPr>
          <a:xfrm flipH="1" flipV="1">
            <a:off x="8496935" y="0"/>
            <a:ext cx="3695065" cy="369506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8" name="图片 7" descr="形状 1 拷贝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90" y="12065"/>
            <a:ext cx="1578610" cy="3189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58790" y="2174875"/>
            <a:ext cx="46228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02</a:t>
            </a:r>
            <a:endParaRPr lang="en-US" altLang="zh-CN" sz="660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76340" y="3281680"/>
            <a:ext cx="4241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Requirement Attribute</a:t>
            </a:r>
            <a:endParaRPr lang="zh-CN" altLang="en-US" sz="28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743758" y="4108450"/>
            <a:ext cx="291465" cy="0"/>
          </a:xfrm>
          <a:prstGeom prst="line">
            <a:avLst/>
          </a:prstGeom>
          <a:ln w="31750">
            <a:solidFill>
              <a:srgbClr val="091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62800" y="4370070"/>
            <a:ext cx="3018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User requirements and software attribute</a:t>
            </a:r>
            <a:endParaRPr lang="en-US" sz="1200" spc="120" dirty="0">
              <a:solidFill>
                <a:schemeClr val="bg1">
                  <a:lumMod val="65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33445" y="509905"/>
            <a:ext cx="640080" cy="162560"/>
            <a:chOff x="10323" y="481"/>
            <a:chExt cx="1008" cy="256"/>
          </a:xfrm>
        </p:grpSpPr>
        <p:sp>
          <p:nvSpPr>
            <p:cNvPr id="12" name="平行四边形 11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 bldLvl="0" animBg="1"/>
      <p:bldP spid="16" grpId="1" animBg="1"/>
      <p:bldP spid="23" grpId="0" bldLvl="0" animBg="1"/>
      <p:bldP spid="23" grpId="1" animBg="1"/>
      <p:bldP spid="10" grpId="0"/>
      <p:bldP spid="10" grpId="1"/>
      <p:bldP spid="15" grpId="0"/>
      <p:bldP spid="15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组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0" y="5390515"/>
            <a:ext cx="1167130" cy="1467485"/>
          </a:xfrm>
          <a:prstGeom prst="rect">
            <a:avLst/>
          </a:prstGeom>
        </p:spPr>
      </p:pic>
      <p:pic>
        <p:nvPicPr>
          <p:cNvPr id="6" name="图片 5" descr="组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11287125" y="0"/>
            <a:ext cx="904875" cy="1633220"/>
          </a:xfrm>
          <a:prstGeom prst="rect">
            <a:avLst/>
          </a:prstGeom>
        </p:spPr>
      </p:pic>
      <p:sp>
        <p:nvSpPr>
          <p:cNvPr id="26" name="PA-圆角矩形 5"/>
          <p:cNvSpPr/>
          <p:nvPr>
            <p:custDataLst>
              <p:tags r:id="rId3"/>
            </p:custDataLst>
          </p:nvPr>
        </p:nvSpPr>
        <p:spPr>
          <a:xfrm>
            <a:off x="158115" y="34163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799205" y="292735"/>
            <a:ext cx="4592955" cy="765810"/>
            <a:chOff x="5983" y="461"/>
            <a:chExt cx="7233" cy="1206"/>
          </a:xfrm>
        </p:grpSpPr>
        <p:sp>
          <p:nvSpPr>
            <p:cNvPr id="32" name="文本框 31"/>
            <p:cNvSpPr txBox="1"/>
            <p:nvPr/>
          </p:nvSpPr>
          <p:spPr>
            <a:xfrm>
              <a:off x="5983" y="461"/>
              <a:ext cx="72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Requirement Attribute</a:t>
              </a:r>
              <a:endParaRPr lang="zh-CN" altLang="en-US" sz="24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71" y="1667"/>
              <a:ext cx="459" cy="0"/>
            </a:xfrm>
            <a:prstGeom prst="line">
              <a:avLst/>
            </a:prstGeom>
            <a:ln w="31750">
              <a:solidFill>
                <a:srgbClr val="091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38656" y="1586865"/>
            <a:ext cx="3490491" cy="1280160"/>
            <a:chOff x="10342" y="3133"/>
            <a:chExt cx="5497" cy="2016"/>
          </a:xfrm>
        </p:grpSpPr>
        <p:sp>
          <p:nvSpPr>
            <p:cNvPr id="43" name="文本框 42"/>
            <p:cNvSpPr txBox="1"/>
            <p:nvPr/>
          </p:nvSpPr>
          <p:spPr>
            <a:xfrm>
              <a:off x="11894" y="3133"/>
              <a:ext cx="3945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User login and registration: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44" name="Freeform 78"/>
            <p:cNvSpPr>
              <a:spLocks noEditPoints="1"/>
            </p:cNvSpPr>
            <p:nvPr/>
          </p:nvSpPr>
          <p:spPr bwMode="auto">
            <a:xfrm>
              <a:off x="10342" y="3744"/>
              <a:ext cx="1162" cy="1405"/>
            </a:xfrm>
            <a:prstGeom prst="rightArrow">
              <a:avLst/>
            </a:prstGeom>
            <a:solidFill>
              <a:srgbClr val="0910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524000" y="3706495"/>
            <a:ext cx="581533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Updating Personal Information</a:t>
            </a: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:</a:t>
            </a:r>
            <a:endParaRPr lang="en-US" alt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pic>
        <p:nvPicPr>
          <p:cNvPr id="7" name="ECB019B1-382A-4266-B25C-5B523AA43C14-1" descr="wp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-5756"/>
          <a:stretch>
            <a:fillRect/>
          </a:stretch>
        </p:blipFill>
        <p:spPr>
          <a:xfrm>
            <a:off x="1524000" y="1628140"/>
            <a:ext cx="9549130" cy="1993265"/>
          </a:xfrm>
          <a:prstGeom prst="rect">
            <a:avLst/>
          </a:prstGeom>
        </p:spPr>
      </p:pic>
      <p:sp>
        <p:nvSpPr>
          <p:cNvPr id="2" name="Freeform 78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38656" y="4112260"/>
            <a:ext cx="737848" cy="892175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4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pic>
        <p:nvPicPr>
          <p:cNvPr id="13" name="ECB019B1-382A-4266-B25C-5B523AA43C14-2" descr="wps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-2629"/>
          <a:stretch>
            <a:fillRect/>
          </a:stretch>
        </p:blipFill>
        <p:spPr>
          <a:xfrm>
            <a:off x="1524000" y="4028440"/>
            <a:ext cx="9410700" cy="192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组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0" y="5390515"/>
            <a:ext cx="1167130" cy="1467485"/>
          </a:xfrm>
          <a:prstGeom prst="rect">
            <a:avLst/>
          </a:prstGeom>
        </p:spPr>
      </p:pic>
      <p:pic>
        <p:nvPicPr>
          <p:cNvPr id="6" name="图片 5" descr="组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11287125" y="0"/>
            <a:ext cx="904875" cy="1633220"/>
          </a:xfrm>
          <a:prstGeom prst="rect">
            <a:avLst/>
          </a:prstGeom>
        </p:spPr>
      </p:pic>
      <p:sp>
        <p:nvSpPr>
          <p:cNvPr id="26" name="PA-圆角矩形 5"/>
          <p:cNvSpPr/>
          <p:nvPr>
            <p:custDataLst>
              <p:tags r:id="rId3"/>
            </p:custDataLst>
          </p:nvPr>
        </p:nvSpPr>
        <p:spPr>
          <a:xfrm>
            <a:off x="158115" y="34163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799205" y="292735"/>
            <a:ext cx="4592955" cy="765810"/>
            <a:chOff x="5983" y="461"/>
            <a:chExt cx="7233" cy="1206"/>
          </a:xfrm>
        </p:grpSpPr>
        <p:sp>
          <p:nvSpPr>
            <p:cNvPr id="32" name="文本框 31"/>
            <p:cNvSpPr txBox="1"/>
            <p:nvPr/>
          </p:nvSpPr>
          <p:spPr>
            <a:xfrm>
              <a:off x="5983" y="461"/>
              <a:ext cx="72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Requirement Attribute</a:t>
              </a:r>
              <a:endParaRPr lang="zh-CN" altLang="en-US" sz="24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71" y="1667"/>
              <a:ext cx="459" cy="0"/>
            </a:xfrm>
            <a:prstGeom prst="line">
              <a:avLst/>
            </a:prstGeom>
            <a:ln w="31750">
              <a:solidFill>
                <a:srgbClr val="091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1524635" y="1530350"/>
            <a:ext cx="2505075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Course Selection Process</a:t>
            </a:r>
            <a:r>
              <a:rPr lang="en-US" alt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:</a:t>
            </a:r>
            <a:endParaRPr lang="en-US" alt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24635" y="3649980"/>
            <a:ext cx="581533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Check-in process</a:t>
            </a:r>
            <a:r>
              <a:rPr lang="en-US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:</a:t>
            </a:r>
            <a:endParaRPr lang="en-US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2" name="Freeform 7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39291" y="4055745"/>
            <a:ext cx="737848" cy="8921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4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0" name="Freeform 7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39115" y="1965960"/>
            <a:ext cx="738505" cy="892175"/>
          </a:xfrm>
          <a:prstGeom prst="rightArrow">
            <a:avLst/>
          </a:prstGeom>
          <a:solidFill>
            <a:srgbClr val="E22D3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4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pic>
        <p:nvPicPr>
          <p:cNvPr id="4" name="ECB019B1-382A-4266-B25C-5B523AA43C14-3" descr="wps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-2784"/>
          <a:stretch>
            <a:fillRect/>
          </a:stretch>
        </p:blipFill>
        <p:spPr>
          <a:xfrm>
            <a:off x="1276985" y="1632585"/>
            <a:ext cx="9105900" cy="1779270"/>
          </a:xfrm>
          <a:prstGeom prst="rect">
            <a:avLst/>
          </a:prstGeom>
        </p:spPr>
      </p:pic>
      <p:pic>
        <p:nvPicPr>
          <p:cNvPr id="14" name="ECB019B1-382A-4266-B25C-5B523AA43C14-4" descr="wps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-19692"/>
          <a:stretch>
            <a:fillRect/>
          </a:stretch>
        </p:blipFill>
        <p:spPr>
          <a:xfrm>
            <a:off x="1276985" y="3411220"/>
            <a:ext cx="9727565" cy="208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组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0" y="5390515"/>
            <a:ext cx="1167130" cy="1467485"/>
          </a:xfrm>
          <a:prstGeom prst="rect">
            <a:avLst/>
          </a:prstGeom>
        </p:spPr>
      </p:pic>
      <p:pic>
        <p:nvPicPr>
          <p:cNvPr id="6" name="图片 5" descr="组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11287125" y="0"/>
            <a:ext cx="904875" cy="1633220"/>
          </a:xfrm>
          <a:prstGeom prst="rect">
            <a:avLst/>
          </a:prstGeom>
        </p:spPr>
      </p:pic>
      <p:sp>
        <p:nvSpPr>
          <p:cNvPr id="26" name="PA-圆角矩形 5"/>
          <p:cNvSpPr/>
          <p:nvPr>
            <p:custDataLst>
              <p:tags r:id="rId3"/>
            </p:custDataLst>
          </p:nvPr>
        </p:nvSpPr>
        <p:spPr>
          <a:xfrm>
            <a:off x="158115" y="34163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636135" y="469900"/>
            <a:ext cx="2919730" cy="588645"/>
            <a:chOff x="7301" y="740"/>
            <a:chExt cx="4598" cy="927"/>
          </a:xfrm>
        </p:grpSpPr>
        <p:sp>
          <p:nvSpPr>
            <p:cNvPr id="32" name="文本框 31"/>
            <p:cNvSpPr txBox="1"/>
            <p:nvPr/>
          </p:nvSpPr>
          <p:spPr>
            <a:xfrm>
              <a:off x="7301" y="740"/>
              <a:ext cx="459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S</a:t>
              </a:r>
              <a:r>
                <a:rPr lang="zh-CN" altLang="en-US" sz="2400" b="1" dirty="0">
                  <a:solidFill>
                    <a:srgbClr val="091077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oftware attribute</a:t>
              </a:r>
              <a:endParaRPr lang="zh-CN" altLang="en-US" sz="24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71" y="1667"/>
              <a:ext cx="459" cy="0"/>
            </a:xfrm>
            <a:prstGeom prst="line">
              <a:avLst/>
            </a:prstGeom>
            <a:ln w="31750">
              <a:solidFill>
                <a:srgbClr val="091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411446" y="1721485"/>
            <a:ext cx="1354479" cy="4462780"/>
            <a:chOff x="8471" y="3187"/>
            <a:chExt cx="2133" cy="7028"/>
          </a:xfrm>
        </p:grpSpPr>
        <p:grpSp>
          <p:nvGrpSpPr>
            <p:cNvPr id="51" name="组合 50"/>
            <p:cNvGrpSpPr/>
            <p:nvPr/>
          </p:nvGrpSpPr>
          <p:grpSpPr>
            <a:xfrm>
              <a:off x="8471" y="3187"/>
              <a:ext cx="1441" cy="7028"/>
              <a:chOff x="8665" y="2285"/>
              <a:chExt cx="1496" cy="7296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7" name="组合 6"/>
              <p:cNvGrpSpPr/>
              <p:nvPr/>
            </p:nvGrpSpPr>
            <p:grpSpPr>
              <a:xfrm>
                <a:off x="9291" y="2285"/>
                <a:ext cx="289" cy="7296"/>
                <a:chOff x="5692775" y="1893888"/>
                <a:chExt cx="192088" cy="4855968"/>
              </a:xfrm>
              <a:grpFill/>
            </p:grpSpPr>
            <p:sp>
              <p:nvSpPr>
                <p:cNvPr id="2" name="Rectangle 11"/>
                <p:cNvSpPr>
                  <a:spLocks noChangeArrowheads="1"/>
                </p:cNvSpPr>
                <p:nvPr/>
              </p:nvSpPr>
              <p:spPr bwMode="auto">
                <a:xfrm flipH="1">
                  <a:off x="5750720" y="1980947"/>
                  <a:ext cx="82779" cy="4685996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5692775" y="6560943"/>
                  <a:ext cx="192088" cy="188913"/>
                  <a:chOff x="5692775" y="6560943"/>
                  <a:chExt cx="192088" cy="188913"/>
                </a:xfrm>
                <a:grpFill/>
              </p:grpSpPr>
              <p:sp>
                <p:nvSpPr>
                  <p:cNvPr id="1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5692775" y="6560943"/>
                    <a:ext cx="192088" cy="188913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Arial" panose="020B0604020202020204"/>
                    </a:endParaRPr>
                  </a:p>
                </p:txBody>
              </p:sp>
              <p:sp>
                <p:nvSpPr>
                  <p:cNvPr id="14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5765310" y="6611184"/>
                    <a:ext cx="88900" cy="88900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Arial" panose="020B0604020202020204"/>
                    </a:endParaRPr>
                  </a:p>
                </p:txBody>
              </p:sp>
            </p:grpSp>
            <p:grpSp>
              <p:nvGrpSpPr>
                <p:cNvPr id="5" name="组合 4"/>
                <p:cNvGrpSpPr/>
                <p:nvPr/>
              </p:nvGrpSpPr>
              <p:grpSpPr>
                <a:xfrm>
                  <a:off x="5692775" y="1893888"/>
                  <a:ext cx="192088" cy="190500"/>
                  <a:chOff x="5692775" y="1893888"/>
                  <a:chExt cx="192088" cy="190500"/>
                </a:xfrm>
                <a:grpFill/>
              </p:grpSpPr>
              <p:sp>
                <p:nvSpPr>
                  <p:cNvPr id="11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5692775" y="1893888"/>
                    <a:ext cx="192088" cy="190500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Arial" panose="020B0604020202020204"/>
                    </a:endParaRPr>
                  </a:p>
                </p:txBody>
              </p:sp>
              <p:sp>
                <p:nvSpPr>
                  <p:cNvPr id="12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5751513" y="1938338"/>
                    <a:ext cx="88900" cy="87313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Arial" panose="020B0604020202020204"/>
                    </a:endParaRPr>
                  </a:p>
                </p:txBody>
              </p:sp>
            </p:grpSp>
          </p:grpSp>
          <p:grpSp>
            <p:nvGrpSpPr>
              <p:cNvPr id="16" name="组合 15"/>
              <p:cNvGrpSpPr/>
              <p:nvPr/>
            </p:nvGrpSpPr>
            <p:grpSpPr>
              <a:xfrm>
                <a:off x="9374" y="2949"/>
                <a:ext cx="787" cy="147"/>
                <a:chOff x="5748229" y="2335693"/>
                <a:chExt cx="523984" cy="97945"/>
              </a:xfrm>
              <a:grpFill/>
            </p:grpSpPr>
            <p:sp>
              <p:nvSpPr>
                <p:cNvPr id="18" name="Rectangle 10"/>
                <p:cNvSpPr>
                  <a:spLocks noChangeArrowheads="1"/>
                </p:cNvSpPr>
                <p:nvPr/>
              </p:nvSpPr>
              <p:spPr bwMode="auto">
                <a:xfrm>
                  <a:off x="5840413" y="2346325"/>
                  <a:ext cx="431800" cy="4286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19" name="Oval 32"/>
                <p:cNvSpPr>
                  <a:spLocks noChangeArrowheads="1"/>
                </p:cNvSpPr>
                <p:nvPr/>
              </p:nvSpPr>
              <p:spPr bwMode="auto">
                <a:xfrm>
                  <a:off x="5748229" y="2335693"/>
                  <a:ext cx="108058" cy="97945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9338" y="4309"/>
                <a:ext cx="801" cy="472"/>
                <a:chOff x="5724802" y="3240691"/>
                <a:chExt cx="532911" cy="315310"/>
              </a:xfrm>
              <a:grpFill/>
            </p:grpSpPr>
            <p:sp>
              <p:nvSpPr>
                <p:cNvPr id="24" name="Rectangle 9"/>
                <p:cNvSpPr>
                  <a:spLocks noChangeArrowheads="1"/>
                </p:cNvSpPr>
                <p:nvPr/>
              </p:nvSpPr>
              <p:spPr bwMode="auto">
                <a:xfrm>
                  <a:off x="5825913" y="3283553"/>
                  <a:ext cx="431800" cy="4445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25" name="Oval 28"/>
                <p:cNvSpPr>
                  <a:spLocks noChangeArrowheads="1"/>
                </p:cNvSpPr>
                <p:nvPr/>
              </p:nvSpPr>
              <p:spPr bwMode="auto">
                <a:xfrm>
                  <a:off x="5724802" y="3240691"/>
                  <a:ext cx="134938" cy="130175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8" name="Oval 29"/>
                <p:cNvSpPr>
                  <a:spLocks noChangeArrowheads="1"/>
                </p:cNvSpPr>
                <p:nvPr/>
              </p:nvSpPr>
              <p:spPr bwMode="auto">
                <a:xfrm>
                  <a:off x="5765800" y="3497263"/>
                  <a:ext cx="60325" cy="58738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9333" y="5792"/>
                <a:ext cx="819" cy="742"/>
                <a:chOff x="5721350" y="4227707"/>
                <a:chExt cx="545332" cy="493518"/>
              </a:xfrm>
              <a:grpFill/>
            </p:grpSpPr>
            <p:sp>
              <p:nvSpPr>
                <p:cNvPr id="30" name="Rectangle 8"/>
                <p:cNvSpPr>
                  <a:spLocks noChangeArrowheads="1"/>
                </p:cNvSpPr>
                <p:nvPr/>
              </p:nvSpPr>
              <p:spPr bwMode="auto">
                <a:xfrm>
                  <a:off x="5834882" y="4264558"/>
                  <a:ext cx="431800" cy="4286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31" name="Oval 24"/>
                <p:cNvSpPr>
                  <a:spLocks noChangeArrowheads="1"/>
                </p:cNvSpPr>
                <p:nvPr/>
              </p:nvSpPr>
              <p:spPr bwMode="auto">
                <a:xfrm>
                  <a:off x="5721350" y="4227707"/>
                  <a:ext cx="134938" cy="131763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9" name="Oval 25"/>
                <p:cNvSpPr>
                  <a:spLocks noChangeArrowheads="1"/>
                </p:cNvSpPr>
                <p:nvPr/>
              </p:nvSpPr>
              <p:spPr bwMode="auto">
                <a:xfrm>
                  <a:off x="5765800" y="4664075"/>
                  <a:ext cx="60325" cy="57150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8705" y="3564"/>
                <a:ext cx="831" cy="344"/>
                <a:chOff x="5302659" y="2744489"/>
                <a:chExt cx="553744" cy="228899"/>
              </a:xfrm>
              <a:grpFill/>
            </p:grpSpPr>
            <p:sp>
              <p:nvSpPr>
                <p:cNvPr id="35" name="Rectangle 7"/>
                <p:cNvSpPr>
                  <a:spLocks noChangeArrowheads="1"/>
                </p:cNvSpPr>
                <p:nvPr/>
              </p:nvSpPr>
              <p:spPr bwMode="auto">
                <a:xfrm>
                  <a:off x="5302659" y="2788010"/>
                  <a:ext cx="446088" cy="4445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36" name="Oval 30"/>
                <p:cNvSpPr>
                  <a:spLocks noChangeArrowheads="1"/>
                </p:cNvSpPr>
                <p:nvPr/>
              </p:nvSpPr>
              <p:spPr bwMode="auto">
                <a:xfrm>
                  <a:off x="5720905" y="2744489"/>
                  <a:ext cx="135498" cy="131948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39" name="Oval 31"/>
                <p:cNvSpPr>
                  <a:spLocks noChangeArrowheads="1"/>
                </p:cNvSpPr>
                <p:nvPr/>
              </p:nvSpPr>
              <p:spPr bwMode="auto">
                <a:xfrm>
                  <a:off x="5765800" y="2914650"/>
                  <a:ext cx="60325" cy="58738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709" y="5055"/>
                <a:ext cx="829" cy="604"/>
                <a:chOff x="5306115" y="3736974"/>
                <a:chExt cx="551554" cy="401639"/>
              </a:xfrm>
              <a:grpFill/>
            </p:grpSpPr>
            <p:sp>
              <p:nvSpPr>
                <p:cNvPr id="43" name="Rectangle 6"/>
                <p:cNvSpPr>
                  <a:spLocks noChangeArrowheads="1"/>
                </p:cNvSpPr>
                <p:nvPr/>
              </p:nvSpPr>
              <p:spPr bwMode="auto">
                <a:xfrm>
                  <a:off x="5306115" y="3775692"/>
                  <a:ext cx="446088" cy="4445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4" name="Oval 26"/>
                <p:cNvSpPr>
                  <a:spLocks noChangeArrowheads="1"/>
                </p:cNvSpPr>
                <p:nvPr/>
              </p:nvSpPr>
              <p:spPr bwMode="auto">
                <a:xfrm>
                  <a:off x="5722731" y="3736974"/>
                  <a:ext cx="134938" cy="131763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45" name="Oval 27"/>
                <p:cNvSpPr>
                  <a:spLocks noChangeArrowheads="1"/>
                </p:cNvSpPr>
                <p:nvPr/>
              </p:nvSpPr>
              <p:spPr bwMode="auto">
                <a:xfrm>
                  <a:off x="5765800" y="4079875"/>
                  <a:ext cx="60325" cy="58738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8665" y="6501"/>
                <a:ext cx="870" cy="908"/>
                <a:chOff x="5276389" y="4699787"/>
                <a:chExt cx="579208" cy="604051"/>
              </a:xfrm>
              <a:grpFill/>
            </p:grpSpPr>
            <p:sp>
              <p:nvSpPr>
                <p:cNvPr id="49" name="Rectangle 5"/>
                <p:cNvSpPr>
                  <a:spLocks noChangeArrowheads="1"/>
                </p:cNvSpPr>
                <p:nvPr/>
              </p:nvSpPr>
              <p:spPr bwMode="auto">
                <a:xfrm>
                  <a:off x="5276389" y="4760126"/>
                  <a:ext cx="446088" cy="4286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0" name="Oval 16"/>
                <p:cNvSpPr>
                  <a:spLocks noChangeArrowheads="1"/>
                </p:cNvSpPr>
                <p:nvPr/>
              </p:nvSpPr>
              <p:spPr bwMode="auto">
                <a:xfrm>
                  <a:off x="5720659" y="4699787"/>
                  <a:ext cx="134938" cy="131763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  <p:sp>
              <p:nvSpPr>
                <p:cNvPr id="52" name="Oval 17"/>
                <p:cNvSpPr>
                  <a:spLocks noChangeArrowheads="1"/>
                </p:cNvSpPr>
                <p:nvPr/>
              </p:nvSpPr>
              <p:spPr bwMode="auto">
                <a:xfrm>
                  <a:off x="5765800" y="5246688"/>
                  <a:ext cx="60325" cy="57150"/>
                </a:xfrm>
                <a:prstGeom prst="ellipse">
                  <a:avLst/>
                </a:prstGeom>
                <a:grpFill/>
                <a:ln w="9525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endParaRPr>
                </a:p>
              </p:txBody>
            </p:sp>
          </p:grpSp>
        </p:grpSp>
        <p:sp>
          <p:nvSpPr>
            <p:cNvPr id="54" name="Freeform 122"/>
            <p:cNvSpPr/>
            <p:nvPr/>
          </p:nvSpPr>
          <p:spPr bwMode="auto">
            <a:xfrm>
              <a:off x="9875" y="3464"/>
              <a:ext cx="701" cy="700"/>
            </a:xfrm>
            <a:custGeom>
              <a:avLst/>
              <a:gdLst>
                <a:gd name="T0" fmla="*/ 70 w 144"/>
                <a:gd name="T1" fmla="*/ 109 h 144"/>
                <a:gd name="T2" fmla="*/ 70 w 144"/>
                <a:gd name="T3" fmla="*/ 109 h 144"/>
                <a:gd name="T4" fmla="*/ 28 w 144"/>
                <a:gd name="T5" fmla="*/ 67 h 144"/>
                <a:gd name="T6" fmla="*/ 47 w 144"/>
                <a:gd name="T7" fmla="*/ 48 h 144"/>
                <a:gd name="T8" fmla="*/ 70 w 144"/>
                <a:gd name="T9" fmla="*/ 71 h 144"/>
                <a:gd name="T10" fmla="*/ 121 w 144"/>
                <a:gd name="T11" fmla="*/ 20 h 144"/>
                <a:gd name="T12" fmla="*/ 72 w 144"/>
                <a:gd name="T13" fmla="*/ 0 h 144"/>
                <a:gd name="T14" fmla="*/ 0 w 144"/>
                <a:gd name="T15" fmla="*/ 72 h 144"/>
                <a:gd name="T16" fmla="*/ 72 w 144"/>
                <a:gd name="T17" fmla="*/ 144 h 144"/>
                <a:gd name="T18" fmla="*/ 144 w 144"/>
                <a:gd name="T19" fmla="*/ 72 h 144"/>
                <a:gd name="T20" fmla="*/ 137 w 144"/>
                <a:gd name="T21" fmla="*/ 42 h 144"/>
                <a:gd name="T22" fmla="*/ 70 w 144"/>
                <a:gd name="T23" fmla="*/ 10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144">
                  <a:moveTo>
                    <a:pt x="70" y="109"/>
                  </a:moveTo>
                  <a:cubicBezTo>
                    <a:pt x="70" y="109"/>
                    <a:pt x="70" y="109"/>
                    <a:pt x="70" y="109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08" y="7"/>
                    <a:pt x="9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61"/>
                    <a:pt x="142" y="51"/>
                    <a:pt x="137" y="42"/>
                  </a:cubicBezTo>
                  <a:lnTo>
                    <a:pt x="70" y="109"/>
                  </a:lnTo>
                  <a:close/>
                </a:path>
              </a:pathLst>
            </a:custGeom>
            <a:solidFill>
              <a:srgbClr val="09107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1pPr>
              <a:lvl2pPr marL="341630" indent="1162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2pPr>
              <a:lvl3pPr marL="684530" indent="2305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3pPr>
              <a:lvl4pPr marL="1027430" indent="3448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4pPr>
              <a:lvl5pPr marL="1370330" indent="4591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9pPr>
            </a:lstStyle>
            <a:p>
              <a:pPr marL="0" marR="0" lvl="0" indent="0" algn="l" defTabSz="6845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35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5" name="Freeform 122"/>
            <p:cNvSpPr/>
            <p:nvPr/>
          </p:nvSpPr>
          <p:spPr bwMode="auto">
            <a:xfrm>
              <a:off x="9903" y="4864"/>
              <a:ext cx="701" cy="700"/>
            </a:xfrm>
            <a:custGeom>
              <a:avLst/>
              <a:gdLst>
                <a:gd name="T0" fmla="*/ 70 w 144"/>
                <a:gd name="T1" fmla="*/ 109 h 144"/>
                <a:gd name="T2" fmla="*/ 70 w 144"/>
                <a:gd name="T3" fmla="*/ 109 h 144"/>
                <a:gd name="T4" fmla="*/ 28 w 144"/>
                <a:gd name="T5" fmla="*/ 67 h 144"/>
                <a:gd name="T6" fmla="*/ 47 w 144"/>
                <a:gd name="T7" fmla="*/ 48 h 144"/>
                <a:gd name="T8" fmla="*/ 70 w 144"/>
                <a:gd name="T9" fmla="*/ 71 h 144"/>
                <a:gd name="T10" fmla="*/ 121 w 144"/>
                <a:gd name="T11" fmla="*/ 20 h 144"/>
                <a:gd name="T12" fmla="*/ 72 w 144"/>
                <a:gd name="T13" fmla="*/ 0 h 144"/>
                <a:gd name="T14" fmla="*/ 0 w 144"/>
                <a:gd name="T15" fmla="*/ 72 h 144"/>
                <a:gd name="T16" fmla="*/ 72 w 144"/>
                <a:gd name="T17" fmla="*/ 144 h 144"/>
                <a:gd name="T18" fmla="*/ 144 w 144"/>
                <a:gd name="T19" fmla="*/ 72 h 144"/>
                <a:gd name="T20" fmla="*/ 137 w 144"/>
                <a:gd name="T21" fmla="*/ 42 h 144"/>
                <a:gd name="T22" fmla="*/ 70 w 144"/>
                <a:gd name="T23" fmla="*/ 10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144">
                  <a:moveTo>
                    <a:pt x="70" y="109"/>
                  </a:moveTo>
                  <a:cubicBezTo>
                    <a:pt x="70" y="109"/>
                    <a:pt x="70" y="109"/>
                    <a:pt x="70" y="109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08" y="7"/>
                    <a:pt x="9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61"/>
                    <a:pt x="142" y="51"/>
                    <a:pt x="137" y="42"/>
                  </a:cubicBezTo>
                  <a:lnTo>
                    <a:pt x="70" y="109"/>
                  </a:lnTo>
                  <a:close/>
                </a:path>
              </a:pathLst>
            </a:custGeom>
            <a:solidFill>
              <a:srgbClr val="E22D3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1pPr>
              <a:lvl2pPr marL="341630" indent="1162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2pPr>
              <a:lvl3pPr marL="684530" indent="2305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3pPr>
              <a:lvl4pPr marL="1027430" indent="3448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4pPr>
              <a:lvl5pPr marL="1370330" indent="4591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9pPr>
            </a:lstStyle>
            <a:p>
              <a:pPr marL="0" marR="0" lvl="0" indent="0" algn="l" defTabSz="6845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35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6" name="Freeform 122"/>
            <p:cNvSpPr/>
            <p:nvPr/>
          </p:nvSpPr>
          <p:spPr bwMode="auto">
            <a:xfrm>
              <a:off x="9884" y="6299"/>
              <a:ext cx="701" cy="700"/>
            </a:xfrm>
            <a:custGeom>
              <a:avLst/>
              <a:gdLst>
                <a:gd name="T0" fmla="*/ 70 w 144"/>
                <a:gd name="T1" fmla="*/ 109 h 144"/>
                <a:gd name="T2" fmla="*/ 70 w 144"/>
                <a:gd name="T3" fmla="*/ 109 h 144"/>
                <a:gd name="T4" fmla="*/ 28 w 144"/>
                <a:gd name="T5" fmla="*/ 67 h 144"/>
                <a:gd name="T6" fmla="*/ 47 w 144"/>
                <a:gd name="T7" fmla="*/ 48 h 144"/>
                <a:gd name="T8" fmla="*/ 70 w 144"/>
                <a:gd name="T9" fmla="*/ 71 h 144"/>
                <a:gd name="T10" fmla="*/ 121 w 144"/>
                <a:gd name="T11" fmla="*/ 20 h 144"/>
                <a:gd name="T12" fmla="*/ 72 w 144"/>
                <a:gd name="T13" fmla="*/ 0 h 144"/>
                <a:gd name="T14" fmla="*/ 0 w 144"/>
                <a:gd name="T15" fmla="*/ 72 h 144"/>
                <a:gd name="T16" fmla="*/ 72 w 144"/>
                <a:gd name="T17" fmla="*/ 144 h 144"/>
                <a:gd name="T18" fmla="*/ 144 w 144"/>
                <a:gd name="T19" fmla="*/ 72 h 144"/>
                <a:gd name="T20" fmla="*/ 137 w 144"/>
                <a:gd name="T21" fmla="*/ 42 h 144"/>
                <a:gd name="T22" fmla="*/ 70 w 144"/>
                <a:gd name="T23" fmla="*/ 10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144">
                  <a:moveTo>
                    <a:pt x="70" y="109"/>
                  </a:moveTo>
                  <a:cubicBezTo>
                    <a:pt x="70" y="109"/>
                    <a:pt x="70" y="109"/>
                    <a:pt x="70" y="109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08" y="7"/>
                    <a:pt x="9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61"/>
                    <a:pt x="142" y="51"/>
                    <a:pt x="137" y="42"/>
                  </a:cubicBezTo>
                  <a:lnTo>
                    <a:pt x="70" y="109"/>
                  </a:lnTo>
                  <a:close/>
                </a:path>
              </a:pathLst>
            </a:custGeom>
            <a:solidFill>
              <a:srgbClr val="09107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1pPr>
              <a:lvl2pPr marL="341630" indent="1162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2pPr>
              <a:lvl3pPr marL="684530" indent="2305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3pPr>
              <a:lvl4pPr marL="1027430" indent="3448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4pPr>
              <a:lvl5pPr marL="1370330" indent="459105" algn="l" defTabSz="684530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9pPr>
            </a:lstStyle>
            <a:p>
              <a:pPr marL="0" marR="0" lvl="0" indent="0" algn="l" defTabSz="6845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35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951345" y="1842135"/>
            <a:ext cx="3658870" cy="2425700"/>
            <a:chOff x="10840" y="3377"/>
            <a:chExt cx="5762" cy="3820"/>
          </a:xfrm>
        </p:grpSpPr>
        <p:sp>
          <p:nvSpPr>
            <p:cNvPr id="61" name="MH_SubTitle_4"/>
            <p:cNvSpPr/>
            <p:nvPr>
              <p:custDataLst>
                <p:tags r:id="rId4"/>
              </p:custDataLst>
            </p:nvPr>
          </p:nvSpPr>
          <p:spPr>
            <a:xfrm>
              <a:off x="10840" y="3377"/>
              <a:ext cx="5762" cy="980"/>
            </a:xfrm>
            <a:prstGeom prst="rect">
              <a:avLst/>
            </a:prstGeom>
          </p:spPr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Simple and clear user interface design, easy to operate and navigate.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2" name="MH_SubTitle_4"/>
            <p:cNvSpPr/>
            <p:nvPr>
              <p:custDataLst>
                <p:tags r:id="rId5"/>
              </p:custDataLst>
            </p:nvPr>
          </p:nvSpPr>
          <p:spPr>
            <a:xfrm>
              <a:off x="10840" y="4763"/>
              <a:ext cx="5762" cy="854"/>
            </a:xfrm>
            <a:prstGeom prst="rect">
              <a:avLst/>
            </a:prstGeom>
          </p:spPr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Good fault tolerance, able to handle user input errors or other abnormal situations.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3" name="MH_SubTitle_4"/>
            <p:cNvSpPr/>
            <p:nvPr>
              <p:custDataLst>
                <p:tags r:id="rId6"/>
              </p:custDataLst>
            </p:nvPr>
          </p:nvSpPr>
          <p:spPr>
            <a:xfrm>
              <a:off x="10840" y="5937"/>
              <a:ext cx="5762" cy="1260"/>
            </a:xfrm>
            <a:prstGeom prst="rect">
              <a:avLst/>
            </a:prstGeom>
          </p:spPr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Provide search and categorization function, which is convenient for users to find the items they need quickly.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67130" y="2073910"/>
            <a:ext cx="3753485" cy="2602230"/>
            <a:chOff x="10751" y="2752"/>
            <a:chExt cx="5911" cy="4098"/>
          </a:xfrm>
        </p:grpSpPr>
        <p:sp>
          <p:nvSpPr>
            <p:cNvPr id="66" name="MH_SubTitle_4"/>
            <p:cNvSpPr/>
            <p:nvPr>
              <p:custDataLst>
                <p:tags r:id="rId7"/>
              </p:custDataLst>
            </p:nvPr>
          </p:nvSpPr>
          <p:spPr>
            <a:xfrm>
              <a:off x="10751" y="2752"/>
              <a:ext cx="5762" cy="1260"/>
            </a:xfrm>
            <a:prstGeom prst="rect">
              <a:avLst/>
            </a:prstGeom>
          </p:spPr>
          <p:txBody>
            <a:bodyPr anchor="ctr"/>
            <a:lstStyle/>
            <a:p>
              <a:pPr algn="r">
                <a:lnSpc>
                  <a:spcPct val="15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User registration, login, password change and other functions require identity verification and encryption protection.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7" name="MH_SubTitle_4"/>
            <p:cNvSpPr/>
            <p:nvPr>
              <p:custDataLst>
                <p:tags r:id="rId8"/>
              </p:custDataLst>
            </p:nvPr>
          </p:nvSpPr>
          <p:spPr>
            <a:xfrm>
              <a:off x="10840" y="4173"/>
              <a:ext cx="5762" cy="1260"/>
            </a:xfrm>
            <a:prstGeom prst="rect">
              <a:avLst/>
            </a:prstGeom>
          </p:spPr>
          <p:txBody>
            <a:bodyPr anchor="ctr"/>
            <a:lstStyle/>
            <a:p>
              <a:pPr algn="r">
                <a:lnSpc>
                  <a:spcPct val="15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Payment and order information in the transaction process should be transmitted using secure encryption protocols to ensure data security.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  <p:sp>
          <p:nvSpPr>
            <p:cNvPr id="68" name="MH_SubTitle_4"/>
            <p:cNvSpPr/>
            <p:nvPr>
              <p:custDataLst>
                <p:tags r:id="rId9"/>
              </p:custDataLst>
            </p:nvPr>
          </p:nvSpPr>
          <p:spPr>
            <a:xfrm>
              <a:off x="10900" y="5590"/>
              <a:ext cx="5762" cy="1260"/>
            </a:xfrm>
            <a:prstGeom prst="rect">
              <a:avLst/>
            </a:prstGeom>
          </p:spPr>
          <p:txBody>
            <a:bodyPr anchor="ctr"/>
            <a:lstStyle/>
            <a:p>
              <a:pPr algn="r">
                <a:lnSpc>
                  <a:spcPct val="150000"/>
                </a:lnSpc>
              </a:pPr>
              <a:r>
                <a:rPr lang="zh-CN" sz="1000" spc="120" dirty="0">
                  <a:solidFill>
                    <a:schemeClr val="tx2"/>
                  </a:solidFill>
                  <a:latin typeface="Arial" panose="020B0604020202020204"/>
                  <a:ea typeface="微软雅黑" panose="020B0503020204020204" pitchFamily="34" charset="-122"/>
                  <a:cs typeface="思源黑体 Normal" panose="020B0400000000000000" charset="-122"/>
                  <a:sym typeface="Arial" panose="020B0604020202020204"/>
                </a:rPr>
                <a:t>Users' personal information shall be properly protected and shall not be leaked.</a:t>
              </a:r>
              <a:endPara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endParaRPr>
            </a:p>
          </p:txBody>
        </p:sp>
      </p:grpSp>
      <p:sp>
        <p:nvSpPr>
          <p:cNvPr id="15" name="Rectangle 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24187" y="4816620"/>
            <a:ext cx="396626" cy="39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wrap="square" lIns="121920" tIns="60960" rIns="121920" bIns="6096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Oval 2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823713" y="4775762"/>
            <a:ext cx="123946" cy="1211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121920" tIns="60960" rIns="121920" bIns="6096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3" name="Freeform 122"/>
          <p:cNvSpPr/>
          <p:nvPr>
            <p:custDataLst>
              <p:tags r:id="rId12"/>
            </p:custDataLst>
          </p:nvPr>
        </p:nvSpPr>
        <p:spPr bwMode="auto">
          <a:xfrm>
            <a:off x="4987925" y="3253105"/>
            <a:ext cx="445135" cy="444500"/>
          </a:xfrm>
          <a:custGeom>
            <a:avLst/>
            <a:gdLst>
              <a:gd name="T0" fmla="*/ 70 w 144"/>
              <a:gd name="T1" fmla="*/ 109 h 144"/>
              <a:gd name="T2" fmla="*/ 70 w 144"/>
              <a:gd name="T3" fmla="*/ 109 h 144"/>
              <a:gd name="T4" fmla="*/ 28 w 144"/>
              <a:gd name="T5" fmla="*/ 67 h 144"/>
              <a:gd name="T6" fmla="*/ 47 w 144"/>
              <a:gd name="T7" fmla="*/ 48 h 144"/>
              <a:gd name="T8" fmla="*/ 70 w 144"/>
              <a:gd name="T9" fmla="*/ 71 h 144"/>
              <a:gd name="T10" fmla="*/ 121 w 144"/>
              <a:gd name="T11" fmla="*/ 20 h 144"/>
              <a:gd name="T12" fmla="*/ 72 w 144"/>
              <a:gd name="T13" fmla="*/ 0 h 144"/>
              <a:gd name="T14" fmla="*/ 0 w 144"/>
              <a:gd name="T15" fmla="*/ 72 h 144"/>
              <a:gd name="T16" fmla="*/ 72 w 144"/>
              <a:gd name="T17" fmla="*/ 144 h 144"/>
              <a:gd name="T18" fmla="*/ 144 w 144"/>
              <a:gd name="T19" fmla="*/ 72 h 144"/>
              <a:gd name="T20" fmla="*/ 137 w 144"/>
              <a:gd name="T21" fmla="*/ 42 h 144"/>
              <a:gd name="T22" fmla="*/ 70 w 144"/>
              <a:gd name="T23" fmla="*/ 10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0" y="109"/>
                </a:moveTo>
                <a:cubicBezTo>
                  <a:pt x="70" y="109"/>
                  <a:pt x="70" y="109"/>
                  <a:pt x="70" y="109"/>
                </a:cubicBezTo>
                <a:cubicBezTo>
                  <a:pt x="28" y="67"/>
                  <a:pt x="28" y="67"/>
                  <a:pt x="28" y="67"/>
                </a:cubicBezTo>
                <a:cubicBezTo>
                  <a:pt x="47" y="48"/>
                  <a:pt x="47" y="48"/>
                  <a:pt x="47" y="48"/>
                </a:cubicBezTo>
                <a:cubicBezTo>
                  <a:pt x="70" y="71"/>
                  <a:pt x="70" y="71"/>
                  <a:pt x="70" y="71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08" y="7"/>
                  <a:pt x="91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61"/>
                  <a:pt x="142" y="51"/>
                  <a:pt x="137" y="42"/>
                </a:cubicBezTo>
                <a:lnTo>
                  <a:pt x="70" y="109"/>
                </a:lnTo>
                <a:close/>
              </a:path>
            </a:pathLst>
          </a:custGeom>
          <a:solidFill>
            <a:srgbClr val="09107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341630" indent="1162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684530" indent="2305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027430" indent="3448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1370330" indent="4591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7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435577" y="5177838"/>
            <a:ext cx="409750" cy="39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wrap="square" lIns="121920" tIns="60960" rIns="121920" bIns="6096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9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818891" y="5128725"/>
            <a:ext cx="123946" cy="1211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121920" tIns="60960" rIns="121920" bIns="6096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7" name="Freeform 122"/>
          <p:cNvSpPr/>
          <p:nvPr>
            <p:custDataLst>
              <p:tags r:id="rId15"/>
            </p:custDataLst>
          </p:nvPr>
        </p:nvSpPr>
        <p:spPr bwMode="auto">
          <a:xfrm>
            <a:off x="6313170" y="4606925"/>
            <a:ext cx="445135" cy="444500"/>
          </a:xfrm>
          <a:custGeom>
            <a:avLst/>
            <a:gdLst>
              <a:gd name="T0" fmla="*/ 70 w 144"/>
              <a:gd name="T1" fmla="*/ 109 h 144"/>
              <a:gd name="T2" fmla="*/ 70 w 144"/>
              <a:gd name="T3" fmla="*/ 109 h 144"/>
              <a:gd name="T4" fmla="*/ 28 w 144"/>
              <a:gd name="T5" fmla="*/ 67 h 144"/>
              <a:gd name="T6" fmla="*/ 47 w 144"/>
              <a:gd name="T7" fmla="*/ 48 h 144"/>
              <a:gd name="T8" fmla="*/ 70 w 144"/>
              <a:gd name="T9" fmla="*/ 71 h 144"/>
              <a:gd name="T10" fmla="*/ 121 w 144"/>
              <a:gd name="T11" fmla="*/ 20 h 144"/>
              <a:gd name="T12" fmla="*/ 72 w 144"/>
              <a:gd name="T13" fmla="*/ 0 h 144"/>
              <a:gd name="T14" fmla="*/ 0 w 144"/>
              <a:gd name="T15" fmla="*/ 72 h 144"/>
              <a:gd name="T16" fmla="*/ 72 w 144"/>
              <a:gd name="T17" fmla="*/ 144 h 144"/>
              <a:gd name="T18" fmla="*/ 144 w 144"/>
              <a:gd name="T19" fmla="*/ 72 h 144"/>
              <a:gd name="T20" fmla="*/ 137 w 144"/>
              <a:gd name="T21" fmla="*/ 42 h 144"/>
              <a:gd name="T22" fmla="*/ 70 w 144"/>
              <a:gd name="T23" fmla="*/ 10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0" y="109"/>
                </a:moveTo>
                <a:cubicBezTo>
                  <a:pt x="70" y="109"/>
                  <a:pt x="70" y="109"/>
                  <a:pt x="70" y="109"/>
                </a:cubicBezTo>
                <a:cubicBezTo>
                  <a:pt x="28" y="67"/>
                  <a:pt x="28" y="67"/>
                  <a:pt x="28" y="67"/>
                </a:cubicBezTo>
                <a:cubicBezTo>
                  <a:pt x="47" y="48"/>
                  <a:pt x="47" y="48"/>
                  <a:pt x="47" y="48"/>
                </a:cubicBezTo>
                <a:cubicBezTo>
                  <a:pt x="70" y="71"/>
                  <a:pt x="70" y="71"/>
                  <a:pt x="70" y="71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08" y="7"/>
                  <a:pt x="91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61"/>
                  <a:pt x="142" y="51"/>
                  <a:pt x="137" y="42"/>
                </a:cubicBezTo>
                <a:lnTo>
                  <a:pt x="70" y="109"/>
                </a:lnTo>
                <a:close/>
              </a:path>
            </a:pathLst>
          </a:custGeom>
          <a:solidFill>
            <a:srgbClr val="E22D3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341630" indent="1162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684530" indent="2305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027430" indent="3448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1370330" indent="4591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3" name="Freeform 122"/>
          <p:cNvSpPr/>
          <p:nvPr>
            <p:custDataLst>
              <p:tags r:id="rId16"/>
            </p:custDataLst>
          </p:nvPr>
        </p:nvSpPr>
        <p:spPr bwMode="auto">
          <a:xfrm>
            <a:off x="4987925" y="2341880"/>
            <a:ext cx="445135" cy="444500"/>
          </a:xfrm>
          <a:custGeom>
            <a:avLst/>
            <a:gdLst>
              <a:gd name="T0" fmla="*/ 70 w 144"/>
              <a:gd name="T1" fmla="*/ 109 h 144"/>
              <a:gd name="T2" fmla="*/ 70 w 144"/>
              <a:gd name="T3" fmla="*/ 109 h 144"/>
              <a:gd name="T4" fmla="*/ 28 w 144"/>
              <a:gd name="T5" fmla="*/ 67 h 144"/>
              <a:gd name="T6" fmla="*/ 47 w 144"/>
              <a:gd name="T7" fmla="*/ 48 h 144"/>
              <a:gd name="T8" fmla="*/ 70 w 144"/>
              <a:gd name="T9" fmla="*/ 71 h 144"/>
              <a:gd name="T10" fmla="*/ 121 w 144"/>
              <a:gd name="T11" fmla="*/ 20 h 144"/>
              <a:gd name="T12" fmla="*/ 72 w 144"/>
              <a:gd name="T13" fmla="*/ 0 h 144"/>
              <a:gd name="T14" fmla="*/ 0 w 144"/>
              <a:gd name="T15" fmla="*/ 72 h 144"/>
              <a:gd name="T16" fmla="*/ 72 w 144"/>
              <a:gd name="T17" fmla="*/ 144 h 144"/>
              <a:gd name="T18" fmla="*/ 144 w 144"/>
              <a:gd name="T19" fmla="*/ 72 h 144"/>
              <a:gd name="T20" fmla="*/ 137 w 144"/>
              <a:gd name="T21" fmla="*/ 42 h 144"/>
              <a:gd name="T22" fmla="*/ 70 w 144"/>
              <a:gd name="T23" fmla="*/ 10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0" y="109"/>
                </a:moveTo>
                <a:cubicBezTo>
                  <a:pt x="70" y="109"/>
                  <a:pt x="70" y="109"/>
                  <a:pt x="70" y="109"/>
                </a:cubicBezTo>
                <a:cubicBezTo>
                  <a:pt x="28" y="67"/>
                  <a:pt x="28" y="67"/>
                  <a:pt x="28" y="67"/>
                </a:cubicBezTo>
                <a:cubicBezTo>
                  <a:pt x="47" y="48"/>
                  <a:pt x="47" y="48"/>
                  <a:pt x="47" y="48"/>
                </a:cubicBezTo>
                <a:cubicBezTo>
                  <a:pt x="70" y="71"/>
                  <a:pt x="70" y="71"/>
                  <a:pt x="70" y="71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08" y="7"/>
                  <a:pt x="91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61"/>
                  <a:pt x="142" y="51"/>
                  <a:pt x="137" y="42"/>
                </a:cubicBezTo>
                <a:lnTo>
                  <a:pt x="70" y="109"/>
                </a:lnTo>
                <a:close/>
              </a:path>
            </a:pathLst>
          </a:custGeom>
          <a:solidFill>
            <a:srgbClr val="E22D3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341630" indent="1162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684530" indent="2305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027430" indent="3448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1370330" indent="4591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69" name="Freeform 122"/>
          <p:cNvSpPr/>
          <p:nvPr>
            <p:custDataLst>
              <p:tags r:id="rId17"/>
            </p:custDataLst>
          </p:nvPr>
        </p:nvSpPr>
        <p:spPr bwMode="auto">
          <a:xfrm>
            <a:off x="4993005" y="4142105"/>
            <a:ext cx="445135" cy="444500"/>
          </a:xfrm>
          <a:custGeom>
            <a:avLst/>
            <a:gdLst>
              <a:gd name="T0" fmla="*/ 70 w 144"/>
              <a:gd name="T1" fmla="*/ 109 h 144"/>
              <a:gd name="T2" fmla="*/ 70 w 144"/>
              <a:gd name="T3" fmla="*/ 109 h 144"/>
              <a:gd name="T4" fmla="*/ 28 w 144"/>
              <a:gd name="T5" fmla="*/ 67 h 144"/>
              <a:gd name="T6" fmla="*/ 47 w 144"/>
              <a:gd name="T7" fmla="*/ 48 h 144"/>
              <a:gd name="T8" fmla="*/ 70 w 144"/>
              <a:gd name="T9" fmla="*/ 71 h 144"/>
              <a:gd name="T10" fmla="*/ 121 w 144"/>
              <a:gd name="T11" fmla="*/ 20 h 144"/>
              <a:gd name="T12" fmla="*/ 72 w 144"/>
              <a:gd name="T13" fmla="*/ 0 h 144"/>
              <a:gd name="T14" fmla="*/ 0 w 144"/>
              <a:gd name="T15" fmla="*/ 72 h 144"/>
              <a:gd name="T16" fmla="*/ 72 w 144"/>
              <a:gd name="T17" fmla="*/ 144 h 144"/>
              <a:gd name="T18" fmla="*/ 144 w 144"/>
              <a:gd name="T19" fmla="*/ 72 h 144"/>
              <a:gd name="T20" fmla="*/ 137 w 144"/>
              <a:gd name="T21" fmla="*/ 42 h 144"/>
              <a:gd name="T22" fmla="*/ 70 w 144"/>
              <a:gd name="T23" fmla="*/ 10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0" y="109"/>
                </a:moveTo>
                <a:cubicBezTo>
                  <a:pt x="70" y="109"/>
                  <a:pt x="70" y="109"/>
                  <a:pt x="70" y="109"/>
                </a:cubicBezTo>
                <a:cubicBezTo>
                  <a:pt x="28" y="67"/>
                  <a:pt x="28" y="67"/>
                  <a:pt x="28" y="67"/>
                </a:cubicBezTo>
                <a:cubicBezTo>
                  <a:pt x="47" y="48"/>
                  <a:pt x="47" y="48"/>
                  <a:pt x="47" y="48"/>
                </a:cubicBezTo>
                <a:cubicBezTo>
                  <a:pt x="70" y="71"/>
                  <a:pt x="70" y="71"/>
                  <a:pt x="70" y="71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08" y="7"/>
                  <a:pt x="91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61"/>
                  <a:pt x="142" y="51"/>
                  <a:pt x="137" y="42"/>
                </a:cubicBezTo>
                <a:lnTo>
                  <a:pt x="70" y="109"/>
                </a:lnTo>
                <a:close/>
              </a:path>
            </a:pathLst>
          </a:custGeom>
          <a:solidFill>
            <a:srgbClr val="E22D3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341630" indent="1162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684530" indent="2305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027430" indent="3448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1370330" indent="4591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1" name="Freeform 122"/>
          <p:cNvSpPr/>
          <p:nvPr>
            <p:custDataLst>
              <p:tags r:id="rId18"/>
            </p:custDataLst>
          </p:nvPr>
        </p:nvSpPr>
        <p:spPr bwMode="auto">
          <a:xfrm>
            <a:off x="4987925" y="4966970"/>
            <a:ext cx="445135" cy="444500"/>
          </a:xfrm>
          <a:custGeom>
            <a:avLst/>
            <a:gdLst>
              <a:gd name="T0" fmla="*/ 70 w 144"/>
              <a:gd name="T1" fmla="*/ 109 h 144"/>
              <a:gd name="T2" fmla="*/ 70 w 144"/>
              <a:gd name="T3" fmla="*/ 109 h 144"/>
              <a:gd name="T4" fmla="*/ 28 w 144"/>
              <a:gd name="T5" fmla="*/ 67 h 144"/>
              <a:gd name="T6" fmla="*/ 47 w 144"/>
              <a:gd name="T7" fmla="*/ 48 h 144"/>
              <a:gd name="T8" fmla="*/ 70 w 144"/>
              <a:gd name="T9" fmla="*/ 71 h 144"/>
              <a:gd name="T10" fmla="*/ 121 w 144"/>
              <a:gd name="T11" fmla="*/ 20 h 144"/>
              <a:gd name="T12" fmla="*/ 72 w 144"/>
              <a:gd name="T13" fmla="*/ 0 h 144"/>
              <a:gd name="T14" fmla="*/ 0 w 144"/>
              <a:gd name="T15" fmla="*/ 72 h 144"/>
              <a:gd name="T16" fmla="*/ 72 w 144"/>
              <a:gd name="T17" fmla="*/ 144 h 144"/>
              <a:gd name="T18" fmla="*/ 144 w 144"/>
              <a:gd name="T19" fmla="*/ 72 h 144"/>
              <a:gd name="T20" fmla="*/ 137 w 144"/>
              <a:gd name="T21" fmla="*/ 42 h 144"/>
              <a:gd name="T22" fmla="*/ 70 w 144"/>
              <a:gd name="T23" fmla="*/ 10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0" y="109"/>
                </a:moveTo>
                <a:cubicBezTo>
                  <a:pt x="70" y="109"/>
                  <a:pt x="70" y="109"/>
                  <a:pt x="70" y="109"/>
                </a:cubicBezTo>
                <a:cubicBezTo>
                  <a:pt x="28" y="67"/>
                  <a:pt x="28" y="67"/>
                  <a:pt x="28" y="67"/>
                </a:cubicBezTo>
                <a:cubicBezTo>
                  <a:pt x="47" y="48"/>
                  <a:pt x="47" y="48"/>
                  <a:pt x="47" y="48"/>
                </a:cubicBezTo>
                <a:cubicBezTo>
                  <a:pt x="70" y="71"/>
                  <a:pt x="70" y="71"/>
                  <a:pt x="70" y="71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08" y="7"/>
                  <a:pt x="91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61"/>
                  <a:pt x="142" y="51"/>
                  <a:pt x="137" y="42"/>
                </a:cubicBezTo>
                <a:lnTo>
                  <a:pt x="70" y="109"/>
                </a:lnTo>
                <a:close/>
              </a:path>
            </a:pathLst>
          </a:custGeom>
          <a:solidFill>
            <a:srgbClr val="09107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341630" indent="1162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684530" indent="2305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027430" indent="3448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1370330" indent="4591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2" name="文本框 7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166735" y="1058545"/>
            <a:ext cx="114236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91077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U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91077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sability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91077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3" name="文本框 7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646680" y="1058545"/>
            <a:ext cx="109982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91077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Security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91077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4" name="Oval 16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818891" y="5560525"/>
            <a:ext cx="123946" cy="1211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121920" tIns="60960" rIns="121920" bIns="6096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6" name="Rectangle 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916567" y="5601480"/>
            <a:ext cx="396626" cy="39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wrap="square" lIns="121920" tIns="60960" rIns="121920" bIns="6096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7" name="Freeform 122"/>
          <p:cNvSpPr/>
          <p:nvPr>
            <p:custDataLst>
              <p:tags r:id="rId23"/>
            </p:custDataLst>
          </p:nvPr>
        </p:nvSpPr>
        <p:spPr bwMode="auto">
          <a:xfrm>
            <a:off x="6313170" y="5398770"/>
            <a:ext cx="445135" cy="444500"/>
          </a:xfrm>
          <a:custGeom>
            <a:avLst/>
            <a:gdLst>
              <a:gd name="T0" fmla="*/ 70 w 144"/>
              <a:gd name="T1" fmla="*/ 109 h 144"/>
              <a:gd name="T2" fmla="*/ 70 w 144"/>
              <a:gd name="T3" fmla="*/ 109 h 144"/>
              <a:gd name="T4" fmla="*/ 28 w 144"/>
              <a:gd name="T5" fmla="*/ 67 h 144"/>
              <a:gd name="T6" fmla="*/ 47 w 144"/>
              <a:gd name="T7" fmla="*/ 48 h 144"/>
              <a:gd name="T8" fmla="*/ 70 w 144"/>
              <a:gd name="T9" fmla="*/ 71 h 144"/>
              <a:gd name="T10" fmla="*/ 121 w 144"/>
              <a:gd name="T11" fmla="*/ 20 h 144"/>
              <a:gd name="T12" fmla="*/ 72 w 144"/>
              <a:gd name="T13" fmla="*/ 0 h 144"/>
              <a:gd name="T14" fmla="*/ 0 w 144"/>
              <a:gd name="T15" fmla="*/ 72 h 144"/>
              <a:gd name="T16" fmla="*/ 72 w 144"/>
              <a:gd name="T17" fmla="*/ 144 h 144"/>
              <a:gd name="T18" fmla="*/ 144 w 144"/>
              <a:gd name="T19" fmla="*/ 72 h 144"/>
              <a:gd name="T20" fmla="*/ 137 w 144"/>
              <a:gd name="T21" fmla="*/ 42 h 144"/>
              <a:gd name="T22" fmla="*/ 70 w 144"/>
              <a:gd name="T23" fmla="*/ 10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0" y="109"/>
                </a:moveTo>
                <a:cubicBezTo>
                  <a:pt x="70" y="109"/>
                  <a:pt x="70" y="109"/>
                  <a:pt x="70" y="109"/>
                </a:cubicBezTo>
                <a:cubicBezTo>
                  <a:pt x="28" y="67"/>
                  <a:pt x="28" y="67"/>
                  <a:pt x="28" y="67"/>
                </a:cubicBezTo>
                <a:cubicBezTo>
                  <a:pt x="47" y="48"/>
                  <a:pt x="47" y="48"/>
                  <a:pt x="47" y="48"/>
                </a:cubicBezTo>
                <a:cubicBezTo>
                  <a:pt x="70" y="71"/>
                  <a:pt x="70" y="71"/>
                  <a:pt x="70" y="71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08" y="7"/>
                  <a:pt x="91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61"/>
                  <a:pt x="142" y="51"/>
                  <a:pt x="137" y="42"/>
                </a:cubicBezTo>
                <a:lnTo>
                  <a:pt x="70" y="109"/>
                </a:lnTo>
                <a:close/>
              </a:path>
            </a:pathLst>
          </a:custGeom>
          <a:solidFill>
            <a:srgbClr val="09107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341630" indent="1162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684530" indent="2305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027430" indent="3448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1370330" indent="459105" algn="l" defTabSz="68453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78" name="MH_SubTitle_4"/>
          <p:cNvSpPr/>
          <p:nvPr>
            <p:custDataLst>
              <p:tags r:id="rId24"/>
            </p:custDataLst>
          </p:nvPr>
        </p:nvSpPr>
        <p:spPr>
          <a:xfrm>
            <a:off x="6951345" y="4421505"/>
            <a:ext cx="3658870" cy="800100"/>
          </a:xfrm>
          <a:prstGeom prst="rect">
            <a:avLst/>
          </a:prstGeom>
        </p:spPr>
        <p:txBody>
          <a:bodyPr anchor="ctr"/>
          <a:p>
            <a:pPr algn="l">
              <a:lnSpc>
                <a:spcPct val="15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Provide a personal center page for users to manage their own information, posted items, and so on.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80" name="MH_SubTitle_4"/>
          <p:cNvSpPr/>
          <p:nvPr>
            <p:custDataLst>
              <p:tags r:id="rId25"/>
            </p:custDataLst>
          </p:nvPr>
        </p:nvSpPr>
        <p:spPr>
          <a:xfrm>
            <a:off x="6951345" y="5307965"/>
            <a:ext cx="3658870" cy="800100"/>
          </a:xfrm>
          <a:prstGeom prst="rect">
            <a:avLst/>
          </a:prstGeom>
        </p:spPr>
        <p:txBody>
          <a:bodyPr anchor="ctr"/>
          <a:p>
            <a:pPr algn="l">
              <a:lnSpc>
                <a:spcPct val="15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Provide message notification function to ensure that users can receive timely messages from the system or other users.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sp>
        <p:nvSpPr>
          <p:cNvPr id="81" name="MH_SubTitle_4"/>
          <p:cNvSpPr/>
          <p:nvPr>
            <p:custDataLst>
              <p:tags r:id="rId26"/>
            </p:custDataLst>
          </p:nvPr>
        </p:nvSpPr>
        <p:spPr>
          <a:xfrm>
            <a:off x="1261745" y="4816475"/>
            <a:ext cx="3658870" cy="8001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50000"/>
              </a:lnSpc>
            </a:pPr>
            <a:r>
              <a:rPr lang="zh-CN" sz="1000" spc="120" dirty="0">
                <a:solidFill>
                  <a:schemeClr val="tx2"/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The platform establishes security mechanisms to prevent malicious attacks, fraud and information leakage.</a:t>
            </a:r>
            <a:endParaRPr lang="zh-CN" sz="1000" spc="120" dirty="0">
              <a:solidFill>
                <a:schemeClr val="tx2"/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半闭框 15"/>
          <p:cNvSpPr/>
          <p:nvPr/>
        </p:nvSpPr>
        <p:spPr>
          <a:xfrm rot="18900000" flipV="1">
            <a:off x="4396105" y="-1142365"/>
            <a:ext cx="2205990" cy="220599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6" name="图片 5" descr="E:\设计\PPT\组 3.png组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V="1">
            <a:off x="318" y="836295"/>
            <a:ext cx="4788535" cy="6021705"/>
          </a:xfrm>
          <a:prstGeom prst="rect">
            <a:avLst/>
          </a:prstGeom>
        </p:spPr>
      </p:pic>
      <p:sp>
        <p:nvSpPr>
          <p:cNvPr id="23" name="半闭框 22"/>
          <p:cNvSpPr/>
          <p:nvPr/>
        </p:nvSpPr>
        <p:spPr>
          <a:xfrm rot="2700000">
            <a:off x="6743700" y="5926455"/>
            <a:ext cx="1969770" cy="1969770"/>
          </a:xfrm>
          <a:prstGeom prst="halfFrame">
            <a:avLst>
              <a:gd name="adj1" fmla="val 28868"/>
              <a:gd name="adj2" fmla="val 269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91825" y="382905"/>
            <a:ext cx="640080" cy="162560"/>
            <a:chOff x="10323" y="481"/>
            <a:chExt cx="1008" cy="256"/>
          </a:xfrm>
        </p:grpSpPr>
        <p:sp>
          <p:nvSpPr>
            <p:cNvPr id="31" name="平行四边形 30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165840" y="555815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72" name="椭圆 71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80" name="椭圆 79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307465" y="2032635"/>
            <a:ext cx="612140" cy="666115"/>
            <a:chOff x="16567" y="9402"/>
            <a:chExt cx="592" cy="644"/>
          </a:xfrm>
          <a:solidFill>
            <a:schemeClr val="bg1">
              <a:alpha val="9000"/>
            </a:schemeClr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16567" y="9402"/>
              <a:ext cx="76" cy="644"/>
              <a:chOff x="17654" y="8060"/>
              <a:chExt cx="162" cy="1362"/>
            </a:xfrm>
            <a:grpFill/>
          </p:grpSpPr>
          <p:sp>
            <p:nvSpPr>
              <p:cNvPr id="91" name="椭圆 90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6696" y="9402"/>
              <a:ext cx="76" cy="644"/>
              <a:chOff x="17654" y="8060"/>
              <a:chExt cx="162" cy="1362"/>
            </a:xfrm>
            <a:grpFill/>
          </p:grpSpPr>
          <p:sp>
            <p:nvSpPr>
              <p:cNvPr id="99" name="椭圆 98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16825" y="9402"/>
              <a:ext cx="76" cy="644"/>
              <a:chOff x="17654" y="8060"/>
              <a:chExt cx="162" cy="1362"/>
            </a:xfrm>
            <a:grpFill/>
          </p:grpSpPr>
          <p:sp>
            <p:nvSpPr>
              <p:cNvPr id="107" name="椭圆 106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16954" y="9402"/>
              <a:ext cx="76" cy="644"/>
              <a:chOff x="17654" y="8060"/>
              <a:chExt cx="162" cy="1362"/>
            </a:xfrm>
            <a:grpFill/>
          </p:grpSpPr>
          <p:sp>
            <p:nvSpPr>
              <p:cNvPr id="115" name="椭圆 114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7083" y="9402"/>
              <a:ext cx="76" cy="644"/>
              <a:chOff x="17654" y="8060"/>
              <a:chExt cx="162" cy="1362"/>
            </a:xfrm>
            <a:grpFill/>
          </p:grpSpPr>
          <p:sp>
            <p:nvSpPr>
              <p:cNvPr id="123" name="椭圆 122"/>
              <p:cNvSpPr/>
              <p:nvPr/>
            </p:nvSpPr>
            <p:spPr>
              <a:xfrm>
                <a:off x="17654" y="8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7654" y="8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654" y="84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7654" y="86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7654" y="88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7654" y="90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17654" y="9260"/>
                <a:ext cx="162" cy="1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7" name="直角三角形 6"/>
          <p:cNvSpPr/>
          <p:nvPr/>
        </p:nvSpPr>
        <p:spPr>
          <a:xfrm flipH="1" flipV="1">
            <a:off x="8496935" y="0"/>
            <a:ext cx="3695065" cy="369506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8" name="图片 7" descr="形状 1 拷贝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90" y="12065"/>
            <a:ext cx="1578610" cy="3189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58790" y="2174875"/>
            <a:ext cx="46228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03</a:t>
            </a:r>
            <a:endParaRPr lang="en-US" altLang="zh-CN" sz="660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13575" y="3267710"/>
            <a:ext cx="3168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91077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Product Function</a:t>
            </a:r>
            <a:endParaRPr lang="zh-CN" altLang="en-US" sz="2800" b="1" dirty="0">
              <a:solidFill>
                <a:srgbClr val="091077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743758" y="4108450"/>
            <a:ext cx="291465" cy="0"/>
          </a:xfrm>
          <a:prstGeom prst="line">
            <a:avLst/>
          </a:prstGeom>
          <a:ln w="31750">
            <a:solidFill>
              <a:srgbClr val="091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72368" y="4338320"/>
            <a:ext cx="520890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思源黑体 Normal" panose="020B0400000000000000" charset="-122"/>
                <a:sym typeface="Arial" panose="020B0604020202020204"/>
              </a:rPr>
              <a:t>Special function description</a:t>
            </a:r>
            <a:endParaRPr lang="en-US" altLang="zh-CN" sz="1000" spc="12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思源黑体 Normal" panose="020B0400000000000000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33445" y="509905"/>
            <a:ext cx="640080" cy="162560"/>
            <a:chOff x="10323" y="481"/>
            <a:chExt cx="1008" cy="256"/>
          </a:xfrm>
        </p:grpSpPr>
        <p:sp>
          <p:nvSpPr>
            <p:cNvPr id="12" name="平行四边形 11"/>
            <p:cNvSpPr/>
            <p:nvPr/>
          </p:nvSpPr>
          <p:spPr>
            <a:xfrm>
              <a:off x="10323" y="481"/>
              <a:ext cx="257" cy="257"/>
            </a:xfrm>
            <a:prstGeom prst="parallelogram">
              <a:avLst/>
            </a:prstGeom>
            <a:solidFill>
              <a:srgbClr val="09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0699" y="481"/>
              <a:ext cx="257" cy="257"/>
            </a:xfrm>
            <a:prstGeom prst="parallelogram">
              <a:avLst/>
            </a:prstGeom>
            <a:solidFill>
              <a:srgbClr val="E22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1075" y="481"/>
              <a:ext cx="257" cy="257"/>
            </a:xfrm>
            <a:prstGeom prst="parallelogram">
              <a:avLst/>
            </a:prstGeom>
            <a:solidFill>
              <a:srgbClr val="156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16" grpId="0" bldLvl="0" animBg="1"/>
      <p:bldP spid="16" grpId="1" animBg="1"/>
      <p:bldP spid="23" grpId="0" bldLvl="0" animBg="1"/>
      <p:bldP spid="23" grpId="1" animBg="1"/>
      <p:bldP spid="10" grpId="0"/>
      <p:bldP spid="10" grpId="1"/>
      <p:bldP spid="15" grpId="0"/>
      <p:bldP spid="15" grpId="1"/>
      <p:bldP spid="21" grpId="0"/>
      <p:bldP spid="21" grpId="1"/>
    </p:bldLst>
  </p:timing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PA" val="v5.2.9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PA" val="v5.2.9"/>
</p:tagLst>
</file>

<file path=ppt/tags/tag1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.xml><?xml version="1.0" encoding="utf-8"?>
<p:tagLst xmlns:p="http://schemas.openxmlformats.org/presentationml/2006/main">
  <p:tag name="PA" val="v5.2.9"/>
</p:tagLst>
</file>

<file path=ppt/tags/tag20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1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2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3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4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5.2.9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  <p:tag name="KSO_WM_BEAUTIFY_FLAG" val=""/>
</p:tagLst>
</file>

<file path=ppt/tags/tag41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  <p:tag name="KSO_WM_BEAUTIFY_FLAG" val=""/>
</p:tagLst>
</file>

<file path=ppt/tags/tag42.xml><?xml version="1.0" encoding="utf-8"?>
<p:tagLst xmlns:p="http://schemas.openxmlformats.org/presentationml/2006/main">
  <p:tag name="PA" val="v5.2.9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PA" val="v5.2.9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PA" val="v5.2.9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PA" val="v5.2.9"/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PA" val="v5.2.9"/>
</p:tagLst>
</file>

<file path=ppt/tags/tag78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7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8.xml><?xml version="1.0" encoding="utf-8"?>
<p:tagLst xmlns:p="http://schemas.openxmlformats.org/presentationml/2006/main">
  <p:tag name="PA" val="v5.2.9"/>
</p:tagLst>
</file>

<file path=ppt/tags/tag80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81.xml><?xml version="1.0" encoding="utf-8"?>
<p:tagLst xmlns:p="http://schemas.openxmlformats.org/presentationml/2006/main">
  <p:tag name="MH" val="20151121191650"/>
  <p:tag name="MH_LIBRARY" val="GRAPHIC"/>
  <p:tag name="MH_TYPE" val="Other"/>
  <p:tag name="MH_ORDER" val="1"/>
</p:tagLst>
</file>

<file path=ppt/tags/tag82.xml><?xml version="1.0" encoding="utf-8"?>
<p:tagLst xmlns:p="http://schemas.openxmlformats.org/presentationml/2006/main">
  <p:tag name="MH" val="20151121191650"/>
  <p:tag name="MH_LIBRARY" val="GRAPHIC"/>
  <p:tag name="MH_TYPE" val="Other"/>
  <p:tag name="MH_ORDER" val="2"/>
</p:tagLst>
</file>

<file path=ppt/tags/tag83.xml><?xml version="1.0" encoding="utf-8"?>
<p:tagLst xmlns:p="http://schemas.openxmlformats.org/presentationml/2006/main">
  <p:tag name="MH" val="20151121191650"/>
  <p:tag name="MH_LIBRARY" val="GRAPHIC"/>
  <p:tag name="MH_TYPE" val="Other"/>
  <p:tag name="MH_ORDER" val="3"/>
</p:tagLst>
</file>

<file path=ppt/tags/tag84.xml><?xml version="1.0" encoding="utf-8"?>
<p:tagLst xmlns:p="http://schemas.openxmlformats.org/presentationml/2006/main">
  <p:tag name="MH" val="20151121191650"/>
  <p:tag name="MH_LIBRARY" val="GRAPHIC"/>
  <p:tag name="MH_TYPE" val="Other"/>
  <p:tag name="MH_ORDER" val="4"/>
</p:tagLst>
</file>

<file path=ppt/tags/tag85.xml><?xml version="1.0" encoding="utf-8"?>
<p:tagLst xmlns:p="http://schemas.openxmlformats.org/presentationml/2006/main">
  <p:tag name="MH" val="20151121191650"/>
  <p:tag name="MH_LIBRARY" val="GRAPHIC"/>
  <p:tag name="MH_TYPE" val="Other"/>
  <p:tag name="MH_ORDER" val="5"/>
</p:tagLst>
</file>

<file path=ppt/tags/tag86.xml><?xml version="1.0" encoding="utf-8"?>
<p:tagLst xmlns:p="http://schemas.openxmlformats.org/presentationml/2006/main">
  <p:tag name="MH" val="20151121191650"/>
  <p:tag name="MH_LIBRARY" val="GRAPHIC"/>
  <p:tag name="MH_TYPE" val="Other"/>
  <p:tag name="MH_ORDER" val="6"/>
</p:tagLst>
</file>

<file path=ppt/tags/tag87.xml><?xml version="1.0" encoding="utf-8"?>
<p:tagLst xmlns:p="http://schemas.openxmlformats.org/presentationml/2006/main">
  <p:tag name="MH" val="20151121191650"/>
  <p:tag name="MH_LIBRARY" val="GRAPHIC"/>
  <p:tag name="MH_TYPE" val="Other"/>
  <p:tag name="MH_ORDER" val="7"/>
</p:tagLst>
</file>

<file path=ppt/tags/tag88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8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9.xml><?xml version="1.0" encoding="utf-8"?>
<p:tagLst xmlns:p="http://schemas.openxmlformats.org/presentationml/2006/main">
  <p:tag name="PA" val="v5.2.9"/>
</p:tagLst>
</file>

<file path=ppt/tags/tag91.xml><?xml version="1.0" encoding="utf-8"?>
<p:tagLst xmlns:p="http://schemas.openxmlformats.org/presentationml/2006/main">
  <p:tag name="commondata" val="eyJoZGlkIjoiY2RlNmViYmY1N2NjMWI4ZWI5ZjgyMTE2MWEyZjA2N2QifQ=="/>
</p:tagLst>
</file>

<file path=ppt/theme/theme1.xml><?xml version="1.0" encoding="utf-8"?>
<a:theme xmlns:a="http://schemas.openxmlformats.org/drawingml/2006/main" name="第一PPT，www.1ppt.com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YwMjUzOTYyMzE3IiwKCSJHcm91cElkIiA6ICI5Njk1MDYzNjMiLAoJIkltYWdlIiA6ICJpVkJPUncwS0dnb0FBQUFOU1VoRVVnQUFCV3NBQUFJRkNBWUFBQUNraWE5TkFBQUFDWEJJV1hNQUFBc1RBQUFMRXdFQW1wd1lBQUFnQUVsRVFWUjRuT3pkZVhoTTEvOEg4UGVkbWV3U1JEVlVXNjFXVlZPUm1WaWlVaFRWMkt0cVYxVkxiVVZWRWR1M1NDMXQxTDRUVzFCTGYwb3BLaWkxdDdJSXFhcTkxQklFMlRQTFBiOC9ZbTR6eVV3MlNTWjR2NTdINDg1ZHp5UW5uN2x6N3ZtY0F4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IwVk5Ec25jQmlJam82ZkxtbTIrKzR1am91QWJBS3lhVDZaMlRKMC9HMnJ0TVJFU1BFOFpSSWlJaW9pZVh5dDRGSUNLaXA0ZXZyMjlYQndlSGt3RDhBWlJYcTlWLytQcjY5ckYzdVlpSUhoZU1vMFJFUkVSUE52YXNKU0tpSWxldFdqVjNOemUzT1FCNkFrQ0RCZzNnNU9TRThQQndBSUFRNGdlajBmanBxVk9uN3RteG1FUkVKUmJqS0JFUkVkSFRnWTIxUkVSVXBIeDlmWDBsU2Rvb1NWSlZWMWRYREI4K0hPKy8vejRBWVBmdTNaZ3laUW9TRXhNQjRLb3N5NTJqbzZPUDJMWEFSRVFsRE9Nb0VSRVIwZE5EYmU4Q0VCSFJFMHVsMVdvSHExU3FUWklrbGE5YXRTb1dMRmdBZjM5L1pZZFhYbmtGNzczM0htSmlZaEFYRjFkYWtxU1B2Ynk4akRkdjNqd0NRTml2NkVSRUpRTGpLQkVSRWRGVGhqMXJpWWlvMEdtMTJ2S1NKSVVDYUMxSkVqcDA2SUF2dnZnQ0RnNE9WdmMzR28xWXNHQUJWcTllRFNFRWhCRDdaVm51ZnZMa3lYK0x0K1JFUkNVRDR5Z1JFUkVSRVJFUlBiS2FOV3UrbzlQcGJ1aDBPdEc0Y1dPeGYvOStrVmZIang4WDc3MzNudERwZEVLbjA5M3g5ZlZ0YWUvM1EwUlUzQmhIaVlpSWlKNWVIQWFCaUlnS2hiZTN0Mk9sU3BVbXF0WHFaUURjZFRvZEZpNWNpRGZlZUNQUDU2aFVxUkphdFdxRjgrZlA0K3JWcTY2U0pIV3BXTEZpR1RjM3QvM3g4Zkdtb2lzOUVaSDlNWTRTRVJFUkVZZEJLQUEvUHo5WElVU2dFS0toSkVuMUFWUUNVQTZBOWJ5MHA0OVJDQkVQNExva1NVY0FIRWhPVHQ1NTl1elpSSHNYckxqcGRMcTlBQnJidXh4UE15SEU3MUZSVVhYdFhZNG5uYSt2NzB1U0pLMlZKT2t0alVhRDNyMTdvMi9mdnBDa2duM01DQ0d3ZHUxYXpKczNEd2FEQVVLSWt5YVRxVk5NVE16WlFpNDZGUkhHUC90ai9IdThNSTVTVm95ajlzYzRtalBXVWZ0akhTVjZNckd4Tmg5cTFLaFIxc0hCNFVzQW53SHdzSGQ1SGlkQ2lHUWh4QkpabHFmRnhNVEUyYnM4eFVXbjAzRmlqeElnTWpLU3NhNEkrZnI2ZGxDcFZLRUEzQ3RVcUlESmt5ZkQxOWUzVU03OTExOS9ZZlRvMGZqbm4zOEFJRm1XNVVIUjBkR3JDdVhrVktRWS8wb0d4ci9IQStNb1djTTRXakl3anRyR09sb3lzSTRTUFhuNFI1MUhmbjUrSFdSWlhpeEpVbGxKa3VEcjY0djY5ZXREcDlPaFVxVktLRk9tRERRYWpiMkxXU0lZalVZOGVQQUFOMjdjUUdSa0pJNGNPWUlUSjA1QUNBRUFDUUNHUmtaR3JyUnZLWXVIK1FZbUlpTEMza1Y1S3ZuNStRSGdEVXhSOGZIeGNkTm9ORE1BZkFvQWpSczN4bGRmZllWU3BVb1Y2blZTVTFNeFpjb1U3Tml4QXdBZ2hGajM0TUdEZ1JjdlhueFFxQmNxd1hRNm5aeWVubjdSMmpZbko2Y3FrWkdScXVJdVUyNFkvK3lMOGUveHdEaGE5QjdIK0duR09HcGZqS081WXgyMUw5YlJ3c2NzNmx3eGk3cVlzSFV4ZDJxZFR2ZWRFR0tvSkVsbzJMQWhoZzRkaXNxVks5dTdYQ1dXUnFOQnVYTGxVSzVjT2J6NTVwdm8wYU1IcmwrL2pqbHo1aUE4UE53RHdBcWRUdmQyWkdSa1B3QkdlNWVYaVBLdlJvMGFOVFFhelFZQTFaMmRuVEZzMkRCOCtPR0hSWEl0RnhjWEJBY0hvMTY5ZXBnMmJScVNrNU83bGk1ZHVwNnZyMituNk9qb1A0cmtvaVdNRUVJZkd4djdxclZ0V3EwMnJiakxRMFNQam5HMGVEQitFaEZSYnN4WjFFS0l6d0I0RkhRSW9xZUFScEtrWndFOEM4QVh3RUJYVjlka1gxL2ZweTZMdXFpeHNUWm5HcDFPdHhSQVQzZDNkNHdmUHg1Tm1qU3hkNWtlUzg4OTl4eW1UWnVHOTk5L0grUEdqY085ZS9kNjZYUTZUMG1TT2taRVJCanNYVDRpeWpOSnE5WDJseVJwRmdESEtsV3FZTnEwYVhqbGxWZUsvTUl0V3JTQWo0OFBnb0tDY09iTW1aY2xTVHJzNitzN0pqbzZlZ1lBdWNnTFlFZVNKRG0rOGNZYnAyMXRLKzd5RU5FallSd3RSb3lmUkVTVUUzTVdOUUJtVWVmQ1JoYTFteEJpbUVxbDZxM1Q2WjZhTE9xaXhocVhBNjFXT3cxQXovTGx5MlBSb2tWNDZhV1g3RjJreDU2L3Z6L0N3c0xRcjE4Ly9QdnZ2KzhMSVJZRDZHWHZjaEZSN2w1Ly9mVnlycTZ1U3dHMEE0QVBQdmdBSTBhTWdLTmo4WDNYZmY3NTU3Rnk1VXJNbVRNSDY5YXRjMUNwVkNGYXJiWlpXbHJheDJmT25MbFJiQVVwWmtJSS9aOS8vdm1tdFczc0dVYjArR0FjTFg2TW4wUkVaQU96cVBPSldkVEZoNDIxTnZqNituYVZKR2w0bVRKbHNIVHBVcnp3d2d2Mkx0SVRvMkxGaWxpNmRDaysvdmhqM0w1OSt4T2RUaGNaR1JrNXo5N2xJaUxiZkh4ODNsYXIxZDhEcU9UaDRZR3hZOGVpYWRPbWRpbUxScVBCRjE5OEFYOS9mM3oxMVZlSWo0OS8xOW5aK1dUTm1qVS9Pbm55NUM5MktWUVJreVRKMGR2Yis3eXRiY1ZkSGlMS1A4WlIrMkQ4SkNJaUs1aEZYVWlZUlYwMDJGaHJoVmFyZlU2U3BJVnF0UnBUcGt4aFEyMFI4UEx5d3ZUcDA5RzdkMjhZRElacE5XclUySEhxMUNtcmt6OFFrVjFwdEZydEdBQVRKRW1TZkh4OE1HM2FOSGg1ZWRtN1hIanJyYmV3WWNNR2pCMDdGci8vL250NWxVcTFVNmZUVFU5UFR4OFhHeHVydDNmNUN0UDU4K2RiSmlRazdMUzJ6Y1BEbzNseGw0ZUk4b1Z4MUk0WVA0bUlLQ3RtVVJjK1psRVhMamJXV3ZGd0RER1B6cDA3bzI3ZHV2WXV6aFByelRmZlJQLysvVEZ2M2p3M2pVYXpCSUI5dXBjUWtWVnZ2dm5tQ3c0T0Rtc2tTV3FnVnF2UnMyZFA5Ty9mSHlwVnlaazQyOVBURS9Qbno4ZXFWYXV3YU5FaXlXZzBqbkJ5Y21xczArazZSMFpHV3UxSjliaHdjM1B6cVZLbHlnNXIyeHdjSENvWkRJWi9zNjQvZGVyVTgwVmZNaUxLSzhaUisyRDhKQ0lpVzVoRlhYU1lSVjE0T01WZEZqNCtQblUxR3MyeGloVXJZdlBtemNVNmh0alR5R0F3b0hQbnpyaDgrVEpNSnRON0owK2UzRzN2TWhVbW5VNG5BQ0FpSXNMZVJYa3ErZm41QVFBaUl5TVo2L0xKMTllM3JTUkpLeVZKS3ZQc3M4OGlPRGdZdFdyVnNuZXhjaFFiRzR2Um8wZmozMy8vQllCRVdaYjdSMGRIcjdOM3VRckRNODg4MDhka010MjZkKy9lTm1Ta2JSbEtlcjFtL0xNdnhqLzdZeHd0R1I3SCtHbkdPR3BmaktPNVl4MjFMOWJSL0h1WVJYMUdyVlo3ekowN2w1M3ppc2pwMDZmTldkVEpScVBSaDFuVStWZHlIdXVYRUdxMWVpSUE5TzNibHcyMXhjREJ3UUZEaGd3QjhOL1Bub2pzeDgvUHo5WFgxM2VlU3FYYUlrbFNtYmZmZmhzYk5td284UTBNQU9EdDdZM3Z2LzhlelpvMUF3QjNsVXExVnF2VnJxeFdyWnE3dmN2MmlMeWVlKzY1cVNhVHlXS1FmbTl2Ny9PWi8zbDVlUTJ6VndHSjZEK01veVVLNHljUkVTbVlSVjA4ekZuVWtpU1pzNmdwbnpnTVFpWTFhOWIwbGlUcHZVcVZLcUZObXpiMkxzNVRvMEdEQnFoU3BRb3VYcnpvNytmblZ6Y2lJdUs0dmN0RTlEVFM2WFRWaFJBYlZDcFZEU2NuSnd3ZVBCaGR1blN4ZDdIeXhjM05EVk9tVElHL3Z6OUNRa0tRbXByNnNadWJXMzBmSDU5T01URXhrZll1WHdHVXJWYXQybytKaVluN25uLysrZTl1M3J4WklUNCtmZ2NBeE1iR3ZtcnZ3aEdSSmNiUkVvWHhrNGlJRkQ0K1BuVUJkS2hZc1NJKysrd3pleGZuaWRlOWUzZHMzNzRkbHk5ZmJsS3paczFtVDFvV2RWRmp6OXBNMUdwMUh3QjQvLzMzSVVrNVp4SWNQbndZQ1FrSnltdFpsaEVjSEd6emRXWnBhV2xZdlhvMVVsSlM4bFN1WmN1V1pWdjN3dzgvSURFeE1VL0g1MFZhV2hyMCtvTFBJNUhYOTJLTkpFbjQ2S09QQUFDeUxIOWU0Qk1SVVVGSnZyNitmWVFRVVFCcVZLNWNHU3RYcm56c0doak1KRWxDMjdadHNYYnRXcnoyMm1zQThLcEdvem5xNitzN0ZJL1I4RDh1TGk1MTNuenp6ZWlVbEpUb1M1Y3VkYmx3NGNMNzd1N3VqV3ZVcUhGQ0NHSHc4Zkc1NCtQakUrZmo0M083WnMyYThiNit2b2tBS3RxNzNFUlBLY2JSRW9UeGs0aUlzbUlXZGZGaUZ2V2pLZkUzVzhYRjI5dmIwZEhSOFlhRGc0UG5MNy84Z2pKbHl1UzQvOHFWSzdGNzkyNHNYcndZN3U3dU1KbE1xRk9uampKZVQ5YlhtWmxNSmt5Yk5nMDNidHpBbkRsemNwMWtvbkhqeHRpM2I1L0Z1b1VMRjBJSWdZRURCMmJidjFhdFdpaGZ2bnh1YnhtM2I5L0dpUk1uQUdRMC92NzIyMitZUG4wNkhCMGRVYWRPSFdWR3hNdVhMeXZMVjY1Y3dmSGp4M0g4K0hIOCt1dXZ1SEhqQmk1ZXZJaXlaY3RpOWVyVnFGV3JGaXBVcUdCeG5iaTRPUHorKys4NWxpVXBLUWxObXphRndXQjRFQjhmWCtIeTVjdHB1YjZCeHdESGNiSXZqdU9VdXhvMWFwUjFjSEJZQktBakFMUnAwd1pCUVVGd2NuS3ljOGtLaDE2dng2eFpzN0Jod3dZQWdCQmloOGxrK2lRbUppYk96a1hMQzNjUEQ0OEdDUWtKUDl2WUxpSGpvYXY1UTBRQU1Ocll0OWd4L3RrWDQxL3hZUnd0a1I3citHbkdPR3BmaktPNVl4MjFMOWJSdkt0WnM2YTNXcTArWGFsU0pXemR1alhYem5sVU9JUVE2Tml4SXk1ZXZBaEprdnlaUloxM0hBYmhJVWRIeHdhU0pIbHF0ZHBjRzJvQm9HZlBuamg5K2pUMjc5K1BtVE5uS3VzYk4yNXNzVi9qeG8yeFo4OGVpd1padFZxTjBhTkhvMy8vL3RpMGFSTTZkZXFVcHpLR2hJUW9qYllHZ3dGcXRScmJ0bTFUdHUvY3VSTUE0T3pzckN6bkpDQWdRRm4rOE1NUGNlblNKU3hjdUJCRGh3NUZ1WExsc0hIalJnREF1KysrcXl5M2F0VUtBRkN1WERuVXJWc1hFeVpNUUhoNHVQSmt5dG5aR2R1M2I3ZTRUcjE2OVhJdFM2bFNwZEN3WVVQczJiT250S2VuWjl2TGx5OXZ5UFVnSW5va09wM09Yd2l4SGtCbGQzZDNCQVVGSVRBdzBON0ZLbFNPam80WU9YSWsvUDM5TVhIaVJOeS9mNytGUnFNNXFkUHB1a1ZHUnU3TC9ReDJsWmhEUXdPUTBiaGdldmlQTXJsdzRRSldyMTZOQ1JNbVdOeU14OGJHb25yMTZyaytKTTFOYW1vcTFxeFpnOTY5ZXdQSWVPRFpzR0ZEZUhsNVBkSjU2ZkZUMERoYTFIVzBNRDJtY1pUeGs0aUlGUG5Kb3FiQ1k4Nmluamh4b2ptTCt2Rk1PYklETnRZK0pJUjRWNUlrMUs5ZlA4L0hoSVNFUUpJa3RHN2RXdWxKYTI1TXpmbzZLNVZLaFJZdFdtRFdyRmxvM3J3NVBEdzhzdTNUcWxVcnlMS014TVJFdEdyVkNuUG16TUh3NGNQeDQ0OC9vbDI3ZGdBeWhtTjQrKzIzclY1anlKQWh1SExsaXRWdFc3ZHV6Ylp1K1BEaFNFOVBCd0RFeDhjcnFYc1BIanhRbG0vZnZnMEFlUFhWVi9IcXE2OGlPRGk0MEZJSTNubm5IZXpac3dkQ2lKWUEyRmhMVkhRMFdxMzJTeUhFWkVtU1ZON2UzcGcyYlJxZWUrNDVlNWVyeURSbzBBRHIxNi9IMkxGakVSRVJVVUVJRWU3cjZ6czFPanA2SWdDRHZjdEgrZlBubjM5aTVNaVJBRElhVGdNREF6Rml4QWdBR2NNUVRaczJEZGV1WGNQQmd3ZlJvRUVEQUJsUDltZlBubzN5NWNzak9EZ1lZV0ZoV0xwMHFYTE8xTlJVdUxpNFdGem4wS0ZEYU51MnJjVzZtemR2NHVEQmc5aTFheGNNQmdPT0hUdUdNbVhLV0R3QVRVbEp5VFg5L2Q5Ly8xV3lXK2l4bEdNY0xjNDZhbGFyVmkxVXFsVEphbUd6MXJlc25RdUFqQ3duUjBmSGJQZDE3ZHExdytEQmd4bEhpWWpvc2VUdDdlMG9oT2poNE9DQUR6NzR3TjdGZWVvMGJ0d1lVNlpNZ2NGZ2FQN1NTeTg1UHlsWjFFV05qYlVQU1pMVUdvQnl3NXpIWTVSbElVUytyM24wNkZFNE9EaGd6Wm8xVm9jejJMNTlPeUlpSWpCaXhBaXNXN2NPSGg0ZTJMbHpKL2J1M1l2Mjdkc2pNVEVSTTJiTVFGSlNFcG8zYjU3dCtEbHo1dVNwSE51M2I4ZU1HVE5RcWxRcC9QVFRUd0FBVDA5UGZQLzk5d0F5ZXRhYWw4MDlhME5DUW5EbzBDRThlUEJBQ1hpYk4yOUdXbHFhc28rWnlaUzNUZ3MxYTlZMEwxcHZmU2FpUjZiVmFwK1RKR2sxZ0NZcWxRb2ZmZlFSUHZ2c3N4TFZpNnVvbEM5Zkhvc1dMVUpvYUNpV0xsMnFNcGxNWTNVNlhWT2owZGdsSmlibWtyM0xSM24zeGh0dklDUWtCSjZlbmpoeTVBanUzTG1qYkZ1OGVERmNYRnl3ZE9sU0RCa3lCRFZxMUVEWnNtVWhTUkptelpxRlBuMzZZT0hDaFJnMGFCQSsvdmhqNVRnL1B6OGNPSEFBYXJWYVdhZlg2OUcxYTFlMGE5Y09qbzZPT0hMa0NQYnUzUXRIUjBjTUhEZ1FJMGVPeE1TSkU5R3dZVVBNbVRNSHp6MzNIRDc1NUJPNHVycGFmU2lhV2ViR1hYcTg1Q1dPRmxjZHpjekJ3Y0ZtdmN1YTVaUzFNOEhtelp1eGR1MWFMRjI2Rko2ZW5qYmZPK01vRVJFOWJ2S2JSVTJGaTFuVUJjUEdXZ0RlM3Q2ZWtpUlY5L1QwUk9YS2xYUGRQelEwRkt0WHI0WmVyOGZSbzBjQlpQU1N5RTlqUjBKQ0FnNGRPb1M1YytkaStQRGg2TkdqQjBxVktwVnR2eDA3ZGlBOVBSM2p4bzFEU0VnSVFrTkQ4ZDEzM3dFQTNOM2RNV3ZXTFBUdDJ4Y3Z2dmdpdkwyOWxlUFMwdEx5UEx4Q3ExYXQwS3BWS3pSczJGQlpkL2Z1WFhUczJCRkFSczlhODdLNVorMklFU1B3MWx0dlljaVFJZGk4ZWJOeTNKUXBVOUNzV1RPTDgrL2F0U3RQNWFoWXNTSzh2THh3NjlhdGwzeDhmSjR0NFdPaEVUMTJmSDE5V3dBSUErRDV6RFBQWU9MRWlmRDM5N2Qzc1lxVlNxVkMzNzU5VWJkdVhZd1pNd1kzYnR5b3E5Rm9vbng5ZmZ0R1IwZHZzbmY1S08vV3IxK1AxcTFiNDk2OWU4cU5kMWhZR01MRHc3Rnk1VXA0ZUhqZzAwOC94ZWVmZjQ1NTgrYkIzZDBkcnE2dW1EZHZIcHlkbmZOMERZMUdnL2o0ZVBUbzBRTkJRVUhZdEdrVEprK2VEQUJvMHFRSkFnTURzWEhqUml4WXNBQ0JnWUVXbjd2RGh3L0gxYXRYYlo3Ym5NbENqNWY4eE5IaXFLT1pHUXdHNVg3TjJqWnIwdFBUTVdQR0RKdzZkUXFYTDEvR3RtM2JFQnNiaXo1OStwZ25Gc3VHY1pTSWlCNG5CY21pcHNMRkxPcjhZMk10QUFjSEJ4OGdJN1UvTDNyMzdvM2V2WHVqWHIxNnVIWHJGcnAzN3c0Z284SDIzWGZmdGRqWC9EbzhQTnhpL2NhTkcrSG41d2VkVG9lMzNub0xZV0ZoR0RCZ2dNVSs4Zkh4T0gzNk5KeWNuUERXVzI5aDJyUnA4UEx5d3MyYk41Vkc1YTFidDZKOSsvYjQrdXV2c1c3ZE9xVzNyN096TTdadTNRcVR5WVNtVFp2aTExOS9SY09HRFhIZ3dBRUlJU0JKVW82OWVycDE2NGFoUTRjcTc4RThadTNjdVhPVmZYYnYzZzJWU29XcFU2ZmkwMDgvUmE5ZXZRQUE4K2ZQeDdWcjEvRDg4ODlibkRNdlk3ajUrUGdnUER3Y0dvMG1BTURtWEE4Z29seTk5TkpMem1YS2xKbWlVcW1HQWNCYmI3MkY0T0RncC9ySnNvK1BENzcvL250TW1qUUorL2J0SzYxU3FUYnFkTHFsUnFOeFdFeE1UTEs5eTBlNXUzUG5Ec3FXTFl2NzkrOHJhZU5SVVZGWXZIaXhNclJRWUdBZzd0eTVneDQ5ZXFCUm8wYll2bjA3TkJxTk1xNjcrWFBSRnBWS2hRRURCcUJVcVZLWVBIa3krdmJ0cTN6bUF4a05ZQysvL0RJTUJnTmF0bXdKVjFkWFpadjV3YW90N0ZuN2VDbElIQzJPT3BxWmc0T0RjcitXbGJYNUE0NGZQNDV2dnZrRzN0N2VDQTBOUlVCQUFMcDA2WUx0MjdkajZOQ2g4UEh4d2FCQmcvRGlpeTlhUFNmaktCRVJQUTRLa2tWTmhZdFoxUG5IeGxvQWtpUzlEZ0F2di94eXZvLzE4dkpDZUhnNERoNDhpTkRRVUt4Y3VSTEFmMlBXWm0ya0JUSWFZY1BDd3BSaEN2cjE2NGZ1M2J1alRaczJGbU9OTFZteUJDMWF0TUNxVmF2UXVYTm4vUG5ubjBoTVRNVGl4WXRSdDI1ZHhNZkhZOHVXTGRpeVpRdTZkZXRtZGFEc2YvNzVKOXY0WlpHUmtaZ3hZNGJOOTJRZTFzRDg1ZUQrL2ZzV1k3dGN2bndaWThlT3hZVUxGK0R1N283YXRXdGovUGp4MkxKbGkxSUdQejgvYk42ODJXYXFuaTNWcTFjMy84ejh3TVphb2tkV3MyYk4xOVJxOVhvQVduUHFkdmZ1M1Rtd1BqS3lFNzc5OWx0czNyd1pNMmJNUUZwYVdsK05SdE5BcDlOMWpJeU1qTEYzK1NobmQrL2VoYWVuSis3ZHV3ZFBUMDg4ODh3ekdEVnFGRDc1NUpOcys0NGNPUkwxNjlmSDBLRkRVYnQyYldXOVhxL1A4UnBYcmx6QnlwVXJrWnljakZXclZzSFYxVFZiOW9nc3kxaTFhaFY2OXV3SmIyOXZ0RzNiMW1LY1VWdlMwdElzaGhHaWtxdWdjYlE0Nm1obUJvTWgyeGpMbWJlWlhicDBDU0VoSWJodzRRSysvUEpMaTQ0R2FyVWFIM3p3QVZxMGFJSFEwRkIwN2RvVjdkdTN4OUNoUTYxbWtER09FaEZSU1piZkxHb3FHc3lpemo4MjF1Sy94dHBIK2VQZHRXc1hHalZxbE90K1FnZ0VCd2NqSUNCQWVicnc0b3N2b2wyN2RwZzRjU0lXTFZvRWxVcUZ0TFEwSERod0FELzg4QU5XclZvRklHUDhNd0JZdEdnUmR1N2NpZWpvYUxSdDI5YnE1R1RtYXkxYnRrd1p6MWF0VnNOZ01PRGF0V3MyeDloTlQwL0gwS0ZEMGJCaFE2U25weU1vS0FoeGNYRjQ3YlhYTUdYS0ZPVkdmZHEwYVdqZXZEbENRMFBSdEdsVE5HN2NHRUZCUWZqcnI3K1VjMlZ1NE0xdDdENHpjOE95RU9LVlBCMUFSRGI1K3ZwK3JGS3BGZ0p3ZWVHRkZ6QjE2bFJVcjE3ZDNzVXFVU1JKUXZ2MjdhSFZhakY2OUdpY1AzKyttaERpZDYxV095d3FLbXFodmN0SHR0MjlleGZkdTNmSC9mdjM4ZnZ2ditPWFgzNkJYcS9IOXUzYkVSNGVqaGRmZkJIVnFsWEQzMy8vRFJjWGx6dzlQRFJQdXVUbzZJanc4SEJjdW5RSmRldldSV0JnSUJvMWFvUm5uMzNXNm5IMzd0M0R0bTNiOFBmZmY2Tk9uVHJLdzlvT0hUb28xL1h6ODhQR2pSdnh5aXNaSDI4M2J0ekEyYk5uODNUdlFQYnpLSEcwT09wb1pyTm56N2FaNG5uNDhHRmx1WFRwMHREcGRKZytmYnBGYi9CR2pScFpaR2dOR2pRSXJWcTFRa1JFUkk1RGZUR09FaEZSU1pYZkxHb3FPc3lpemg4MjFnSVFRcndtU1pMTk5LL2M3Tm16QjZkT25jS1lNV055M1hmZXZIazRkKzRjMXExYlo3Rit3SUFCNk5xMUs2WlBuNDZSSTBmQzJka1pDeFlzZ0p1Ylc3WnpqQjA3RnYzNjlZT3pzek0yYkxBOTNNZXdZY1BnNXVhbXpFajk3cnZ2b20zYnRraE5UY1d3WWNQdzdiZmZXdXh2TXBrd2FOQWdlSGw1b1c3ZHV2anl5eS9SdVhObm5ENTlHdjcrL3Bnd1lRSysrdW9ycU5WcWVIaDRvRjI3ZGdnTkRRV1FrU3I2elRmZktPY3FhTTlhTHk4djgyTEJmaGxGUkt2Vk5nRmdqSXFLT2d6QWFPL3lFT1hFejgrdnRCQmlQb0J1QU5DaVJRdU1IVHUyUUdNZ2xqUkpTVWx3ZFhVdDlBblJxbFNwZ3RXclYyUDY5T25ZdkhtekU0QUZXcTMydmRUVTFONS8vZlhYM1VLOUdCV0t6QTFWTFZxMEFKQXhoTTlYWDMyRnVMZzRuRDE3RnRXcVZjUHExYXZScWxVcnZQRENDN21lYzkrK2ZSYWZXNWtiVXRQVDAzTk1NUzlUcGd6cTFLa0RBSEJ5Y3NLWk0yZlFvMGNQVEpzMlRibjIrUEhqc1hEaFFtemJ0ZzByVnF4QXg0NGQyVmhiUWhWR0hDMk9PbnJ1M0RrTUdUTEU2cjV4Y1hGV0h6RHMzTGtUZmZyMFFlM2F0ZUh1N202eHJXblRwc3B5WW1JaURoOCtuT2Vac3hsSEtiOU1KaFB1MzcrUGN1WEt3V0F3d01IQndkNUZvcWVJRUFMWHIxL1Bsb1ZLVDVaSHlhS213c1VzNnZ4NThxZi96cHVLQVBETU04L2thZWVrcENTTUhUc1dScU1SbXpadHdvWU5HekI3OW15ckRhdG1KcE1KSVNFaDJMeDVNMmJQbnAydE42eXpzek5DUWtMdzg4OC80My8vK3grU2s1TnRCcFRUcDA5RHBWSWhOVFVWMjdkdmh5ekxWdmZyMHFVTEprK2VyRFJxakI0OUdqdDI3TUN2di82S05tM2FXT3o3enovL0lEVTFGZVhLbFVPdlhyM3d5U2Vmd05mWFZ4bFQ3LzMzMzBmcDBxWFJxMWN2bkQxN0ZnTUdETERvalZGWVNwY3ViVjRzVitnbmZ6VE5KVW5hcjlWcWIybTEyZ1ZhcmJicHE2Kys2bVR2UWhXR3RMUTBEQnc0RU5ldlg4L1hjYW1wcVZpNmRDbGtXWVlzeTlpNGNTTnUzYnBWUktXa3ZOSnF0YldFRUpFQXVybTV1V0hTcEVrSURnNStyQnBxWlZuR3NHSERjT2JNbVd6Ynhvd1pnNFVMaTZhamxwT1RFOGFPSFl1UWtCQ1VMbDBha2lTMWRYRnhPYW5WYWpuQVZRbHorL1p0N05xMUM5T25UOGVDQlF1VTlVMmJOc1h1M2J2aDcrK1A0OGVQdzJnMDR1VEprNmhWcTViRjhRa0pDY3FZb0VXaFZLbFNtRGh4SWo3NTVCUEV4c1lxalhZTkd6WkVZR0Fnamh3NWdyVnIxNkpmdjM1RlZnWXF1TUtJbzhWVlI2dFdyWXFkTzNkaTU4NmQ2TmV2SDBhUEhvMmRPM2RpKy9idEFLQnN5L3pQVEpabDdOcTFDL3YyN2JQNno5YjlaVTRZUng5L3hYbC9kL1hxVmZUbzBRTjZ2UjRmZmZRUnRtelprdXN4NDhhTmc4bGtLcEx5a0gwY1Bud1lDUWtKeW10WmxoRWNIR3p6ZFdacGFXbFl2WG8xVWxKUzhuM2QwNmRQbzBlUEhvaVBqODkvb2VteFVSaFoxRVZwNzk2OW1EOS9mcmIxSDN6d1FaNC9oNjJOUzE4U01ZczZmOWl6Rm9Ba1NSVUFvR3pac25uYWY5dTJiZERyOWRpd1lRTkNRME54OWVwVjlPL2ZIMnExR2hxTkJocU5Ca2FqRVY1ZVhtamF0Q2txVjY0TWIyOXY3TisvSDh1V0xWTlNJTE42NVpWWHNHREJBZ3diTmd6TGx5L0g0TUdETGJiLy9mZmZtRDkvUG03Y3VJRWxTNWJBWkRKaDBxUkpXTGR1SFQ3NDRBTjA3TmdScnE2dVNFdExVNFkreUVsYVdwcXk3T0xpZ2s2ZE9xRmJ0MjdvMUtrVHVuYnRpajU5K2xqc1AzejRjS3hjdVJLalJvM0NwazJiTEo1K3g4VEVZTUtFQ1JiN2QralF3ZUoxWHNia016ZGlTNUpVMGhwckFRQ1NKSGtDR0FCZ2dJZUhSNEpXcS8xQkNQRi9jWEZ4KzY5ZnY1Ny91NFJIcE5mclVhOWVQWlFxVmNwaWZWSlNrc1c2cEtRay9QNzc3MVo3T2pzN08rUDExMS9Idkhuek1HWEtGS3ZYeVRvRzNzMmJOM0h3NEVIczJyVUxCb01CeDQ0ZFE1a3laU3dtekVsSlNWRjZkZHZ5NzcvLzRzU0pFN20renlkWklmYmFWdnY2K2c2VEpHa2FBUFhycjc5dTBhTXZKN1ZxMWJMWnF5RHI3OGljZ3B0WlVsSVNIQjBkNGVqb2FMRytYYnQyR0R4NE1HSmpZL1BjS0hYbzBDR29WQ3A4K09HSEdEeDRNQTUyUjVZQUFDQUFTVVJCVkw3KyttdUxtZGFEZ29MUXYzOS9mUFRSUjFhSGdQSHo4MU42a3QyL2Z4OUhqeDVWZWoyYUpTWW00dENoUXpiTDBMaHhZM2g3ZTJQTW1ER0lqbzZ1QkdDZnI2OXZjSFIwOU5jQW5ycHZpQ1V4c3lBbUpnYW5UNStHbjU4ZmZIeDhsSWFwWnMyYVlmRGd3Zmo4ODg5UnRteFo3TisvSHpxZERocE54dTFPZW5vNkFLQnYzNzRZTkdoUXZxL2JwazBiNVZ4bTZlbnBGblhmWkRMaHhJa1QyTGR2SHc0ZVBJaHExYW9wbjRmOSt2V0RoNGNIRmk1Y2lQWHIxNk5EaHc3czBWTUlTa0ljemFxNDYyaDhmRHptenAyTFNaTW1XYXpQK3ZuZHNXTkhkT3ZXTGQvdko3OFlSeTJWeERnSzJQLyt6dG5aR2JJc3c5SFJFUXNXTE1CMzMzMkhwazJiWnJ1dk5aTmxHVHQzN3N4V3orblIyYk9Pbmp0M0R2UG56OGZpeFl2aDd1NE9JUVMyYk5tQzhlUEhBMEMyMTVrNU9Eamc2dFdyR0RseUpPYk1tWk92ektzYU5XcWdYcjE2aUltSnlUSExwVmF0V2hZWnVQLzg4MCsyak55NHVEZ2NPblFJRFJzMnpIYTh3V0NBd1dDdzJ0RnA0Y0tGeWxDSGxMT0MxdEZIemFJdVN1WmhLMGVNR0pGdDI1VXJWN0lOWFdtcmpVZXYxMXZkTm5IaVJDWHJxeVFvcVZuVUpSVWJhek80QWNoelQ5SDI3ZHVqVTZkT1VLbFVtRHg1c3JMZVpETEJZRERBYU15SUhaSWtRWklrT0RnNElEVTFGYjE3OTg3Y2M5UXFiMjl2Yk55NE1kdE5Ta3BLQ29LQ2d0Q3VYVHQwN3R4WmFTaGR2WG8xRGg0OGlELysrQU11TGk0QU1zWmpXYjkrZmE3dkkvUE5ldm55NVRGeTVFZ0F3TnExYXkyZVBHVk9rZXZac3llNmR1MnFYTjk4OCtiajQxTW9FNlJrNnJYaThzZ25LM29la2lUMWtpU3BWNFVLRlpJclZLaXdSWmJsSDFKVFUvZWVQWHMyc2JnS29WS3BMR2FLTms5dWwzbWRuNStmeFRIV0duaUZFQmFUakNRbEplSHc0Y013R28zbzJyVXIyclZyQjBkSFJ4dzVjZ1I3OSs2RmVaS1ZrU05IWXVMRWlXallzQ0htekptRDU1NTdEcDk4OGdsY1hWMXpIYXVZczZFRHlPaTFQVnlyMWNZRDJBQmdjMkppNHNIejU4K241L1VFM3Q3ZUZSd2RIVmRLa3ZTZUpFbm8yclVyaGd3WmtxMVJ5UllIQndlYnY2dXNUMnIzN2R0bjhYcno1czFZdTNZdGxpNWRDazlQVDF2bHk3RnhGTWhvUU0xOG8xeS9mbjE4KysyM2NIZDN6MVlHSVFUZWUrODk1WFcvZnYzUXMyZFBBQm5qT0pwN2ptVStMbk52c3J6VU95OHZMeXhac2dSTGxpekI4dVhMMVFBbTZIUzZwcElrZFl1SWlQZ24xeE04V1I2NWpoYTJKazJhb0VtVEpnQXlKcjAwTjhhLy9QTExtRFZyRmxRcUZlYk1tWVBQUC84Y25UcDFVbzQ3ZS9Zc0hCd2NNR3pZTUl1SEFIbHg5T2hSQkFjSEl6QXdFTFZyMTRiQllNRFVxVlBoN3U2T1ljT0dLZnZ0M0xrVFAvMzBFNW8zYjQ1Ky9mcWhkT25TdUh2M3J2SUZza3VYTGdnSUNNQ3laY3ZRb1VNSDFLNWRHN05temVLa2Y0L0c3bkUwcStLc293a0pDUmcrZkRocTE2Nk5tVE5uNHU3ZHUwcWN5K3VjQVVXQmNkUkNpWXVqZXIyKzJPN3ZaRm5HTysrOGsyMC9JUVJTVWxJc0dyaGF0bXlKcEtTa2JQdnUzcjBiSGg0ZWtDU3AwSWRDSWdCMnJLTTllL2JFNmRPbnNYLy9mc3ljT1ZOWm43V0RRT1BHamJGbnp4NkwzNzlhcmNibzBhUFJ2MzkvYk5xMHlTS2VabVdyOStIZXZYdXpyWnN5WllwU1o1MmRuUzIrNTlhclZ5L2I5MTV6bmMvOC9jdHN6Smd4cUZxMXF0WEpKU2xmQ2xwSDg1VkZYWngrL3ZsblZLbFNCYjYrdnJoOCtUSjY5ZXBsc1QzemQzTWcrL2N3czNyMTZoVnB4bGhoS2NGWjFDVVNHMnN6dUFESTFpdk1GbHY3cWRWcW0yTzA1bWNNcHN3OXdJRC8vaWh0TllhKy9mYmJlUHZ0dDVYWGVXbW9CVElhWmEzSm1pS1E5YnFaMzM5aFA5bk85SE55MU9sMFJnQkNDR0dTSkVuTzRYOVpraVNUK1g4QU1vQnNyd0hZUENhWC8yVUFQcmtVM1ExQU41VksxYzNOelMxTnE5VnVGMEpZSDl5d0JORHI5ZGkxYTFlT1l3cjcrZmxCQ0FHTlJvUDQrSGowNk5FRFFVRkIyTFJway9LUW9rbVRKZ2dNRE1UR2pSdXhZTUVDQkFZR1d0d2tEUjgrSEZldlhyVjVEWE1QSWlwNHIrMmFOV3MyVTZsVWF5UkpLdS9wNlltdnZ2b3EzNDNnQm9NQkhUdDJ0TG5ObXZUMGRNeVlNUU9uVHAzQzVjdVhzVzNiTnNUR3hxSlBuejU0N2JYWExQWk5TVW5CNHNXTExScTBjbkx4NGtWY3VIQkJ1VUU1ZXZTb3N1MysvZnRvMHFRSklpSWk4blN1UjZGV3F6Rmd3QURVclZzWDQ4YU53NjFidHdKa1dZNzI5Zlh0RlIwZG5YdXU1aE9tcEdVV3JGbXpCbUZoWWREcjlmajg4ODh4Wk1nUVhMeDQwV0tmVzdkdTRlKy8vNFpLcGNMMjdkdmg0K09EOWV2WDQ4cVZLd2dJQ0lCZXI3ZjRlOG5hSTJiRWlCRll2bnk1OHRwa011SFFvVVBLZzhXN2QrK2lYTGx5Mkw5L3Y3TFAxcTFiMGFwVkt3REFzV1BITUdqUUlLaFVLZ1FHQmlyN3ZQRENDNWc0Y1NKR2pScUYrL2Z2czZHMmtOZ3pqbHBUSEhWMDVzeVptREJoQWdJQ0FqQnExQ2hjdlhvVnk1WXR3NkpGaTZEUmFOQzRjV09vVkNvSUlTRExNb3hHSTM3ODhVZmxTMnZXbnBXRmpYSFVVa21LbzhWNWZ5ZUVRRkpTVXJiUDd0VFVWRFJwMHNScUE1YzVlOHg4VEljT0hYRHQyalVBZ0wrL3Z4STNEUVlETm16WVlETnprZkxIWG5VMEpDUUVraVNoZGV2V1NzY1Q4M2ZncksrelVxbFVhTkdpQldiTm1vWG16WnZibkh3NzgvMmttWitmSDNidjNvMXk1V3kzSGFXbHBWbU0zVzB3R0hJY3l6dnJ0bi8rK1FlblQ1L0d0bTNiTE5ack5CcWJZK0dUYmZtdG8vbk5vaTR1OSsvZng0b1ZLN0JreVJLRWhZWGh6ei8vdEtqamZuNStDQThQei9jY1FDVlpTYytpTG1uWVdKc0p2eXlWS0pJUVFpVmwwQUQvL1g1eSsxODVnWlhmWjE3UFlldWNlZkd3M0o0QUt1VDc0QUtRWmRscWFycTFkUVdoVXFrd1lNQUFsQ3BWQ3BNblQwYmZ2bjNSdlh0M1pidkJZTURMTDc4TWc4R0FsaTFiV3ZSUS8rNjc3M0k4TjN2VzJwUnJyKzFYWDMzVnFWU3BVcE5VS3RWSUFLaFRwdzRtVDU1c3MzZHJUaHdjSEhLY09DbXI0OGVQNDV0dnZvRzN0emRDUTBNUkVCQ0FMbDI2WVB2MjdSZzZkQ2g4Zkh3d2FOQWdKZDBvTlRVVmE5YXN5WE5qclVxbHdvSUZDM0RpeEFsOCtlV1hkcDl3UktmVFlmMzY5ZmpxcTYvdzIyKy9sWlVrNlVlZFRyY2dMaTd1eTJ2WHJxWGF0WEQyWS9mTWd1N2R1Nk5idDI1S25NNXJvOU9MTDc2SUYxOThNZGZlM21hUDBwamw3Kyt2cEFKYit6eHhkWFV0a3ZIZkNVQXh4MUZyaXFPT3BxU2tZUFRvMGNybmFlWEtsUzNHZGhSQ0tBMjFRRVk5TkgveGE5U29FYjc1NWh1YnZZZEhqeDVkYUQwWUdVZXRzbXNjTFFuM2Q4N096akFZREpCbEdTcVZDdnYzNzBmMTZ0VXpwOG9xTm0zYUJBQm8xYW9WRmkxYWhPZWZmMTU1bmRjT041UnZ4VlpITTM5R1prMzl6b3VqUjQvQ3djRUJhOWFzd2NDQkF3dXphUG5xV1F0a2pNWDh4eDkvQU1qb0dabDVTSkIzMzMxWEdjZStkdTNhaFZyT3AxUmU2bWkrc3FpTHkvYnQyeEVYRjRmZXZYdmp3WU1IZWU1d1Y2OWV2V3lUaHhvTUJvdDdqSkk2MU9CamxrVnRkMnlzQlNDRVNKTWtxVlI2ZW5xSit5TisybVRxeFpjZUZSWGxCa0FDb1BMMjlsWW5KeWVyUER3ODFPbnA2U29YRnhlMXdXQlFPVG82cWcwR2c4ckJ3VUZ0TXBsVWFyVmFiVEtaVkJxTnh1SzFXcTFXeTdLc1VxbFVhbG1XVmJJc3ExVVoxTElzSzl0VUtwVktDS0ZzTi84dlNWSlBBSzF5S0hvcWdBTkNpQ2hKa242S2pJdzhCZ0E2blc1T1VmNjhnSXliN2N4UDRhdzlmYzQ2REVKK1hMbHlCU3RYcmtSeWNqSldyVm9GVjFkWE5Hdld6R0lmV1pheGF0VXE5T3paRTk3ZTNtamJ0aTJXTGwyYTY3a3pQNmt1akdFMGJMSFNTOXZjWTFycFBaMjFOM1htbnRtWjFwa2VIaWMvWEc4Q2tPUHhRZ2o1NFQ2bXJPZDUrTHBtTHNXMzJtdGJrcVNoa2lUVlY2dlY2TisvUHo3NTVKTUNQM0RLK2dHZmRadlpwVXVYRUJJU2dnc1hMdURMTDcrMFNNMVJxOVg0NElNUDBLSkZDNFNHaHFKcjE2NW8zNzQ5aGc0ZHF1eGpiUnd2czh3MzVpKzk5QkpXclZxRk9YUG1RSy9YNTZteE5qUTBGS3RYcjRaZXIxZXVZMTdPdkE3SWFEeHUyTENoMVo0OHRuaDRlR0RHakJuWXNHRURaczZjQ2FQUk9QRFpaNSt0Vzc1OGVhMGtTUUwvMVJOcnl3SVA2NG41dGZuM0R5QzM1VnlQemJ3KzQwY3A4ck4vdG1QeFg1MFd5S2pybGpNZlpXZTN6SUxINFNHcnZjdW8xV3BOcktORkgwZHRLZXJmdjZ1cmE0NE5ZOUxESWJtc05icm0xdUEyZGVyVVJ5NWZab3lqT1NyMk9HcVArN3VzOXdIaDRlRW9YYm8wN3QyN3Awek11R2pSSXF1TnRXYUppWWtXa3pycjlmb2liNnhsSEFWUVJIVTA4LzJidWVlcnVmRStyeElTRW5EbzBDSE1uVHNYdzRjUFI0OGVQV3lPZTF3UTZlbnBGaGxvT1dXazJRdnJLQURiZFRSZldkVEZwWDM3OW1qYnRpMkNnb0x3MFVjZndjdkxLMXRucTh6ZnRlYlBuNC9xMWFzRHlEN0VVYjE2OVN6V2xkUUp4ekpuVWR1ekhJOExOdFptU0FaUUtqVTF0Y2diYS92MjdZdHUzYnBaak0zNDRNRUR2UC8rKzFpN2RpMmVlKzY1UXIrbUxNdElTVW5CZ3djUDhPREJBOXkvZngveDhmRW9YNzQ4NnRhdHEreTNaczBhdEdqUndxSkh5YTVkdTNEcDBpVU1HRENnME10bGpUbHRTZ2hobnYxTUFEREZ4c2JhZFRJS3JWWmJUNUlraThaYUlVU3lKRW43WkZuK1A0UEI4SCt4c2JIWkI5Z3FZaWFUS2QrOURzMk5iMW5Id0xIbDBxVkxxRnUzTGdJREE5R29VYU5zVC9MTTd0MjdoMjNidHVIdnYvOUduVHAxVUtkT0hZU0hoNk5EaHc1S0x4NC9QejlzM0xoUlNWVzdjZU1HenA0OW0rT2cvb1ZCMk9pbG5YbloxdisyMWhYR2VmTDdKVjVZOXRwMk01OGo2OUFwK1RWNzltelVyMS9mNnJiRGh3OHJ5NlZMbDRaT3A4UDA2ZE10WW1XalJvMlU5K0xzN0l4Qmd3YWhWYXRXaUlpSXNMalp6cWx4TkNrcHlhSk9lbmg0WU55NGNRQ0FzV1BIWmt0OXkzd1RjdlRvVWZUdTNSdTllL2RHdlhyMWxPdVlsek92QXpKNlArU25vVGF6aDdPYm0xK2Fud3FyQUtpdC9hNnpMbWQrblpmOTgzSnNYbzdQNy83V2pza0xVY3laQlpSbnJLTVBGVlVjcGJ4akhNMVpjY1hSNHJ5L001bE1jSEp5VWo1N1pWbEczYnAxNGVqb0NDOHZMOXk4ZVJObnpweEI5ZXJWVWExYU5adGxUa2hJZ0Y2dnQvaDdOUmdNeGRVSXd6cjZVR0hXMGN6M2I3ZHUzVko2ZDh1eW5PMjdpdm0xdVdlcTJjYU5HK0huNXdlZFRvZTMzbm9MWVdGaFZyKzcvdnp6ei9qNjY2K3pyVGNQWFpSWjVpRVRuSnljc0hIalJ2end3dy80NmFlZnNIZnZYaXhmdmh5Ly92b3JaczZjaVZkZWVjWG1RN01IRHg0VVo4TXU2K2hEMXVwb1FjNVRsRnhjWEpSSjI5dTNidy9BOXBpMFQ2Q1M5Y3Nvb2RoWUMwQ1NwRnNBdk83ZHU1ZmplRFdQYXYvKy9ZaU9qa1pTVWhJV0wxNE1BS2hac3liVWFqWFMwOU14ZlBod2kvMnJWNitlYld5ZGxKUVU1UWJsMzMvL1ZXYVJ2bjc5T3Y3NDR3L2N1M2NQZ3dZTlFtcHFLbEpUVTVHY25JeTB0RFM0dTd2RDA5TVRwVXVYUnRteVpWR3VYRGxvdFZybHZKY3ZYOGJhdFd1emZaaFVyMTRkMzM3N0xlclVxZk5JdlRQektpRWh3Yng0dDhndlZqQUpBUFlJSVRiZHZuMTdxNzFUOTlMVDA2SFg2NjAydk5wcWpFMU9Ub2FycTJ1dUh3YWpSNCtHSkVrV0RhbnA2ZWs1cHN1WEtWTkdtWEhTeWNrSlo4NmNRWThlUFN4bTB4NC9mandXTGx5SWJkdTJZY1dLRmVqWXNXT1JOOVpHUlVXcDhMQ1h0cCtmbityQmd3ZXFsSlFVZGRteVpWV1plMnE3dUxpbzlIcTkydEhSVVdVeW1WUU9EZzRxZzhHZ2xtVlpwZEZvVkNhVFNmM3dmNlczdGxxdFZtWHRyUzB5ZW1lcnpMMnp6ZnVZWHdzaHpEMjNWV3ExdWdlQWxqa1UzMnF2N2VlZmYzNVorZkxsNXhtTnhsNlRKMC9Hc1dQSE1HN2NPSnZqZEdWMTd0dzVEQmt5eE9xMnVMZzRxMS9hZHU3Y2lUNTkrcUIyN2RvV0V3OENRTk9tVFpYbHhNUkVIRDU4T01meHZMSXFWYXFVUmJ5VFpSbWRPM2ZHa2lWTExDWnlOSTlaYTIzY01WdTljQXNqalRjNU9Sa2hJU0hLZUdOQ2lQVjZ2YjV2cG9jMEVnQlZvMGFOcE51M2I2dVNrNU5WZXIxZVZiWnNXWlhSYUpRTUJvUEt6YzFOSmN1eVpEQVlWTTdPemlwWmxpVW5KeWVWMFdoVUNTRWtCd2NIbGNsa1VzbXlMSm5ybkN6TEtpR0VaSzUzR28xR0pZU1F6SFhQdkN5RVVLblZha2tJb1hxWUlTQ1o2MkdXOWFxSHk1SjVXUWdoWmRxbUxKdjNBZEJWa3FSQUd6OGE0TDg2R2kxSjB0Yml6Q3l3aDZTa3BFTHRzVlBVb3FLaXpJT2RzWTVtcWFPUEdrZUxrOGxrd3YzNzkxR3VYRGtZREFhN0R3OVRFSXlqSlN1T0Z1ZjlYWEp5c3NWOVExcGFtakl4Y3VYS2xYSHExQ21FaG9aaTFxeFpWc3RnTUJpZzBXaHcvUGh4ZUh0N1d6UzZwS1dsWlU2dExSS01vd0NLb1k1NmVYa2hQRHdjQnc4ZVJHaG9LRmF1WEFuZ3Y2ekJySTIwQUJBZkg0K3dzRERNbVpOUmpINzkrcUY3OSs1bzA2YU44ajNackdYTGxtalowdktXMjgvUEQ5dTNiOCt4RFdEeDRzWDQvUFBQRVI4Zmozbno1c0hEd3dQRGhnMURuVHAxTUdMRUNEUnMyRkFwYTFhbFM1ZTIrTnZLYTJlWi9HSWRCV0Nqam1xMTJpbFNDY3lpdm5qeElyNzc3anRvdFZyMDZORURycTZ1V0xSb0VabzNiMjUxLzh3VGlHVit3R0IraU5Xa1NSTWxydXIxK3FJdGZBRmx6cUsyWnprZUYyeXN6WEFEZ00rZE8zZnc2cXV2RnMwRmJ0ekFyRm16c0czYk5vd2NPUkpUcDA1RjJiSmxFUmtaaWFsVHAyTHIxcTBZUG53NFpzK2VuVzN3Njh6cHVnMGJObFM2dUFjRUJDakw1clNpc21YTFl1TEVpWEJ4Y1lHYm14djI3dDJMMWF0WFkvejQ4Y3E0T0hGeGNUQWFqUmE5ZU1QQ3d2RHh4eC9EMGRGUitSQXhHbzJRWlJtT2pvNElDZ3BTOXYzZi8vNW5NYUZaWVhydzRBRUFRSktra3RaWWUxU1c1WFlHZzJGSGJHeHNpWWwrQ1FrSnFGYXRtc1ZrY2RadWFESTN0UC83Nzcrb1VDSDNCK0dQbXY1b1RtZmJzMmNQWW1OajhkZGZmd0hJcUt1QmdZSFFhclZZdTNadG5zcFNTQVFBVTBSRWhOSkwrL3IxNjhWMWJadTBXbTBkU1pJczdoenowbXY3MnJWcnFkZXVYZXV0MCtsK0VVSXMycnQzYjluVHAwOWo2dFNwcUZrenQ1RVZnS3BWcXlvZitsdTJiSUducHljYU5HaWcxSitjWmhTVlpSbTdkdTJ5MlpQbFVSN3NyRml4QW5YcTFJSEpaRUpTVWxLK2VydVoweWd6UzAxTlZXNWNDdXF2di81Q1VGQ1FlVEtWUkNIRTUxRlJVY3V6N0NZQW1ESlBOQVdVakRyMnFMUmFiVTBBRmpmSEpTR3pvS0JrV2NiMDZkTXhiTmd3cGNIcjFLbFR1SGJ0bXMwYlpET1R5WVIyN2RvaExDeXNPR05YWVdFZHplSlI0Mmh4dW5yMUtnWU5Hb1FmZi93UlBYcjBRT2ZPbmZIKysrL25lTXk0Y2VNd2NlTEVFakU1Q2VQb2t4TkhDM0ovZC92MmJaUXZYMTU1blpDUW9EVGUrdmo0WU83Y3VXamV2RG04dmIxaE1CaVFtcHFLbUpnWUFNREFnUU54NXN3WmJONjhHZXZXcmJOb2JET1pUTkRyOVhCeWNpcU90dzZ3amhaTEhkMjFhMWVlT25JSUlSQWNISXlBZ0FBbFpyLzQ0b3RvMTY2ZE1xVEdvenl3djMvL1B1Yk9uWXY5Ky9lalo4K2VtRDE3dHNWOXByKy9QNjVjdVFKWFYxZjA3ZHNYMWF0WHovYjlxWmg3MWdLc285YnFhTEZsVWVkSHFWS2wwTDE3ZDFTcFVnVlZxbFJSSm5tUGk0dkxOaGxqNXZHTnAwK2ZybVJFSGpwMENFdVdMTUdaTTJmdzZxdXZZdEtrU2ZEeThyTElqQ3hKckdSUlV3N1lXQXRBQ1BHM0pFbnZYYjE2RmY3Ky9rVnlqUWNQSHVEVFR6OUZoUW9WMExGalIwUkZSZUcxMTE3RHhJa1RzWDc5ZXBRclZ3N3QyclhEK2ZQbmN4MXMzQnp3TTQrZms1THkzOFNIVmF0V3hjV0xGekZ0MmpSVXJGZ1JZV0ZoS0YyNk5JQ01nYXpuenAyTHZuMzc0c01QUHdTUTBYZ1hFUkdCVWFOR1ljV0tGZGkwYVJQS2xDbURTWk1tNGN5Wk0xaXpaZzNVYWpWTUpsT1IzL0RmdW5YTHZHaDdpbGs3aUlxSytqOTdsOEdhekwycjgrcjA2ZE40NDQwM0Nuek5ObTNhWkp1TUpEMDkzYUxoem1ReTRjU0pFOWkzYng4T0hqeUlhdFdxb1VPSERnQXlubmg3ZUhoZzRjS0ZXTDkrUFRwMDZKRHY5L0NFS2xDdjdjakl5STErZm43SFpGbmVjT3ZXTGY4K2ZmcGd3SUFCK1BqamovUDA5eG9mSDQrNWMrZGkwcVJKRnV1emptSGJzV05IZE92V0xlL3Zwb0IrK2VVWFZLbFNCV2ZPbk1GYmI3MlZyMk5qWTJPVkNVZk1idDI2VmVEaFpXUlpWc1pXTkpsTUVFS2NOSmxNbldKaVlzNFc2SVNQdnhLVldWQlFKMCtleEtsVHB5eDZKajc3N0xNWVAzNDgzbjMzWGF1VExabi9Ib3hHSXg0OGVJQisvZnBsMnlmcitHRmtGM2FKbzhYQjJkbFplWUMrWU1FQ2ZQZmRkMmphdEtuTlh0NnlMR1BuenAzWlludHhZeHpOcHNURzBhSzh2N3R3NFFLcVZLbWlqQzhiRXhPRGloVXJBc2lvMjNxOUhvTUhEd1lBQkFjSFkrL2V2YWhSb3dZR0RCZ0FQejgvZUh0N1k5MjZkYmg3OXk3YXRHbWpsQ2MxTlJWT1RrNkZOaEVlQWJCekhkMnpadzlPblRxRk1XUEc1THJ2dkhuemNPN2NPYXhidDg1aS9ZQUJBOUMxYTFkTW56NGRJMGVPTEhCWlBEdzg4TnBycjJIbzBLRzRlL2N1MXExYlo3V3U5ZTNiRjEyN2RrVjBkTFR5bmR1c3VIcldQbVh5VlVlTEs0czZ2NTU5OWxsODl0bG5BREo2d3A0NWN5WlBENHJyMTYrUGxKUVV6SjQ5RzFldlhzWGN1WE1SR0JpSVVhTkdZZGl3WWVqWHIxK084NFRZMDJPUVJWMmlzTEVXZ0JEaUwwbVNjUG55NVNLN3h1dXZ2NDV1M2JwbFM1RW9XN2FzMVRGMUxsMjZwTXdpbVpVNTRBY0VCQ2pMbWY4Z3Yvbm1HL3p3d3cvUWFyVklTMHZELy83M1B5UW1KdUxPblR0NDRZVVhzR1RKRXVYSkRRRE1uRGtUbjM3NktjNmRPNGNkTzNiZ280OCtRa1JFQk1MRHc3RjgrWEtvMVdyY3YzOGZnd2NQeG9vVksyek9HbHdZekUvOWhCQVhpdXdpVDVEbzZHaDRlM3ZuNjVoZmZ2a0ZuVHQzTHREMWpoNDlpdURnWUFRR0JxSjI3ZG93R0F5WU9uVXEzTjNkTVd6WU1HVy9uVHQzNHFlZmZrTHo1czNScjE4L2xDNWRHbmZ2M2xWdWNMcDA2WUtBZ0FBc1c3WU1IVHAwUU8zYXRURnIxcXdTTjVaUU1YbmtYdHNSRVJIL0FBalFhcldUWlZuK2N2NzgrZXBqeDQ0aE9EZzR4MGs2RWhJU01IejRjTlN1WFJzelo4N0UzYnQzbFRHM0NyUGh5Y1hGQlpJa0lTSWl3bWF2V3lFRW9xT2pjZW5TSmJ6NTVwdFlzbVFKZXZmdW5hL3IvUExMTDhyZmc5Rm9oQ1JKK1B2dnZ3dVVNUkVmSDQ5Smt5Ymg0TUdERUJtVEhDeUlpb3I2QW9BaHQyT2ZRQ1V5czZDZ3RtN2RpdGF0VzF2dFJkdTZkV3RsdVZTcFVzcnM0M0Z4Y1ZhSDNqQXJxUk01UEVYc0ZrY0xteXpMZU9lZGQ3S3RGMElnSlNYRjRuNnZaY3VXU0VySzNvbG85KzdkOFBEd3NEbXhXSEZoSExWUW91Tm9VZC9mL2Y3Nzc2aFpzeWJHalJ1SGd3Y1B3dG5aR2NIQndiaHk1UXJtejU4UGIyOXYvUGJiYjJqZHVqWHUzTG1EeFlzWDQ4MDMzd1NROFRleGVQRmlmUC85OTFpeVpJbVNSdXZvNklpSWlBaUxIcnYwU094U1I1T1NrakIxNmxRWWpVWnMyclFKdTNmdnh1elpzeTBta2N2S1pESmh4b3daMkxGakI1WXRXNVp0NkJwbloyZUVoSVNnVjY5ZVNFcEt3cWhSbzNJOG55MHFsUXFkT25XQ3lXVEMxMTkvYlRVMm03bTV1ZG1jLzRFS1RVSHJhSkZuVVJmRXhZc1g4ZXV2dnlJaUlnSXhNVEdvV3JVcVZxeFlrZU14ZXIwZVAvMzBFOExDd3RDeFkwY0VCUVVwMzUrclZLbUNPWFBtWU96WXNmaS8vL3MvOU9uVEJ6NCtQc1h4VnZLc0JHZFJsMGhzckFVZ1NkSlpBRVhhV0F0azNGVFlHZzhxcTNyMTZpRW1KZ2FqUm8xQ2NuSXltamR2am1lZWVTWlB4elpyMWd4MTZ0UkIyYkpsWVRLWnNISGpSdHk2ZFF0ZmZ2a2wzTjNkY2VmT0hhV3hWcFpsL1Bubm43aHc0UUt1WGJ1R1pjdVdJU0VoQVJNbVRNRGt5Wk5SdFdwVkNDSGc0dUtDY3VYS1lkMjZkZWpSbzBlQmZ3YTVNYWRTeWJJY1ZXUVhlVUlZalViOC9QUFBtRGR2bnRYdFFnaVlUQ2JjdTNjUEtwVUtraVRod0lFRHVINzllbzQzRzFudDJyVUxDeGN1VkY2YlRDWWNPblJJR1Ivczd0MjdLRmV1SERLbjIyemR1bFVaUytmWXNXTVlOR2dRVkNvVkFnUC95MXg1NFlVWE1ISGlSSXdhTlFyMzc5OS9XaHRxQzdQWHRpa3FLaXBJcDlQdEZrS3Nqb2lJcU5TNWMyZE1uRGdSRFJvMHlMWnpiR3dzUm80Y2lZQ0FBSXdhTlFwWHIxN0ZzbVhMc0dqUkltZzBHalJ1M0JncWxRcENDTWl5REtQUmlCOS8vRkdKUTFsNzN1YkUxZFVWblR0M1J2LysvU0hMc3MzOUhCMGQwYmR2WHhnTUJwdzdkdzUxNnRUQnVuWHJNSGZ1M0d6N1pXMGNXNzU4T2ZidDI0Y1ZLMVpnN3R5NStPbW5uK0R2NzQralI0L0MzOThmOGZIeGNIVjFSVXBLU3E1alBmN3h4eDhZTTJZTTR1UGpJWVM0RGFCUFZGVFVUM2wrdzArWWtwcFpVQkR4OGZINDlkZGZNV0xFaUh5bEplWTI4M09tTWJqSUR1d1ZSNHVDRUFKSlNVblpVaUJUVTFQUnBFa1RxNU1qNnZWNjFLdFhUem1tUTRjT3VIYnRHb0NNTkYzejU2dkJZTUNHRFJ1VVNhQ0tFdU9vcFpJWVI0dnIvaTR4TVJINzkrL0g0TUdEMGI1OWV4aU5SbWcwR3R5NGNRTjkrL2JGMEtGRDRlM3RqY0dEQjZOeTVjcTRjT0dDMHFBaXl6SUdEaHlJR3pkdVlPblNwYWhXclJyV3IxK1BrSkFRU0pJRUJ3Y0hpNkhhcU9Ec1ZVZTNiZHNHdlY2UERSczJJRFEwRkZldlhrWC8vdjJoVnF1aDBXaWcwV2hnTkJyaDVlV0ZwazJib25MbHl2RDI5c2IrL2Z1eGJOa3ltL0hzbFZkZXdZSUZDekJzMkRBc1g3NGNWYXBVd2JmZmZwdHR2MUtsU3RtY1krSEFnUU80ZXZVcXhvNGRDNDFHZzYrKytpcFA3MG1XWmVXY1JxUFI0dnhaWDFQZUZiU09Ga2NXZFVGY3VYSUY4Zkh4Nk5TcEU2Wk5tMmJ4MENGcmh3THpkN0VlUFhxZ1JvMGFXTFpzbWRVSFZjODg4d3dXTFZxRTdkdTNZOEtFQ1FnSkNTbVd6L3k4S3FsWjFGU0MrZm41UGFQVDZVU3paczFFVWF0VnE1Ym8xcTJiMVg5K2ZuNVdqMm5Rb0lIRmNwczJiVVNiTm0yRW41K2ZzbHlyVmkyTFkyN2R1aVZDUWtKRXQyN2R4TTgvL3l4TUpwTVFRb2h6NTg2SnRtM2JpaDkrK01GaS8vWHIxNHVaTTJjS0lZUVlQMzY4Nk5LbGkyamN1TEVJQ0FnUWpSbzFFanFkVG5UczJGRzg4ODQ3NHQ2OWU0WDVJN0hRc21WTG9kUHBoRmFyTFZqZWNnbWowK21FVHFjcmtwL1Z5Wk1uUmI5Ky9iS3RONWxNb243OStzSm9OSXE2ZGVzS1B6OC9NWFRvVUNHRUVLZFBueGI3OSs4dmt2TGtSSlpsSWN0eXNWL1gvUE8zZHowb2JxKy8vbm81clZhN3cveitRMEpDUkZwYW1zWFBKams1V1J3OGVORG16MDZXWldFeW1ZVEJZQkFHZzBFWWpVWmwyeGRmZkNFTUJvUE5ZNE9DZ3F4dVQwOVBGd2tKQ1ZiL0pTWW1LbkVxTGk1T2ZQLzk5L242WFYrN2RrMk1HREZDZVcwK1YyaG9xRWhMU3hPTEZpMFN6WnMzRjYxYXRSSkxseTYxZWc2OVhpL216WnVuMUJ1dFZ2dXJ0N2YzWXpjd2FVbFJsUEd2b0w3NzdqdmxNelV5TWxMNURMWDI3L3o1ODhweC92NytPWjQzdCszMjhMVEd2OEtTbHpoYUZJeEdvOVcvRzFtV1JhMWF0WlRZOXV1dnY0cWJOMjhLSVRKaXE3VmpXclpzS2E1ZXZXcngrcDkvL2ltaWttZGdIQzFjSlRHT1pwYVgrN3VvcUNneGVmTGtiT3VqbzZORldGaVk4bnIvL3YwaU1EQlFUSm8weVdLL1JXZnBmd0FBSUFCSlJFRlVHemR1aVBUMGRJdHJwcVNraUlTRUJJdDdrNkxBT0pxN1I2Mmo2ZW5wU2x6THpHZzBpdFRVVkpHWW1DZ1NFeE5GVWxLU1NFNU9GbnE5WGp4NDhFRGN2MzgvVCtlL2QrOWVqdmVzdWRIcjlXTHIxcTFXNjVvc3kyTDE2dFhaMXA4NGNTSlA1NDZPamk1d3VjeFlSM1BuNitzN1VLZlRpVysvL2ZhUmY5N0Y0ZGl4WTluVy9mNzc3MEtJalBwb3padzVjNHEwVElWbDllclY1bnVEUjVzYzV5bnhkSFpsczBLcjFmNHRTVkxWclZ1M1podnpzRERWcmwzYjV2QUc5ZXJWczVwbW1YbUNzWVVMRnlyREpnUUVCT0RRb1VQWjFnY0ZCV0h2M3Ixd2RYV0ZqNDhQMHRMU2tKcWFpcFNVRktTbHBTRTlQUjFwYVdubzFLa1RCZzhlakNOSGptRDY5T2tJQ2dwQ1hGd2NtalJwQWxkWFYvajcrK1BJa1NOUXFWUkt1VStkT2dWdmIrOGlTYXVMaTRzelAwVzZHaGtaK1dLaFg4QU96QitlV1h2SUZKYmNaaVVYUXNCb05ENldzMFlYQm5QS2ZXUms1Rk1aNjdSYTdSY0Fwa2lTNUZTMWFsVk1uVG9WTDcvOHNyMkxWV1NFRU5sNmFGdGJaODMxNjljeGR1eFl4TVRFUUFpaEJ6QTVLaXJLdm9NOVB1YUtPdjdsMTVVclY5Q3ZYeitrcHFaYTdaMllrMXExYXFGS2xTbzJ0MSs4ZUJFblRweDQxQ0lXcXFjOS9oV1c0bzZqNWtrZXMzNjJoNGVIbzBXTEZ0aXdZUU5LbFNxRndNQkFMRnEwQ05XcVZjdldzOWFzWWNPRzJMSmxpekp4YmJObXpSQVdGbFprd3pvd2poYStraFpIQzZvNDVyMG9Db3lqdVh0UzZ1amppblUwZDFxdHRva2tTWHY4L2YweGYvNThleGZucVRaMjdGanMyclVMSnBPcDA4bVRKL09XY3Y0VTR6QUkvOWtHNEl1REJ3K2lTNWN1UlhxaDd0MjdXMTJmbHpSS2ErUGJabDNmb2tVTE5HN2NHQjRlSHZEdzhJQ2JteHMrL1BCREhEaHdBSTZPanRCb05MaDkrelpHamh5SmUvZnU0YmZmZnNNTEw3eUEzMzc3RFJVclZvU2pveU51M3J5Sk1tWEtaR3VVclZHalJqN2VhZjZjUEhrU0FDQ0VPRlJrRjNuQzVOUlFDMEJKRWFPblUxUlUxQXhmWDk5OWtpU3RQM2Z1WExYdTNic2pLQ2dJclZxMWVpS0huYkQybm5KN24wSUk3Tm16QjVNbVRUSlAxSGhGQ05FdE9qcTZaRTZqU2dYMjg4OC80N1BQUGtOSVNBZ0FJQ29xQ2hNbVRMQzUvNHdaTTVUVU1RY0hoeHlITWVLWXRVK3U0bzZqSnBNSlRrNU95Z01GV1paUnQyNWRPRG82d3N2TEN6ZHYzc1NaTTJkUXZYcDFWS3RXemVaNUVoSVNvTmZyVWFaTUdXV2R3V0N3bUN5cXNEQ09VbTRleDRaYUlub3lxRlNxazBJSW5EOS8zdDVGZWVxWjIzdFVLaFhiZS9LQWpiVVBTWklVRHVDTHc0Y1BGM2xqclMzUFB2c3N1bmZ2ampWcjFtVGJKc3N5YnQyNmhWNjllaW5yMHRMU0xNWXpHVGh3SUZxM2JvMEdEUnJnd0lFRFdMUm9FWll2WDY0MHVMcTZ1bUxCZ2dXNGRlc1d4bzRkcXd4Z1BYcjBhS1NrcE9EY3VYTTRlL1lzYnQrK2pmRHdjS3NEVXYvMjIyOUlTRWhReHFzcVRPWXZKcElrN1NqMGt4TTlwYUtqbzZOOWZIejgxR3Ixd3JTMHRJOG1USmlBbzBlUFl2VG8wWEIzZDdkMzhld3FKU1VGTTJiTXdJOC8vZ2dBRUVMOFgySmlZcS96NTg4bjVISW9QWWE2ZCs4T0R3OFBwYkZXcTlYbWVTSTlnOEdRNHpqTkhMUDJ5VmFjY1RRNU9kbmluR2xwYVhCeGNRRUFWSzVjR2FkT25VSm9hQ2htelpwbDlYaUR3UUNOUm9Qang0L0QyOXZib2tFNUxTMU5HWSswc0RDT0VoRlJTUllSRVhGSHE5V2V1M1BuVHRWcjE2NFZhUlkxMlJZWEY0Y2JOMjRBd05Xb3FLanI5aTdQNDRDTnRRL0Z4OGZ2OS9UMFREaHg0b1JIWW1KaWtUWmlXR3VNTmN2Y08rZlBQLy9FMXExYm9kZnIwYXRYTDFTdFdoVTdkKzVVdGdjRUJGaThOdnQvOXU0N1BvbzYvK1A0ZXpZaENRa0VqbzQwaVNoeWtTUzc4UlFzUDFRc0tCNTY1M0VJQ3FkeUtLTFlQUkVSUlJCUnNTdUlpR0tCb3h4WVVMR2hBUTVSeit5R3hBaElVUlFJSlZKQ0NrbDI1L3Y3QTdJbUVIcXlzd212NStQQmc5M3Z0UGN1NDNmSHo4eDhaOUdpUlhyNDRZZjErT09QNzNkbGJQLysvWFhQUGZkbzhPREJldnJwcHhVZkg2OXJycmxHa1pHUlNreE1WR0ppb2pJeU12VHFxNjlXZU9pQVpWa0tCQUw2K2VlZkZSbFo5YnROWVdHaHZ2amlDeGxqQ2x3dTE5d3Ezd0J3SE12TXpDeVFOTURqOFh3cTZjVlBQdm1rUVdabXBzYU5HeGQ4MnZMeFp0V3FWUm8yYkpoKy92bG5HV1B5SmQzcjgvbGVkam9YcXMrK1Q0dVc5dHdXWGxZSUs2K29xRWlmZnZxcEpHbnUzTG1hUG4yNlB2cm9JOTF4eHgxNi8vMzM5ZjMzMyt0Zi8vcFg4UGZ3ODg4LzEvdnZ2NjlldlhwVjc0ZUFZMExWajI3ZHVyWENRMFB5OHZLQ3g2UkpTVWw2NFlVWGRPbWxseW94TVZHbHBhVXFLaXBTWm1hbXBEMG43WmN2WHg3Y1ozdjI3QmxjVHlBUVVFbEppYUtqbzZzc0svMG9BS0NHQ05sZDFLZ2NkMUVmT1lxMWUvMzg4OCs3R3pWcTlIWnBhZW1ROTk1Nzc0QkRGVlNGdzMyaWRLTkdqWFR4eFJmcmpqdnVVTjI2ZGZYSUk0OVV1S0oxOSs3ZCsxM2grczkvL2xNdnZ2aWlubm5tR1hYcTFFbUZoWVVWbm41ZXYzNTl2ZlRTU3hvNWNxU3V2LzU2VFp3NFVXKzk5VmJ3ZnpnZmV1Z2hmZnZ0dDNyeXlTZVZtSmdZWE85Wlo1MmxTeTY1UkpabGFkS2tTVlh5UFpTM2NPRkNGUmNYUzlMSDZlbnBoVlcrQVFEeWVyMXZkKzdjK2F2SXlNaVpPVGs1cDk5d3d3MjY5ZFpiZGUyMTExYkxPTlRoeUxadHpaa3pSK1BIajVmZjc1ZWs3eVgxOGZsOFB6Z2NEUTdZdm4xN3NDaGJYdG1KMDRLQ0FrMmNPRkh2dnZ1dVpzNmNxVHZ1dUVPOWV2VlNkbmEyNXN5Wm96NTkrbWp3NE1HNjg4NDdkZSs5OTZweDQ4WTYrK3l6US8weEVFTFYzWSt1V2JOR0NRa0pLaWtwVVZSVWxESXpNOVd5WlV0SlVreE1qRXBLU2pSMDZGQkowdWpSbzdWZ3dRSjE3dHhaTjk5OHMxSlRVNVdZbUtqcDA2ZnJ0OTkrcTNEeW9LaW9TTkhSMFZXU2tYNFVBRkNUaE1OZDFNYzc3cUkrY2hScnl3a0VBcTlHUkVRTW1UdDNycTY1NXBwcUdZdXNYNzkrdXZQT093ODQvWVVYWGdpK2J0R2loVnEwK1AwQnVpTkhqanprK2w5NjZTVzk4c29yU2toSVVIWjJ0Z1lQSHF6SXlFajE2ZE1uT0U5a1pLVEdqQm1qYWRPbUtUNCt2c0tWc29NR0RkSUREenl3MzVobUI3cmRyaW9ZWThwZmJmekN3ZVlGY0d5eXNyTFdTdXJxZHJ2SCtmMytPNTk3N2puWDBxVkw5Y2dqajFTNG1xczIyckZqaDBhUEhxMjB0RFFaWTJ4SnI1U1VsTnllbloxZDRuUTJoS2ZaczJmci9QUFBWMXhjbk9yVXFhTzh2RHpGeDhkcjJMQmhzaXhMNjlhdFUzWjJ0azQ2NlNROTl0aGordkRERHluV0hnZXFzeC85OXR0dmxaeWNyQkVqUm1qeDRzV0tpWW5SNk5HanRXN2RPcjMwMGt0S1RFelVva1dMOU9jLy8xbTV1Ym1hTkdsUzhNcGUyN1kxYWRJay9mdmYvOVlycjd3U3ZBQWdLaXBLNmVucFZkTEgwNDhDQUdxYVVONUZqZjF4Ri9YUm9WaGJ6ckpseTN4dXQzdmh1blhydW4zeXlTZnEwYU5IbFcvallJVmFTY0dySlk3V0xiZmNFbnlkbUppb3hZc1hWenFmeStWUy8vNzk5MnQzWWd5WHI3LytXaXRXckpBa3I4L25PN0pIZEFNNEduNmZ6M2VQeCtQNVROTFViNy85dHNYVlYxK3QwYU5INjZ5enpuSTZXN1h3ZXIwYVBueTR0bTdkS2ttL1Nicko1L1BOY1RnV0hHYmJkcVZqMFpZVnVTNjg4TUxneWN2ZXZYdnJ5aXV2clBDZ0hHT01icm5sbGdwRENlRzRVZVg5YUY1ZW50TFMwalIwNkZCZGRkVlY4dnY5aW95TVZFNU9qZ1lOR3FUYmI3OWRpWW1KR2pwMHFOcTFhNmMxYTlhb1E0Y09rdmJzeTBPR0RGRk9UbzRtVDU2c2poMDdhc2FNR1hyeXlTZUREeHNkTm16WU1YMWcrbEVBUUUwVXlydW9zVC91b2o0NkZHdjNOMUxTd2ttVEpxbDc5KzdCNFFOUVBmeCtmL0JxWXR1MkgzRTREbkJjOFhxOW55UWxKU1ZIUkVTOHZXUEhqb3VHRGgycS92MzdhOGlRSWRYeXhIQW5sSmFXNnZYWFh3OE8zMktNV1JJSUJLN096TXhjNzNBME9PVDAwMDhQdnU3U3BZdGVldW1sL2VhNTdiYmJKRlU4Z1RsMDZOQmpQcUdLMnFjcSs5RzFhOWZxb29zdVVxTkdqU1FwZU9mVGxpMWJkUFhWVndlSHZycjMzbnQxMzMzMzZaeHp6Z2srTU16bGN1bmhoeDlXbzBhTmd0dnQwNmVQcnJqaUN2bjlmc1hHeGxZNDBYQWs2RWNCQURWZEtPNml4djY0aS9yb3NZZFd3dVB4ZkNDcDU4Q0JBelZreUJDbjQ5UnEvLzczdnpWKy9IZ1pZNWI0Zkw1em5NNVQxVHdlajVHazlQUjBwNk1jbDFKVFV5VkpYcStYdnU3Z0xMZmIvUy9Mc2g2UkZIWHFxYWZxc2NjZVU5dTJiWjNPZFV3MmJkcWtFU05HeU9melNWS3BNZVp4bjg4M1VwSnhPTnB4Z2Y3UFdmUi9JVmNsL1dnZ0VEanFvbXAxb0I5MUZ2Mm9zK2hIRDQxOTFGbnNvMGZHN1hhbldaYlY3ZEZISDYyV3U2aXh2NlZMbCtyV1cyK1ZKSy9YNjAxMU9rOU5jbnc4VWVZSStmMytvWklLM25qakRXVmxaVGtkcDlaYXZYcTFubi8rZVVrcXNtMzdKcWZ6QU1jeDQvUDVIcmR0K3h4SmExYXNXS0YrL2ZwcC92ejVNcWJtL2YrNE1VWmZmdm1sK3ZUcEk1L1BKMlBNZXR1MkwvYjVmQStLQWdPQTZsRWwvV2k0RkdycFJ3RUF0ZEJJU1pvMGFWS0ZCN3VqZW5BWDliR2hXRnVKek16TW4yemJ2c1B2OSt2ZWUrL1Y1czJiblk1VTYyemJ0azEzM1hXWFNrcEtaTnYyNkdYTGxtVTduUWs0M21Wa1pQeXZvS0RBYll5WlVWUlVwQkVqUnVqaGh4OVdRVUdCMDlFT1cxRlJrUjUvL0hIZGM4ODl5cy9QbHpIbWZXTk01NHlNakRTbnN3R28vZWhIQVFBSVR6NmZiNUdrRDMvNTVSZE5uanpaNlRpMTN1elpzN1Z5NVVvWlk1WmtaR1M4NTNTZW1vWmk3UUZrWkdTOEttbnkxcTFiTldqUUlPWGs1RGdkcWRiSXpjM1Y0TUdEdFdIREJrbWFuWkdSOFpqVG1RRHNzWExseWwwK242K3ZwQnNrN2ZyZ2d3L1VyMTgvTFYrKzNPbG9oN1IyN1ZyOTR4Ly8wT3pac3lXcDBCaHptOC9udXlJakkyT0gwOWtBSEQvb1J3RUFDRS9jUlIwYTNFVjk3Q2pXSG9SbFdiZEllbmZEaGczcTM3Ky8vdmUvL3prZHFjYkx5c3BTLy83OXRXYk5Ha2xha0plWDE5L3BUQUQyNS9WNlg3ZHRPMVdTYi8zNjlicnV1dXMwZmZwMDJiYnRkTFQ5R0dQMHpqdnZxRisvZm1WOXl3cEpYWDArSDRQWUEzQU0vU2dBQU9HRnU2aXJIM2RSVncyS3RRZVJucDVlNnZWNmUwdDZhL3YyN1JvOGVMQkdqUnJGVmJaSElUYzNWNDgvL3JpdXYvNTZiZG15UlpMZXNTenIwdFdyVnhjN25RMUE1VEl5TWxZVkZ4ZDNNY2E4VUZwYWFwNTY2aW5kY2NjZDJyWnRtOVBSZ3ZMeThuVC8vZmRyekpneEtpa3BNWkplMjdadG05dnI5V1k2blEwQTZFY0JBQWd2M0VWZGZiaUx1dXBRckQwMHY5ZnJIU0Jwc0tTODk5OS9YMy8rODU5MTU1MTM2b01QUHRDcVZhdTBZOGNPK2YxK3AzT0dqVUFnb0owN2Qyck5talg2NktPUGROOTk5K25TU3kvVnJGbXpaSXdwTU1iYzQvVjYvNXFlbnM2bzNrQ1l5ODdPTHZINWZMZlp0dDNMR0xOMXlaSWw2dE9uajc3OTlsdW5veWt6TTFOOSsvYlZaNTk5Sm1QTWRrbjl2Rjd2d0o5Ly9ubTMwOWtBb0F6OUtBQUE0WVc3cUtzZWQxRlhMY3ZwQURWSlVsSlNzNGlJaUxHU3JyWXNLODdwUERWTWthUzVmcjkvV0dabTVucW53NFNLeCtNeGtwU2VudTUwbE9OU2FtcXFKTW5yOWRMWFZZRk9uVHExakltSm1XNVoxbm1XWmVuNjY2L1hqVGZlcURwMTZvUTBoOS92MTV0dnZxa0pFeWFVUFdYOUcyTk1INS9QdHk2a1FYQlE5SC9Pb3Y4TFQvU2pPQkwwbzg2aUh6MDA5bEZuc1k4ZXMwaVB4L09hcFA2UzFLdFhMOTE0NDQxcTJiS2x3N0ZxbHR6Y1hFMlpNa1d6Wjg4dU82WjR4N0tzUGx5Y2Qyd2luUTVRazJSbVptNlI5TStPSFR2ZUdSc2JlNjFsV2VkSlNwTFVWRklEOFgyV0NSaGpka3I2VFZLbU1XWnhJQkI0TXlzcmE3dlR3UUFjdmVYTGwrZEk2dTUydTRkTEd2bmFhNi9WK2VhYmJ6UjI3RmkxYnQwNkpCbTJiTm1pa1NOSGxwMzk5aHRqbnZMNWZNTWxoZDhna0FDd0QvcFJBQURDaHQvcjlRN3dlRHhMSkQzeC92dnZ4OCtiTjAvbm5udXV1bmZ2cm80ZE82cHAwNmFxVjYrZUlpTXA5VWg3N3FMT3o4OVhibTZ1VnE1Y3FZVUxGK3FMTDc0b0c0Ky93Qmp6a00vbmU4cnBuTFVCZTl4UldMbHk1UzVKRS9mK0FZRGppZTN6K2NhNDNlNEZrcVpuWjJlZjJLOWZQejM0NElPNjZLS0xxblhEaXhjdjFzaVJJNVdYbHlkSkc0MHgvL0Q1Zko5WDYwWUJvT3JSandJQUVDYThYdStrcEtTa2R5SWlJc1lhWTY1ZXRHaFIzS0pGaTV5T1ZaTWNsM2RSVnpmR3JBVUFIREdmejdkMDU4NmRLWkxtRkJRVWFOaXdZUm85ZXJTS2lvcXFmRnU3ZCs5VzJVTjU4dkx5Wkl5WlgxaFltRVNCQVVCTlJqOEtBRUI0eU16TTNPTHorZjVaV0ZqWTBoZ3pSTklzU1N1MDUyNWhIbEQwdTRBeFpwc3hacFV4Wm81dDIzZVVscGEyOG5xOTExS29yVnFNYlFKVW83SnhuT0FzeG5HcVhoNlA1eVpKVDBtS2E5ZXVuY2FORzZkVFRqbWxTdGE5YnQwNjNYLy8vVnE1Y3FVa0ZSbGpIdVRXbXBxQi9pODgwUC9WRFBTanFBejlhSGlnSHowdzl0SHd3RDVhKzNrOG50UkFJQkMvYk5teUw1M09ndERneWxxZ0dobGpuSC9VTTc1M09rQnQ1L1Y2SjBuNms2U3NkZXZXYWNDQUFlVUhtRDhxeGhqTm16ZFBmZnYyMWNxVksyV01XZVgzKzgraHdGQnowUCtGQmZxL0dvSitGSldoSHcwTDlLTUh3VDRhRnRoSGp3UEdtRjR1bDZ1ZjB6a1FPcHlCQVhCQW5NSERrZWpRb1VOMC9mcjFuN01zNjBaSlZyZHUzVFJ5NUVnMWJOandpTmF6YTljdVBmNzQ0NW8vZjc0a0dVbHZiOW15NWFiMTY5ZFgvYjNCQUJCRzZFY0JBTUMrM0c3M1drblJQcCt2dGZiOHJxT1dvMWdMNElEY2J2Y29TU2Y0Zkw1QlRtZEJ6WkdjblB5WGlJaUl5WklhTjJuU1JHUEhqbFZxYXVwaExadWRuYTFodzRacDQ4YU5rclRUR0RQVTUvTzlWWjE1QVNEYzBJOENBQUJKOG5nOFNaS1dTWkp0Mitka1pHUXNjVGdTUWlEQzZRQUF3bGZMbGkxZms5UnAwNlpOenppZEJUWEg1czJiVnpScjFteWF5K1U2bzdDd3NPMEhIM3dnWTR4U1VsTGtjbFUrK2s0Z0VORGJiNyt0NGNPSGx6MmxQTDJrcE9TaXpNek10RkJtQjRCd1FEOEtBQUFrcVdYTGx2K1VkSUVrV1phMU95Y241eU9ISXlFRXVMSVdRS1U0ZzRjcTRISzczUTlibG5XL3BNams1R1E5K3VpamF0bXlaWVdaY25OejlkQkREK25ycjcrVzlqeGg5RG1mei9jdlNRRUhNZ05BT0tFZkJRRGdPT2J4ZUg2UTFFbVNqREUvKzN5KzlnNUhRZ2p3Z0RFQUIvTG5zaGNNWm82alpQdDh2cEhhY3liNDEyWExscWx2Mzc3NjhzdmZoMEJldW5TcCt2VHBvNisvL2xyR21NMjJiZmZ5K1h4M2l3SURBRWowb3dBQUhMYzhIazhuN1MzVVNwSmxXU2U2M2U3VEhZeUVFT0hLV2dDVjRnd2VxbExuenAzL0VCa1pPZFd5ckY2U2RNVVZWeWdtSmtZelo4NlVKQmxqUGc4RUF0ZGtabVp1Y1RRb0FJUXArbEVBQUk0dktTa3A5N2hjcmlmM2FYN1c2L1hlNlVnZ2hBekZXZ0Q3MlhzRzc0ZnliY2FZUC9sOHZ1OGNpb1Jhd3VQeDNDcnBDVWwxSmNrWVUyeU1HWldSa2ZHWXM4a0FvR2FnSHdVQTRQamdkcnQ5bG1XbGxHOHp4dnpvOC9rNk9wVUpvY0V3Q0FEMlk5dDJ6MzNiTE11Nnhva3NxRjI4WHUrTHBhV2xaMHI2WHRMcVFDRFFqUUlEQUJ3KytsRUFBR3EvMU5UVWsvWXQxRXFTWlZtbnBLYW1kbllpRTBLSFlpMkEvVlJXbURYR1hPWkVGdFErV1ZsWldaSk9rOVFoTXpQekc2ZnpBRUJOUXo4S0FFRHRWdGtGVk9XbWNTRlZMVWV4RmtBRm5NRURBQUFBQU1BNWxtVWQ3Q0hmbDRjc0NCeEJzUlpBQlp6QkF3QUFBQURBR1ltSmlXMGxuWG1nNlpabEpTWW5KNThTd2tnSU1ZcTFBQ3JnREI0QUFBQUFBTTZJam82KzlGRHp1Rnd1THFTcXhTS2REZ0FnZkJ6dUdieGx5NWI5R01KWUFBQUFBQUFjRjd4ZTd5UkprOHJlZXp3ZXM3ZmRjaXdVUW9vcmF3RUVjUVlQQUFBQUFBREFPVnhaQ3lDSU0zZ0FBQUFBQUFETzRjcGFBQUFBQUFBQUFBZ0RGR3NCQUFBQUFBQUFJQXhRckFVQUFBQUFBQUNBTUVDeEZnQUFBQUFBQUFEQ0FNVmFBQUFBQUFBQUFBZ0RGR3NCQUFBQUFBQUFJQXhRckFVQUFBQUFBQUNBTUVDeEZnQUFBQUFBQUFEQ0FNVmFBQUFBQUFBQUFBZ0RrVTRIQUFDZ1RGSlNVdTYrYlJFUkVRMk1NY1cyYmU4dTM1NmJtL3ZxeG8wYmg0VXVIUUFBQUFBQTFZdGlMUUFnYkdSbVpqWXAvNzVKa3lZM05tdlc3TTRmZnZqaFBFbWJuVWtGQUFBQUFFQm9NQXdDQUNBYzFXM2J0dTNFSmsyYURJNkppVG0xUllzVy8waElTUGhQWEZ4Y3N0UEJBQUFBQUFDb0xoUnJBUUJoSlM0dTdzTEV4TVFNeTdMcXJWaXg0bHhKMnJScDAzTjVlWG1mSmlRa2ZOaStmZnRaMGRIUkp6dWRFd0FBQUFDQXFrYXhGZ0FRRnFLaW9qcDE2TkRoMDRTRWhEZHpjbkllWExkdVhYOUpCWHNuQjNKemMxL0p5c282cGFTa1pGV25UcDE4clZxMWVrcjhqZ0VBQUFBQWFoSEdyQVVBaElXU2twSnRCUVVGaTFhdlhuMlZwRjFsN1R0MzdueFBrcjMzYmVHR0RSc2V5TTNOZmJOKy9mcmR5clVEQUFBQUFGRGpVYXdGQUlTTHpUazVPV1BjYnJjL0VBanNLRDhoS1NscFM5bnJpSWlJaGo2Zkw2NjR1SGhsNkNNQ0FBQUFBRkI5S05ZQ0FNS0taVmtSbVptWnJTWHRybXk2eCtNeGtxelFwZ0lBQUFBQW9Qb3gxaDhBQUFBQUFBQUFoQUdLdFFBQUFBQUFBQUFRQmhnR0FRQlE3ZHh1ZDNkSmwxYlNQcjdjMjZVK24yK09KSFh1M0hsMXFMSUJBQUFBQUJBdUtOWUNBRUxCYjFuVzNmczJsbThMQkFKL2xhU2RPM2UrdDJiTm10NlNTaXRiVWZ2MjdXZElDbFJYVUFBQUFBQUFuTUl3Q0FDQWF1ZnorWllZWTdZZFpKWTh2OS8vb1NTdFdiUG1TaDJnVUN0SlAvMzAwOVVIbXc0QUFBQUFRRTFGc1JZQUVBcCtTVE1QTXYzejdPenNrbENGQVFBQUFBQWdIRkdzQlFDRXl0d0RUVERHekE1bEVBQUFBQUFBd2hGajFnSUFRbUxYcmwyTDQrUGo4eVRGbDI4M3hoUnMzNzc5WFlkaUFVQ1ZTRXBLeXQyM0xTSWlvb0V4cHRpMjdkM2wyM056YzEvZHVISGpzTkNsQXdBQVFFMUJzUllBRUJLclY2OHVkcnZkLzdFczY0Ynk3WlpsZmZIenp6L3ZQdEJ5QUZBVFpHWm1OaW4vdmttVEpqYzJhOWJzemg5KytPRThTWnVkU1FVQUFJQ2FobUVRQUFBaFk0eVpzMitiYmR2N3RRRkFEVmEzYmR1MkU1czBhVEk0SmlibTFCWXRXdndqSVNIaFAzRnhjY2xPQndNQUFFRDRvMWdMQUFpWkxWdTJwRWtxS05kVVZGcGFTckVXUUswUUZ4ZDNZV0ppWW9abFdmVldyRmh4cmlSdDJyVHB1Ynk4dkU4VEVoSStiTisrL2F6bzZPaVRuYzRKQUFDQThFV3hGZ0FRTWhzM2JpeVVWSDU4Mm9YWjJkbjVUdVVCZ0tvUUZSWFZxVU9IRHA4bUpDUzhtWk9UOCtDNmRldjY2L2NUVTRIYzNOeFhzckt5VGlrcEtWblZxVk1uWDZ0V3JaNFN4K0VBQUFDb0JBZUpBSUNRc20zN1ArWGU4bUF4QURWZVNVbkp0b0tDZ2tWWldWa2R0MjNiTnF1c2ZlZk9uZTlKc3ZlK0xkeXdZY01EeTVjdlR5MHVMbDVacmgwQUFBQUk0Z0ZqQUlDUUtpb3FXaEFYRjdmYkdPUHkrLzJ6RHIwRUFJUzl6VGs1T1dQY2JyYy9FQWpzS0Q4aEtTbHBTOW5yaUlpSWhqNmZMMjV2c1JZQUFBRFlEOFZhQUVCSXJWeTVjcGZiN2Y3QXNxeEdXVmxaMjUzT0F3QlZ4YktzaU16TXpOYVNkbGMyM2VQeEdFbFdhRk1CQUFDZ0pxRllDd0FJT1dQTUxFa3RuTTRCQUFBQUFFQTRvVmdMVkNPUHg3TkEwZ1ZPNXpoV2U2OEVxcEdNTWQvNmZMNHpuYzVSMVdyUnZ2VzgweG1PVm0zZHR3QUE0YUcyL05iWFpQeldBd0NjUUxFV3FGNGNZRHZNc3F3em5NNVFUZGkzSEZhTDl5MEF4NkJ6NTg2cm5jNkFXb1BmZW9meFd3OEFjQUxGV2lBRTB0UFRuWTV3WEVwTlRYVTZRclZqMzNMRzhiQnZBVGh5TzNmdWZHL05talc5SlpWV05yMTkrL1l6SkFWQ213bzFIYi8xenVDM0hnRGdGSXExQUFBQVFCVllzMmJObFFlYi90TlBQMTBkcWl3QUFBQ29tVnhPQndBQUFBQUFBQUFBVUt3RkFBQUFBQUFBZ0xCQXNSWUFBQUFBQUFBQXdnREZXZ0FBQUFBQUFBQUlBeFJyQVFBQUFBQUFBQ0FNVUt3RkFBQUFBQUFBZ0RCQXNSWUFBQUFBQUFBQXdnREZXZ0FBQUFBQUFBQUlBeFJyQVFBQUFBQUFBQ0FNVUt3RkFBQUFBQUFBZ0RCQXNSWUFBQUFBQUFBQXdnREZXZ0FBQUFBQUFBQUlBeFJyQVFBQUFBQUFBQ0FNVUt3RkFBQUFBQUFBZ0RCQXNSWUFBQUFBQUFBQXdnREZXZ0FBQUFBQUFBQUlBeFJyQVFBQUFBQUFBQ0FNVUt3RmFxSDgvSHpadGwzdDJ3a0VBdnJ0dDk4a1NhV2xwZFcrUFJ3L1FyVVBBd0FBQUFBUVRpaldBaldVYmR1Njg4NDd0WHo1OHYybURSOCtYQk1uVHF6MkRMLysrcXNHREJpZ2twSVM5ZS9mWCsrKysrNGhseGt4WW9RQ2dVQzFaNFB6ZHUvZXJTRkRobWpqeG8yVlRnK0hmUmdBQVB5dXFLaElreWRQbG0zYnNtMWJzMmJOMHViTm02dDhPNldscFhyMTFWZVArTVRzTDcvOG9yUzB0Q3JQQXdCQU9JbDBPZ0NBbytOeXVmUzN2LzFOUTRjTzFaZ3hZOVNsUzVmZ3RHSERobW53NE1IcTM3Ky80dVBqOTFzMk5UVlZ6Wm8xa3lUdDJMRkRTNWN1VmRldVhkV3dZY1BnUEx0MjdkSi8vL3ZmZzJhSWlZbVJiZHVLaW9yU2hBa1Q5TlJUVCtuQ0N5OVV2WHIxS3AzZnRtM05uejlmanp6eXlORjg1SkE1N2JUVDJrUkZSVjNtOVhvbk9aM0ZLU1VsSmVyYXRldCsvNWI1K2ZrVjJ2THo4L1h0dDk4cUlpSml2M1hFeE1UbzFGTlAxWXN2dnFpeFk4ZnVOejBjOW1FQUFLcWIyKzN1THNudjgvbVdTUEk3bmFmTUZWZGNVZUg5cGsyYnRIanhZbjM4OGNjcUxTM1YxMTkvcllZTkcrcWNjODRKemxOWVdLaStmZnNlZEwwYk5telFkOTk5dDEvN3ZmZmVxNTQ5ZStxODg4NVRjWEd4Sms2Y3FCdHV1S0hTZFp4Kyt1a1ZmdjhqSWlMMDJXZWY2Wk5QUGxITGxpMlA1R01DQUZEalVLd0ZhckN6eno1YlR6enhoT3JYcjYrdVhidFdtR2FNMFNXWFhCSjhmOU5OTittNjY2NlRKRVZGUlduKy9QbVNWR0c1c2paSkZRN01iZHZXK2VlZnY5LzJqVEVxTEN4VXQyN2RnbTA5ZS9aVWZuNytmdk4rK3VtbmlvK1BsMlZaY3JuQzc2TCsxTlRVazJ6YjdtbFpWajlKWis1dFBtNkx0ZEtlWXVyQ2hRdUQ3d09CZ000NDQ0d0tiYW1wcVJXV3FhekFhNHpSUlJkZEZIeWZuNSt2SlV1V3lPVnloV3dmQmdEQVFaZGFsblczMiszZUptbW1wTG03ZHUxYXZIcjE2bUtuQXBXVWxLaGZ2Mzc2eTEvK29xaW9LSDMxMVZkYXNHQ0JvcUtpTkdUSUVQM3JYLy9TcUZHajFLMWJOejMvL1BNNjRZUVRkUDMxMXlzMk5sYnZ2ZmZlUWRkZDJlL3ZxbFdydEdUSkVnMGZQbHpTbm1QTGd4MFR4c2ZINjRzdnZ0Q1VLVk0wY09CQVhYVFJSYkp0Vy9QbXpWTkJRWUdlZSs2NTRMeHQyN2JWbENsVGp1SGJBQUFndkZDc0JXcW90V3ZYYXMyYU5jRWkyTktsUzRQVGR1ellvZTdkdXlzOVBiMUt0bVdNVVg1Ky9uN3JLeW9xVXZmdTNTc1U3OHFVWFpsWnRrenYzcjIxZnYxNlNWS1hMbDFrV1pha1BiZkJ6Wnc1VXllZGRGS1ZaRDBTSG8rbmsyM2JsMXVXMWM4WWsxS1dDVWV2cEtSRUgzLzhjYVZYMnBaSlRVMlZNU2FrK3pBQUFFNnpMS3VScEpzbDNSd2ZINS9uZHJ2L1k0eVpzMlhMbHJTTkd6Y1doakpMWkdTa3RtM2JwZ0dXc0NubUFBQWdBRWxFUVZRREJtallzR0dhUFh1MkhuMzBVVWxTOSs3ZDFhTkhEODJhTlVzVEpreFFqeDQ5MUtkUG4rQ3lkOTk5dDM3OTlkY0RycnU0dUdJTjJoaWo4ZVBIS3hBSTZMTExMcXZRdnUrSjJvY2Vla2c5ZXZRSXZwOHhZNFlHRGh3b1NWcTRjS0UyYk5pZ1JZc1dLUzR1VGhkY2NJSGVlZWNkTldqUTRPaS9DQUFBd2hERldxQ0djcmxjbWpCaGdyNzc3anZkYzg4OXFsT25Uc2d6eE1URXFMUzBWTFp0eStWeUtTMHRUWjA2ZFZMejVzMzNtM2YyN05tU3BNc3Z2MXd2di95eVdyZHVIWHdmRlJVVnNzd2VqeWRKMHA4bFhTT3BVemhlNVJzdWJOdldCUmRjc0Y5N1pXMUhJeHoyWVFBQUhCSnZXZFlObG1YZDBLSkZpNElXTFZxOGE5djJmNHFLaWhhc1hMbHlWM1Z2M09WeTZlYWJiMWE5ZXZYMDZLT1BhdENnUWJyMjJtdUQwMHRMUzlXK2ZYdVZscGFxWjgrZWlvMk5EVTU3NnFtbkRycnVmYStzZmZQTk43VjkrM1o5K2VXWHdmVnMyclJKZmZ2MjFaZGZmbm5ZbVNkTm1xVFdyVnRyMjdadGlvMk5WV0Zob2VyWHIzL1l5d01BVUZOUXJBVnFxQk5QUEZGdnZQR0dubi8rZVpXVWxCeFdvV3ZLbENsNjg4MDNWVkpTRWh5Nm9PeDErVFpwejFXejNicDFxM0RWYlBucGt2VFpaNStwUVlNRzJyNTl1K3JWcTZkUm8wYnA1WmRmcnJSWVcyYlhybDJLaTRzTHZpOHBLYW4yWXEzSDQwazF4dlN5TE9zYVNZZDlDYS9iN1o1dVdaYkxHQk1oeWJYM3RjdXlySWk5ZjFkNFgyNmVpSExUZ3U4bFZiWjhSR1hyM1R2dkFkZFRQZDlVUlM2WFMxOTg4VVh3ZmRrd0NPWGI5aDBHNFVnNHNROERRRzNqZHJ2SE81MEJoOVR0RU5QakpGM2pjcm11aVl1TDIrMTJ1ejh3eHN5cXprRHIxcTNUMUtsVFZWQlFvRGZlZUVPeHNiRzYrT0tMSzh4ajI3YmVlT01OWFhmZGRVcE1UTlFWVjF5aHlaTW5IM0xkdTNmdjFsLy8rbGRKMHR5NWM5VytmWHU5K09LTEZRcStCUVVGaW9tSk9lUzZ5dC8xOUxlLy9VMXIxNjVWVGs2TzZ0YXRxOGFORzRka2FLM3kvNDFabG1YS1h0dTJiY3JOWnNwUGsxVHBhOHV5VFBubERyVk11ZWxtN3pZUHRNeSs4KyszM1VBZ1VPbjBRN1dWeTF0cDdzcW1WN0xlQXk1L29QWUQ1VDNFdXMwK0Q2MDduTzk2djJubDFuRTQyd3hPcXlUellXVTQyRElIMlY4T3V1NnlCem9mN2pMN3poY0lCSTQ0OTc3NzY3N3Rmcisvd3Z2RHpYYVFMSWZNVmhYYlBOaDhCL3NPRHpUTjcvY2YxbnlWWk1WeGhHSXRVSVBGeDhkcnhJZ1JrcVFISG5pZ1FoRk5xamlXNTlLbFN6Vnc0RUFOSERoUVhidDJEUmF3eWw2WGI1UDJYQlZSOWo0UUNDZzZPanI0M3JadG5Ybm1tWXFLaWxMejVzMjFhZE1tTFYrK1hKMDZkVkxIamgwUG1EY3ZMMDhsSlNVVkhnSlZXbHBhN2NYYVFDQVE3M0s1VGpER3hCekpVQWVXWmZYZCszZjV0b1ArZmJUVGpuQTkxZjdESFFnRWp2aEsxOUxTVWttcU1EN3RvWVJxSHdhQVdxaFFVcXhsV1hjN0hRUlZaKzhKMmthU1dsVG5kbjc2NlNlZGVlYVo2dEdqaDg0Nzc3emdRenYzdFgzN2RzMmJOMDgvL3ZpanpqampESjF4eGhuNjdMUFAxTHQzNytDUVI2bXBxWm8xYTFad1NLdWNuQnl0WExsUzU1MTNucjc1NWh2ZGQ5OTkrNjNYR0tQUzB0TDloa0dRZmg4V3FiUzBWSkdSdi8vdjZ0Lys5amZObURGRDY5YXRVMlJrcEJJU0VvNzVlemdjQi9wdjdHZ0x4Y2RTWUQ3YVpZMHhSN1NzTWI4ZmFoN3EyTGtxQytibHQrdkU5M3VzNnpqWU1HQkh5NmtzVmZsWnl2NWRqM2FkeDVLbGZCOFNpdVVPcFB5K2ZReWZoK0x0Y1lSaUxWQ0QyYmF0cTYrK1dxKzg4a3B3bkRIcDkvRSt5NDhCV3VaQVZ6QWU3RUNnb0tDZ3dtMW11M2Z2VnQyNmRTVko3ZHExVTFaV2xxWk1tYUpubjMyMjB1WExEcmEvK2VZYkpTWW1WampvMjcxNzkyRmRXWEVzbGkxYjlxV2tMeVZaYnJkN2hHVlpiWXd4RjFtV2RlSWhGcjNhdG0zYjVYSUZiTnUyTGN1eXk5Nlh2Ylp0TytCeXVTck1Fd2dFN0lpSWlFQWdFTEJkTHBjZEVSRVI4UHY5ZGtSRWhCMElCQUlSRVJGMmFXbXBIUkVSWWZ2OS9rRDV2M2Z2M20zWHFWUEhqb21KQ2VUbjU5dlIwZEgydG0zYjdBWU5HZ1N5czdOdFNRRkp4dVB4Vk91UGRYRnhzVXBLU2lvdHZCNm9HRnRRVUtEWTJOajlDcTc3dXYvKys0UDdRS2oyWVFDb2JXemJ2dGl5ckRNUFBTZkNRQy9Mc2c1MmRXMlJwSVhHbUF4SjczdTkzcVdTNVBGNG5xK3VRT2VkZDE3d2RYRnhzV2JOcXZ4QzNxNWR1NnBodzRZNjQ0d3pKRW5SMGRGYXZueTVCZ3dZb0hIanhxbE5temFTcEFjZmZGQVRKMDdVdkhuejlQcnJyK3Z2Zi8rN3pqdnZQSjE1NXBtVi9wYVBHREZDQ3hZczBKdHZ2cW1UVHo2NTBtM3ZlemVXSkNVbUp1by8vL21QQ2dvS2xKeWNmRFFmL1lnWlkrNldGRHg0ZGJsYzF0NzI4bFhNQTdhVmJ5OWJ0ckpwKzdSYit5eDNvR1VPdVQ2WHkxWFovTUhYaDVwK29NOWsvWDVBWDFrMTkxQ2Y3MkRiUGF6bEQ1TG5ZTXVYbjFhaDNSaGo3WE1zV2RubjMzYzVhKysySzIwL2pNOVFsWjluMzhXTzVqdmRaN09WWnoxUWhuMFhQdExsOTMxOW9PK2drblVjNk4ray9MVERXdjVnMjlUaGZZZVY1am5VdWcvejN5UkxPRzVRckFWcXNPKy8vMTc1K2ZrVnJsUTlsTEloQzhvcktpb0tGbDhyczNYclZqVnQyalQ0UGk4dkwxaThUVXBLMGdzdnZLQkxMNzFVaVltSktpMHRWVkZSa1RJek15VkpRNFlNMGZMbHl6VjM3bHhObno1ZFBYdjJESzRuRUFpb3BLUkUwZEhSaDUzL0dCbWZ6emU2N0kzYjdUN2RzcXhyakRHWFdaWjF5cjR6ZTczZW1hRUtkaWhsRDJjTGxieThQSFhzMkZIVHBrMEx0cFVOZy9EWlo1OEYyOG9QZzdCaHd3YTFhSEhvQzRFZWUreXg0T3RRN2NNQVVOdGtaR1Fza2JURTZSdzROTGZiZllMMkdRckJHRk5nV2RZWHRtM1BLUzB0blpPZG5aM3ZVTHdqVWpiczFlZWZmNjdzN0d5dFdMRkMwcDZoc25yMDZDRzMyNjFwMDZZZDlIamdtMisrMGRLbFMvWFFRdzlwL1BqeG1qaHhZcVVuWE5ldlg2LzY5ZXVyc0xBd2VLeVltSmlvMGFOSDY2ZWZmdEtvVWFPcTUwUHV3K2Z6UFIyU0RRRUFzQmZGV3FBRysrcXJyM1RXV1djZDBUTFoyZG5CaDN1VjJieDVzMDQ0NFlRRExyTm16Um9sSkNRRXg1Zk56TXhVeTVZdEplMTV5RmhKU1ltR0RoMHFTUm85ZXJRV0xGaWd6cDA3NithYmIxWnFhcW9TRXhNMWZmcDAvZmJiYityVnExZHd2VVZGUllxT2puYnNpa2lmei9lZHBPOGszWm1hbXRyWnR1MXJKRjF1V1ZhaUk0SEN5SVlORzlTcVZhc2pXdWI3NzcvWEgvLzR4eU5hSmxUN01BQUFZU0JQMHVmR21ObGJ0MjU5Yi8zNjlVVk9CeXJUcTFldi9XNzdMUzR1cmpCVVZTQVEwSGZmZmFjdnZ2aENpeGN2VnNlT0hkVzdkMjlKMGswMzNhVDQrSGhObkRoUk0yYk1VTy9ldlNzOWp2anl5eS8xeUNPUGFNeVlNVHI3N0xPMWFORWlqUm8xU2lOR2pLaHcxOHlISDM2b3FWT25hc2VPSGJydHR0czBaODRjU1h1dXhqejk5Tk8xZHUxYXRXL2Z2anErQ2dBQUhNYzlvMEFOdG5qeDRpTXVkSDN5eVNkS1ROeFRpL1Q3L2JJc1N6LysrS002ZE9od3dHVysvZlpiSlNjbmE4U0lFZXJhdGFzZWUrd3hYWGZkZFZxM2JwMWVldWtsSlNZbWF0R2lSWktrM054Y1RabzBTUysvL0xMKytjOS9Lams1V1ZPbVRORnJyNzJtSjU1NFFxV2xwU29wS1pFa3BhZW5WN2hpMTBucDZlbFpQcDl2bU0vbk95MFFDSFEweGp6aWRDWW5aV1JrQlBlVHcvWEpKNS9vN0xQUFBxSmxRclVQQXdEZ29LVzJiZitsdUxpNHFkZnJ2Y3JuODgwSXAwTHQwcVZMOWFjLy9VbjMzMysvNXM2ZHE1a3paeW9sSlVVWFhuaGhoYkhmNTgrZnJ5bFRwdWpVVTAvVjIyKy9yZkhqeDZ0RGh3N0JrKzU5Ky9iVnRHblR0SDM3ZHZYdTNWdTMzMzU3Y0p6R24zLytXY09HRGRPamp6NnFjZVBHQlk4WEhuNzRZZVhuNTJ2QWdBSDY2cXV2Z3ZOdjM3NWRjK2JNMFRQUFBLTU9IVHBvK1BEaHNtMWJTNWN1VlZwYW10YXZYNjg1YytaVUdBY1NBSURhZ2l0cmdScHEwNlpOV3JWcWxjNDQ0d3hObno1ZEw3endRb1hwVVZGUit6MjA0YlhYWHRNWFgzeWgxMTkvWFMrODhJTGVmLzk5ZGVuU1JVdVhMbFdYTGwyMGJkczJ4Y2JHcXJDd01IaDFRMTVlbnRMUzBqUjA2RkJkZGRWVjh2djlpb3lNVkU1T2pnWU5HcVRiYjc5ZGlZbUpHanAwcU5xMWE2YzFhOVlFaTJhMmJXdklrQ0hLeWNuUjVNbVQxYkZqUjgyWU1VTlBQdm1rTE10U25UcDFOR3pZc05COFlVZGcyYkpsUDBwNnlPa2NUdkg3L2Zyd3d3LzE0b3N2VmpyZEdLTkFJS0R0MjdmTDVYTEpzaXd0WExoUUd6ZHUxUG5ubjMvWTJ3blZQZ3dBZ0pOOFB0OGNwelBzNitPUFA5YkVpUk9EN3dPQmdQNzczLzhHbnlQdzIyKy9xWEhqeGtwTFN3dk84OTU3NytueXl5K1hKSDM5OWRlNjVaWmI1SEs1MUtOSGorQThiZHEwMGFoUm8zVGZmZmRweDQ0ZCt2WFhYelYyN0ZndFc3Wk1WMXh4aGViTW1hTUdEUm9FNTQrS2l0TDQ4ZU0xWjg0Y1BmVFFRMnJTcElsR2pScWxlKzY1UndNR0RGQzdkdTEwNzczM2FzNmNPWHJxcWFlVWxwYW1aNTU1UmpFeE1icm5ubnMwYTlZczllN2RXMWRkZGRVaEg0UUZBQUFBeU9QeEdJL0hZNnJEbGkxYnpMLy8vZThqV21iOSt2WG0zbnZ2RGI0UEJBTEdHR09tVEpsaWR1L2ViVjUrK1dWejZhV1htc3N2djl4TW5qelpHR09Neitjemp6NzY2SDdyeXNqSU1HKzk5VmJ3ZlZwYW11blJvNGQ1NUpGSEtzeVhrNU5qaW91TGcrOXQyemFGaFlVbUx5L1ArUDMrSThwL3BNcStmNmYzZytwUW5mdldzbVhMekUwMzNiUmZleUFRTUdlZmZiYngrLzNtekRQUE5LbXBxZWIyMjI4M3hoanovZmZmbTdTMHRDUGFUcWoyNGVwUW0vY3RBRUI0cU03ZitxcGcyN2F4YmZ1UTg4eWRPOWRzM3J6NWtPdmJ2WHUzV2JWcWxWbStmSG1GWTB4ampGbTRjS0Y1OE1FSHpjNmRPNE50eGNYRjV2WFhYemN6WnN3NHVnOXdDUHpXQXdDY3d1bEhvQnFWSGVDbHA2YzdIU1hJR0xQZmxRZVZ0WlVYQ0FRVUVSRlIzZEdxWE5uRHI3eGViNjNyNjZwNzM4clB6OS92SVY3bEdXUGs5L3NkdVhyMWFQYmhxbGFiOXkwQVFIZ0l4K1BJNHdtLzlRQUFwekJtTFhDY3FheWdkYWdpVjAwczFPTFlIS3hRS3lrNGpJVVRqbVlmQmdBQUFBQ2dKcUJZQ3dBQUFBQUFBQUJoZ0dJdEFBQUFBQUFBQUlRQmlyVUFBQUFBQUFBQUVBWW8xZ0lBQUFBQUFBQkFHS0JZQ3dBQUFBQUFBQUJoZ0dJdEFBQUFBQUFBQUlRQmlyVUFBQUFBQUFBQUVBWW8xZ0lBQUFBQUFBQkFHS0JZQ3dBQUFBQUFBQUJoZ0dJdEFBQUFBQUFBQUlRQmlyVUFBQUFBQUFBQUVBWW8xZ0lBQUFBQUFBQkFHS0JZQ3dBQUFBQUFBQUJoZ0dJdEFBQUFBQUFBQUlRQmlyVUFBQUFBQUFBQUVBWW8xZ0lBQUFBQUFBQkFHS0JZQ3dBQUFBQUFBQUJoSU5McEFNRHhJRFUxMWVrSXFLWFl0d0FBcU4zNHJRY0E0UGpDbGJWQU5UTEdmT3QwQnVoN3B3TlVCL2F0c0ZBcjl5MEFRSGpndHo0czhGc1B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JRczFoT0J3QUFJQnlkZHRwcEowVkZSYjB0NmFSQUlIRCtzbVhMc3AzT0JBQTFFZjBwQUFEQTRYTTVIUUFBZ0hDVGtwTFNyMDZkT3Nza2RaSFVOQ0lpNG44cEtTbi9kRG9YQU5RMDlLY0FBQUJIaGl0ckFRRFlxMlBIanZYajR1S2VsM1NkSlAzZi8vMmZvcU9qOWRsbm4wbVNqREgvOGZ2OU4yWmxaVzEzTUNZQWhEMzZVd0FBZ0tORHNSWUFBRWtwS1NrcGxtWE5zaXpyNU5qWVdOMTk5OTI2OHNvckpVbWZmdnFweG80ZHExMjdka25TcjdadFg1MlJrZkdWbzRFQklFelJud0lBQUJ5OUNLY0RBQURnTUpmYjdSN3FjcmxtVzViVjlPU1RUOWFFQ1JQVXBVdVg0QXdublhTU0xybmtFbVZtWm1yTGxpME5MTXY2Ui9QbXpmMmJObTM2U3BKeExqb0FoQlg2VXdBQWdHUEVsYlVBZ09PVzIrMXVhbG5XRkVsL3RpeEx2WHYzMWwxMzNhVTZkZXBVT3IvZjc5ZUVDUlAwNXB0dnloZ2pZMHlhYmR2WExsdTJiRU5va3dOQWVLRS9CUUFBQUFBQVJ5MDVPZmw4ajhlVDQvRjR6QVVYWEdEUzB0TE00ZnJtbTIvTUpaZGNZandlai9GNFBMa3BLU2s5bmY0OEFPQVUrbE1BQUlDcXd6QUlBSURqU21KaVlsU3JWcTFHUlVSRXZDcXB2c2ZqMGNTSkUvWEhQLzd4c05mUnFsVXJYWDc1NVZxOWVyVisvZlhYV011eStyWnMyYkpoWEZ4YzJyWnQyd0xWbHg0QXdnZjlLUUFBUU5VN3JvWkJhTjI2ZGQybVRadGVKS21icEhNdHkycHRqR2xzV1ZhVTA5bmdtRHhKdVpJeWpUSC9sVFRmNS9QOTRIQ21rUE40UEFza1hlQjBqdU9aTWVaYm44OTNwdE01YXJ1VWxKUVRMY3VhWmxuV1daR1JrUm80Y0tBR0RSb2t5enE2bjBOampLWk5tNllYWDN4UnBhV2xNc1lzQ3dRQ2ZUSXpNMWRXY1hSVUUvcS9zSlJqakVuMitYeGJuUTZDQTZNL2hVUWZHZzQ0aGp3MDlsUG5zWjhDUjhibGRJQlFTRWhJYU9CMnUwYzFhOVpzbzJWWjcxbVdkWmRsV1grUzFKSkM3WEV2WGxLQ3BDc3R5eHB2V1ZhMjIrMWU0bmE3dXpzZExNUTRlSEdZWlZsbk9KMmh0a3RKU2VudGNya3lMY3M2cTBXTEZwbzBhWkp1dlBIR295NHNTSkpsV2JyMjJtczFkZXBVdFczYlZwWmxKVWRHUnFhbnBLVDhvd3FqbzNyUi80V2Zsc2FZODV3T2dRT2pQejFpemR4dWQzRjhmUHhsNWRwaWs1T1RkOGJIeDEreTkzMU1telp0WGtoS1N2b3RKU1VsUHlFaDRkK1NHcFROM0xScDA5czZkKzZjazV5Y1hOUzZkZXRuUTVyKzRPaERIY1l4NUdGaFAzVVkreWx3WkdyOWxiVXBLU2xYdUZ5dUtaSWFXNWFseE1SRW5YUE9PVXBOVFZXYk5tM1VzR0hEQXo3NEFMV2JNVVlGQlFYYXRtMmJzck96OWQxMzN5a3RMVTA3ZHV3b20rWGQvUHo4UVQvKytHT3VremxEd2VQeEdFbEtUMDkzT3NweEtUVTFWWkxrOVhwcmZaL3NoS1NrcExqSXlNaW5KZDBvU1JkY2NJRWVldWdoMWF0WHIwcTNVMVJVcExGangrcWpqejZTSkJsanB1L2N1WFBJMnJWcmQxYnBobENsNlAvQ3kvWFhYNi9NekV6WnRuMTJSa2JHVjA3blFVWDBwMGV2ZmZ2Mk00d3g5czgvLzl4UGtobzNidHkvUllzV0QyZG5aM2VRWk5xMWEvZG1kSFIwd3ErLy9ucDFVVkhSN3BOUFBubEdTVW5KTCt2V3Jic2hPanI2cE1URXhOVXJWNjY4c0tDZzROdlkyTmhUQ3dzTC8rZndSNUpFSCtvMGppRVBEL3VwczloUHExNXFhbXFzTWFhSE1hYWJaVmxuUzJvbHFiRWtpbHQ3K0kweDJ5UnR0Q3pySzBrTEN3b0s1cTljdVhLWDA4RU9WMjIrc2piQzQvRTg3bks1M3BYVStKeHp6dEdzV2JQMHhodHZhTkNnUWZKNFBHcmF0Q21GMnVPWVpWbXFWNitlMnJadHEwc3Z2VlFQUHZpZ1B2bmtFOTEzMzMxcTFLaVJKRjBaRnhmbjgzZzhTVTVuQlhCME9uZnUzRGt5TXZKL2ttNk1pWW5SL2ZmZnJ5ZWZmTExLQ3d1U1ZMZHVYWTBlUFZxalI0OVdYRnljTE12cTE2QkJBMTlLU3NxZnFueGpBQkJpOUtmSFp1dldyUk1iTm14NGhhVDZrdlNIUC96aHV0OSsrKzBWU1VaUzA4YU5HMSs3WWNPR1c0cUtpdFpMeXQyOGVmUFREUnMydkVxU1hDNVhpU1FUSFIzZFZ0S3VjQ25VQWdCQ3EzUG56bi93ZUR5UEdtTnlKTTJ4TE9zMlNhbVNXb2hDYlhtUmxtVTFzeXdyUmRJUVNUTmpZMk56VWxKU25rNUtTbXJtZExqREVlbDBnR29TNFhhN1g1SjBVMXhjbklZUEg2NGVQWG80blFrMVFHUmtwUDcrOTcvcnNzc3UwNE1QUHFoRml4YTFsclRJNC9GMDkzcTluSW9GYWc3TDdYWVB0aXpyV1VsUkNRa0pHamR1bkU0NjZhUnEzL0JsbDEybXBLUWtEUnMyVE11WEwyOXZXZGFTbEpTVTRSa1pHVTlMc3FzOUFBQlVMZnJUS3BDZm43K3dwS1JrWGVQR2pmOWFVRkNRRmhjWGQ5YnExYXV2bHFUWTJOaTJrcXlPSFR0bVZMSm9WRkZSMGE4Ly9mUlQvOWF0V3ovUnZIbnp1OWF2WHo5azE2NWRpMFA3Q1FBQVRrcE5UZTF0Mi9Za1NYK3dMRXNwS1NrNisreXo1ZkY0MUtwVkt6VnMyRkNSa2JXMXhIZGsvSDYvZHU3Y3FaeWNISG05WG4zMTFWZjY3cnZ2NG93eGQ3cGNyb0VlaitkMnI5YzcxZW1jQjFNcnI2eDF1OTBQVzVaMVU2TkdqZlRhYTY4NVVxaGR2SGl4VWxOVE5YMzY5SkJ2TzF4bFpXVXBOVFZWaFlXRlRrYzVwSHIxNnVucHA1L1d0ZGRlSzBrTmpER2ZKaVVsdFhjNkY0QkRPL1hVVXh0N1BKNDVsbVZOa0JUMTE3LytWZE9tVFF0SllhRk02OWF0TlhYcVZGMXp6VFd5TEt1T3krVjYwdTEyZjl5cFU2ZVdJUXNCQU1lSS9yUnFiZDI2OWVWR2pScjFiOWl3NFQ5Mjd0ejVqcVN0a21TTTJTSkp5NWN2YitmMWVxM3lmeVNWU05MMjdkdW5aV1ZsdGMvUHovLzh4Qk5Qbk8zY3B3QUFoRmlFeCtONTFoZ3p5N0tzUDNUcjFrMXo1c3pScTYrK3F1dXZ2MTdKeWNscTBxUUpoZHB5SWlNajFiaHhZNTEyMm1rYU1HQ0FYbjc1WmIzLy92dTY2S0tMcEQzUExYcmQ0L0ZNVVJoZndGcnJpclVwS1NsWFdwWTFJajQrWHBNblQxYUhEaDBjeVRGdjNqeTFidDFhOCtiTmMyVDdSK09YWDM3UlgvN3lGNVdVbElUVnVweGlXWmJ1dlBOT1hYMzExYklzcTFGa1pPUjdyVnUzcnV0MExnQUhscFNVZEc3ZHVuV1hTZnBMZkh5OEhuLzhjVDN3d0FPS2lncjlzeVFqSXlOMTExMTM2Zm5ubjFlalJvMWtXZFpGTVRFeHk1S1RreTg1OU5JQTRDejYwNnEzZGV2V04rUGk0czVzMHFUSkRibTV1UytYdFJjVkZmMmFuNSsvcUdYTGxzL1dyVnUzamFUSXVMaTQ1TGk0dU82U0ZCTVQwNjUrL2ZyblNESzdkKzllN1hLNVluUWNQSHNFQUtCSWo4ZnpxcVRiNjlldnJ5ZWVlRUpQUC8yMDJyVnI1M1N1R3VlRUUwN1F1SEhqOU5KTEwra1BmL2lESk4zZzhYaG1wNmFtaHVYd0ViV3FXSHZhYWFjMWQ3bGNyMGRFUk9pUlJ4N1JpU2VlNkVpT3ZMdzhMVnEwU01PR0RkUHExYXUxY3VWS1IzSWNxWjA3ZCtxWFgzNEp1M1U1N2U2Nzc5YnBwNTh1U1oyYk5tMDYwdWs4QUNvVjZYYTdSMFpFUkN5MExLdFZVbEtTWnN5WW9Rc3Z2TkRwWERycnJMTTBjK1pNblhIR0diSXNxNm5MNVpydjhYaWVTRXhNREgzRjQ5alY1aWVhQTlpRC9yVDY3TmkrZmZzN3RtMFg1T2ZuTHlvLzRjY2ZmL3k3Skx0ang0NC91TjN1Z2padDJyeXV2UVZaWTB4azI3WnRYM1c3M1FYTm1qVzdiZTNhdGRkcXoxaTNBRUtzN0c3UjhuLysvdmUvT3gzcmdHclMzYTNZbjl2dEhpZnB1cVpObTJycTFLbnEzcjI3MDVGcXZDNWR1dWl0dDk1U3ExYXRKT2xLWTh3a3B6TlZwbFlWYSt2VXFmT0VwSVpYWEhHRnpqMzNYTWR5eko4L1grM2J0MWZYcmwzMXB6LzlhYityYTIzYjF0U3BVOVdyVnkrZGVlYVp1dXl5eTdSOCtmSkRUaXNwS2RFVFR6eWg4ODgvWCtlY2M0NkdEeCt1L1B6ODRIcG56SmloaXkrK1dGMjdkdFg0OGVNUDJiNnY2NjY3VHBMVXRXdlg0Qk1iSmFtMHRGUVRKa3pRNVpkZkhzdzBlZkprMmZhQmh3bzcwTG9rS1RNelUvMzY5Vk9YTGwzVXUzZHZaV1ZsQmFjZDZqTTZ3ZVZ5YWN5WU1hcGZ2NzRrM2NjRHg0RHdjdHBwcDdWeHU5MExMTXNhRlJrWmFRMGNPRkJUcGt4UjgrYk5uWTRXMUtoUkk3MzAwa3U2OWRaYlZhZE9IVXZTdmRIUjBWOTVQQjVuYnY4NGVsdDI3Tmp4VHFOR2phNHRhMmpjdVBGVmZyOC9OeTh2NzFOSmF0ZXUzU3QxNjlaMXIxcTFLamtqSStQRWlJaUlwdTNhdFh0R2txS2pvMDlxMDZiTmMydlhycjEyMmJKbHpiWnQyemJOcVE4Q1lILzBwOVV2TmpZMmVldldyUzlYTW1uejJyVnIvNWFSa1ZIZjUvTkZyMWl4d2xOUVVQQzVKQlVYRjYvSnpzNCsxZWZ6UldWblozZmN0V3ZYQnlHT0RXQWZpeGN2Vm5wNnV0TFQwelZyMXF6RFhxNDY3MEN0RFhlMzRuY3BLU245TE11NnUySERocG84ZWJKakZ5UFdSaTFidHRUa3laUFZ0R2xUU2JyZTQvSGM2blNtZmRXYVlxM2I3VTYyTEd0QTA2Wk5kYzg5OXppYVpkNjhlZXJaczZja3FXZlBudnI0NDQvbDkvdUQwNTk1NWhuTm5UdFhvMGVQMXBJbFMvVGlpeStxWWNPR2g1dzJac3dZclZpeFFqTm16TkFISDN5ZzdkdTM2Nm1ubnBJa3JWKy9YazgrK2FUR2pCbWpCUXNXNk5KTEx6MW9lMldtVHAwcVNWcTZkS25TMDM5L2x0YWpqejZxdExRMFBmMzAwMXF5WkluR2pSdW5kOTU1UjVNbUhmZ0V4SUhXSlVtelpzM1NzODgrcTA4Ly9WUW5uSENDeG93WkU1eDJzTS9vcEtaTm0ycnc0TUd5TE1zeXhqem1kQjRBZTZTa3BGeFJwMDZkVE11eS9xOVpzMmFhTUdHQ2hnd1pJcGNyL0g3ZVhDNlhyci8rZXIzMjJtdGxaM0pUSlhsVFVsTDZPUnp0aVBCRWM2QjJvait0ZG8yYk5tMTZTMlJrWlBPdFc3ZSs3blFZQU02b3pqdFFhOVBkcmNjN3Q5dDlnc3ZsbWhnUkVhR3hZOGVxVFpzMlRrZXFkWm8zYjY3eDQ4Y3JNakpTeHBoeG5UdDNUbkE2VTNuaGQvUjE5RVpKZTY3b2pJNk9kaXpFbWpWcnRITGx5dUJEelM2NDRBTHQzcjFiLy8zdmZ5Vkp1M2J0MHN5Wk16Vnk1RWdsSnljck1qSlNDUWtKYXRteTVVR25iZCsrWFI5OTlKR0dEUnVtNXMyYnEySERocnIyMm11MVlNRUNTVktkT25Wa1daWTJiZHFrMk5oWUpTWW1IclQ5Y08zWXNVTWZmUENCSG5qZ0FaMXl5aW1Lakl4VVVsS1NCZzhlckxsejV4N1ZkM1Q3N2JlcldiTm1pbytQVjkrK2ZiVm16UnJadG4zSXoraTAzcjE3cTAyYk5nSE5hdmdBQUNBQVNVUkJWTElzNnpLMzI5M042VHpBOFN3MU5UVTJKU1hsUlpmTDlhNWxXUTNQUGZkY3padzVzMnpJa3JDV21Qai83TjE1WEZUVi96L3cxN21EcUNCWWhnTGxGcHJtVHdYdXBjU2xURnpUQk1zb3hVeXhqL1RSMHZUek1YZHpoZFJTSy9YalJ5MzltaTF1UlFiWVltbW1tV0lmR0FUTk5jc0VXWlRWQm9SWnp1OFB2Qk1nekFMRDNCbDRQeDhQSHc3M3p0ejducG4zbkprNWM4NTVkOGV1WGJzd2RPaFFBUEFRQk9FVFVSUjNkTzNhMVVQcDJDeFJzYUo1czJiTk9yaTd1L2ZOeXNyYURsU3VhQzVKRXBja2lYZnUzUG1BU3FYeVJJV0s1Zzg4OEVCMHQyN2Qwanc4UEpTYkJrTUlBVUR0cWIySW9walJwazJiR1pjdlgzNGFnTExUeGdnaDlVSmVjaUF4TWRFNGsvVDU1NTgzenBRRmFwNkJhbXFHcVh6Y3VMZzREQnc0c01iWnNnMXBkbXRqeHhoN0Y0RG4yTEZqRVJ3Y3JIUTREVmFQSGoza1FYbnVMaTR1VzVXT3A2SUcwVmtiR0JqNEVHTnNsTGUzdCtMcnhjVEZ4WUZ6am1lZmZSWlBQUEVFbm56eVNaU1dsaHFYUXNqSXlJQmVyMGZYcmwzdnVxMnBmVmxaV2VDY0l5SWl3cmcyem11dnZRYU5SZ090Vmd0dmIyK3NXTEVDbXpadHd2UFBQdysxV2cwQU5XNjNWR1ptSmpqbjhQT3IvQ05EKy9idGtaZVhaM0lwaEpyY0dXb09BSEIzZHdmbkhEcWR6dXg5VkpwS3BjS0VDUlBrUC8rbFpDeUVOR2FTSkhYam5KOFVCT0hWcGsyYjR2WFhYOGU3Nzc0TFQwOVBwVU96bUx1N085NTg4MDBzWHJ3WXpaczNCMk5zb3J1N2U3Sy92NytrZEd5V29Jcm1oRFFNMUo3YWoxcXRibmIyN05rdUpTVWxKNVdPaFJCU3YySmpZN0YrL1hvY1BIZ1FQajQrV0xGaWhYRmZUVE5RTFpsaG1waVlpUGo0ZUV5Wk1xWGE4emEwMmEyTmxiKy9mekNBNTN4OWZURnRtc1BOem05d3hvOGZqNDRkTzRJeE5pZ2dJR0NvMHZISUdrUm5MV05zQWdDTUdERkMwYWxhZXIwZVgzLzlOV2JObW9WZHUzWVovNjFZc1FJLy9mUVQ4dlB6NWFwejFVNVBNTFd2VmF0V0FJQURCdzRZMThhUi96VnBVbDY4YnZqdzRZaVBqMGR3Y0REbXpKbGp2RzFOMnkwaGQ2eGV2WHExMHZiMDlIUjRlM3ZiOVBHMjVENHFMVFEwVkY2V0lyUkhqeDQwRjRFUSsyS0JnWUdUT2VkcUFEMDdkT2lBSFR0MklDSWlRdW00YW9VeGhsR2pSdUdUVHo1Qmx5NWRBS0N6aTR2TGljREF3Qmx3OENyZlZOR2NFS2RIN1NraGhOVEI0NDgvYmh4Z1ZIV2s2N1JwMCtEbDVRVlBUMCtNSFRzV0Z5OWVORG5JeWRJWnBoTW1USUM3dXp0YXRHaGhkYnpPT3J1MU1WS3BWTXNBSUNvcUNxNnV6bEkvMDNrMWFkSUVyNzMyR29DL0gzdEg0UFNkdGQyN2QzZGxqRTFScVZRWU4wN1paYXArL3ZsbkZCWVdZdVRJa2JqLy92dU4vNFlNR1FJUER3OTgvZlhYOFBiMlJ2LysvUkVURTRPTEZ5OUNyOWZqd29VTHlNaklNTHRQa2lTc1diTUcyZG5aME92MXVIanhJazZkT2dXZ2ZBUnNTa29LR0dObzE2NGR5c3JLd0RtdmNYdDE1RkVVS1NrcEtDb3FBZ0I0ZVhsaDBLQkJpSW1Kd2FWTGw2RFg2M0htekJsczNyeTU0aWhUaTQ1bGpybjc2QWlhTkdtQ1FZTUdnVEVtdUxxNk91YzNHa0tjVU0rZVBlK1ZKR20zSUFqdk04YWFob1dGWWRldVhmS1hjcWZXb1VNSGZQamhoeGd6Wmd3QXVBcUM4SzRvaWduKy92NXRsSTdOQktwb1RvaVRvdmFVRUVMcXJtS0JzYW8xYys2Nzd6N2paUThQRCtOTTBwcFlPc08wYmR1MnRZN1hXV2UzTmpZQkFRSGRHV1BESG5qZ0FZU0ZoU2tkVHFQUnYzOS9lVFo1NzZDZ0lJZFlkOEpGNlFEcXl0WFZ0VDhBci8vMy8vNmZjV1NtVXVUUnF4NGVsWmZKVXFsVUdEeDRNT0xqNHpGdTNEakV4TVRndmZmZXd5dXZ2QUtOUm9PT0hUc2lKaVlHQUV6dVc3MTZOVmF0V29YdzhIQm90VnI0K2ZsaHhvd1pBTXBIOVM1ZnZod1pHUmw0NElFSEVCMGREY1pZamR1cjA2RkRCNHdlUFJvelpzeEFpeFl0OE4xMzN3RUFsaTlmam8wYk4rTFZWMTlGUVVFQjJyWnRpOGpJU0lTSGg5ZjRXTlIwTEhOTTNVZEg4ZFJUVCtIenp6OEhnREVBM2xJNEhFSWFQRW1TZW5QT2R3UG80T0hoZ1huejVoblhCVzhvWEYxZE1XZk9IUFR1M1J2TGxpMURRVUhCQ0JjWGw5T1NKTDJRbkp4OFdPbjRxbU91b25sMXQ1RXJtdGR6YUlTUUdsQjc2cGp0S1NHa2NhczR3OVRIeDZmRzY5WDBQZDRlNXliMm9WS3BKZ1BBMDA4L1hTL1BONmtlWXd3dnZ2Z2lsaTFiQm9QQk1CTUFEY3lycThEQXdOV1NKUEhObXpkelF1ekJZRER3b1VPSGNrbVNEQTFscElaY0NJZ29RMzc4bGM0RFIrUGg0ZEZQZm13a1NlS1BQUElJbno1OU9zL056YlhKNDU2VmxjVkhqUnJGOVhxOVRZNW5Lems1T1R3cUtvcExrc1JGVWRUZnlRMUhLcFp6WCt2V3JWL3QyYk5uRmdEcjUrRTVtTnEyZjlPbVRlTXpac3lvZHQrb1VhUDQrKysvYi9VeHE4dkorUGg0SGhvYXloOTU1QkcrWThjT2k0K1ZtcHJLSlVuaUdvM0c2amhxRTZldFJFWkdja21TZUdCZ1lGK2xjNk1oNmR5NTh6ZVNKSjJUMjVRWFgzeVJaMlJrY000ZEkxOXJVdGM4cnRxZUJnWUdSZ053akxXMUdnaWxQME02YTF0bksvUVowaksyekZOVE9WZmRQbmxiYVdrcDU1enpQLzc0ZzB1U3hCTVRFM2xoWWFIeGVwTW5UK2F6WnMzaVdWbFpYS2ZUOFFzWEx2REV4RVN6NTZ5b3VtTmJFcE9wYzlzQzVhbGx1bmZ2N2lxS1ltNnZYcjE0Zm42K3pSNS9ZcGxidDI3eDRPQmdMa2xTUWNlT0hac3BuUTlPdnd3Q1l5d1VBQVlQSHF4MEtLU1JZSXloVjY5ZUFNQUVRYURFSTZRZWlLSjQvME1QUGZRdUFBaUNnSWtUSjJMLy92M1FhRFJZdEdpUlRjN2g3ZTJOL2Z2M20xMTcrODgvLzhRenp6eURzckl5bTV6WG5OYXRXMlB6NXMyWU1tVUtWQ3FWQUFDU0pCM3k5L2QvMEM0Qm1FRVZ6Y3NOSHo0Y0owK2V2S3RhOHRtelozSHQyalVNSHo3YzZtTld6Y21zckN3c1c3WU0wNmRQeDg4Ly95eFA3VmFjcGE4ZDRoaEVVYnkvWmN1V2JRRThyRktwaElrVEoyTEhqaDI0Ly83N0hTcGY2Nk90TFNrcFFVNU9EcUtpb3VEaTRpSUlnckJRa3FSamp0S2VFc2RHYlIweHBlS2F0VUZCUWJoMTY1WkZ0NnM0QS9YWlo1ODFibCs5ZWpVRVFVQjRlRGo2OWV1SHBVdVgxcmg4b2JYSE5zY1c1eVoxNStycTJwOHgxa29VUmJsT0RyR2pGaTFhNElrbm5nQ0FscTFhdFJxbGREeE92UXhDOSs3ZFd6SEd1clZzMlJLZE9uVlNPaHpTaUFRR0J1S3JyNzZDSUFoOUFIeXFkRHlFTkNTQmdZRWpBSHdFb0JVQXJGbXpSbjdqUkZSVUZLWlBudzZEd1dDM0wwK0ZoWVhWRm42c1Q0SWdJQ29xQ2w1ZVhuSzEza2RkWEZ6VWdZR0JVU2twS2Z2c0drd1ZhclZhOFYrYUhjR0FBUU1RRXhPREkwZU9ZT1RJa2NidEJ3OGVSRUJBQUI1NDRJRTZuK1Btelpzd0dBeDQ0b2tuMEtSSkU0Y3B0a21jaDl5ZWNzNWJNY2J3d2dzdkdJdG9BSTZWci9YUjFoWVdGdUxhdFd0NDZhV1gwTGR2WHl4WXNBQ1ptWm5CanRLZUVrS2NUOCtlUFpHVWxHVHh2dXEyTFZ5NEVBc1hMcXkwclZXclZuanJyZXBYMkROMXpxcXFIdHVTbUV5ZG05Z1A1M3dJWXd6OSt2VlRPcFJHS3lRa0JOOS8vejA0NTA4QjJLTmtMRTc5TTJHVEprMzhnZkpma0FpeHAyN2R1Z0VBT09lOUZBNkZrQWFqWThlT3pRSURBOWNKZ25DQU1kYXFaOCtlQUlCSEgzM1VlQjJOUm9QbXpac2JPMnJMeXNydzFsdHZJU1FrQkk4OTloZ1dMRmhRYWFSalFVRUJaczJhaFQ1OStpQTBOQlRidDI5SFVGQVF5c3JLa0phV2hxQ2dJQlFYRndNQWR1L2VqYUZEaDZKUG56NlZxdnBHUmtZQ0FQcjA2WU9nb0NEamRsUG5sbzhkRnhlSGdRTUhHbzluTHQ2aW9pTE1uajBiZmZ2MnhjaVJJNUdibXd1Z3ZHTVFRRXRCRVBaS2tyVFYzOS9mM1RhUE9xa3ROemMzREJnd0FBY1BIalJ1NDV6anUrKyt3NGdSSXdCWW55TlZjM0xpeElrQS9zNjkzcjE3NC9qeDQ4YnozYjU5Ry8zNzk4ZUpFeWVzaWwycjFXTFRwazBZT1hJa2dvT0RNV0xFQ0x6Ly92dVZLbFZiK3RxUkx5Y21KbUxjdUhIbzNiczNubi8rZVp3N2Q2NTJEeXl4aWFydGFkKytmUkVTRW9JclY2NFlyK05vK1ZwVFd3c0FxYW1weHZ4Njdybm5rSmFXWnR4MzZ0UXBqQnMzRHNIQndRZ05EYTEwL0lySG5EUnBFbmJ0Mm9XQkF3Y0MxSjQyQ3RUV0VVS2NpVHhydkgvLy9rcUgwbWdGQkFUSUZ4OVhNZzdBeVR0ckdXTVBBMEM3ZHUyVURvVTBNcDA3ZHdaakRJeXg3cmhUNVp3UVVuc0JBUUZkV3JWcTliTWdDUDl5ZFhYRnpKa3o4ZTkvLzl1NG4zT095NWN2WTlPbVRZaUkrSHU5OStqb2FKdy9meDY3ZCs5R1FrSUM4dlB6c1hidFd1UCtKVXVXNE5hdFc0aVBqOGYyN2R0eDdOaXhhcytmbnA2T3Q5OStHOUhSMFRoMDZGQ2xLY0U3ZHV3QUFKdzRjYUxTS0FSejV3YUF4TVJFeE1mSFk4cVVLUmJIVzFoWWlMaTRPT3pZc2NQWTZmRG1tMjlpd1lJRmFOYXNHUUJFdWJpNEpFbVM1Ry9kbzB4c2Jmanc0VWhNVEVSUlVSRUFJQ1VsQlhsNWVSZzZkQ2lBMnVWSVJWVnpMeVFrQkY5OTlaVngvNkZEaDNEUFBmZWdkKy9lVnNVdGp3aGV0MjRkamg4L2psV3JWdUdMTDc3QWxpMWJqTmV4OUxVamk0Mk54ZnIxNjNIdzRFSDQrUGhneFlvVlZzVkViS2U2OW5UOSt2VVlOV3FVUStkclRXMHRBT3pkdXhmdnZ2c3VEaDQ4aVB2dnYxK2VjUUFBeHVWeGpoMDdoZ0VEQm1EbHlwVTFIdFBEd3dOdnZmVVd0YWVOQkxWMWhCQm5JYzhhYjlXcUZRMUdWSkN2cnkrOHZiM0JHT3VvZEgyaUJ0RlorK0NEdE93VXNTOVhWMWU1V3FhN3Y3OS8zZWNPRXRLSUJRWUdUbFNwVkNrQXhIYnQybUg3OXUxNDhjVVhqUlZRSDMvOGNUenl5Q09JaUloQVJFUUVwazZkQ2dESXo4L0hWMTk5aFhuejVzSGIyeHYzM0hNUHhvOGZqME9IRGhuMy8vVFRUNWd4WXdhOHZMelF1blZyUkVWRlZSdERreVpOd0JoRFZsWVczTnpjMEwxN2Q1TXhtenUzYk1LRUNYQjNkMGVMRmkzTTNpWXZMdzlIang3RnpKa3o0ZVhsQlM4dkwweWVQQmxBK1ZyWnp6NzdMRDc2NkNOMDd0d1pBTHB5emsrSm9qaTFsZzg3c1lIZXZYdkQzZDBkUC96d0F3RGdtMisrUWI5Ky9lRHA2Vm1ySERFblBEd2NSNDRjTVk1a2pJK1B4K2pSbzYycUZseFFVSUNFaEFRc1hMZ1FYYnAwZ1l1TEMvejkvVEZseWhURXhzWUNzTzYxSTVzMmJScTh2THpnNmVtSnNXUEg0dUxGaTVWR3J4SDdNTldlT21PK3ltYk1tSUUyYmRyQTA5TVRFUkVSK08yMzM0ejVGUklTQWo4L1AvejIyMjlvMGFJRk1qSXlvTlBwYWp3V3RhZU5BN1YxaEJCbklzOGF2L08rUkJUazcxLysrNjJMaTh0alNzYmgxR3ZXY3M2N01NWVU3YXpWYXJYWXZYczN2dnJxSzF5OWVoVUdnd0crdnI1WXVYSWxIbjc0WWNYaXFvdUdlSi9xdy8zMzM0L016RXlvVkNvL0FPbEt4d01Bb2lnT0FxQlRxOVhIQWRUOFRZVVFCeEFVRk5TU2MvNGZBQzhBd0lnUkk3Qnc0VUo1dEpQUnNXUEhvTkZvc0d6Wk1zVEd4aUlzTEF5dXJxN0l5c29DNTd6U1NGdVpWcXRGVmxZV2dNcEw1WGg0ZUZRYmk3ZTNOMWFzV0lIMzNuc1BIMy84TWViUG53OVJGR3VNM2R5NVpXM2J0clg0TnRuWjJRQ0E5dTNiRzdkWDdSRHg4L1BEenAwN3NXYk5Hc1RHeGpZRnNFa1V4V0VsSlNYL09ILytmRzZOQVpONjRlTGlnaUZEaHVEZ3dZTUlEUTNGb1VPSE1ILytmQUMxeXhGemdvS0M0T3ZyaThPSER5TW9LQWluVDUrdU5JclFFcG1abWVDY3c4L1ByOUwyOXUzYkl5OHZEd2FEd2FyWGp1eSsrKzZyZEYzT09YUTZIVnhkWGEyS2o5U09KZTJwTSthcnJIWHIxc2JMN3U3dWxmSnJ3NFlOaUl1TGc3Ky9QNW8yYlFvQUZuV2VVWHZhc0ZGYlJ3aHhKalFRMFhGMDY5WU4zMzMzSFFBRUFZaFZLZzZuN3F3RjRBdVVmOGxXd3UzYnQvSEtLNitBYzQ3WFgzOGRQWHYyaEU2blExcGFHcG8zYjY1SVRIWFZFTzlUZlduVnFwVjhVZEhoOFZVTVo0ek5Fa1V4RCtVTFlzZmV1blhyMk9YTGwwdVZEb3lRaWtSUmZJUnp2Z2VBbjd1N08rYk9uWXVubm5xcXh1dTNidDBhSzFldXhIUFBQWWYvL3ZlL21ERmpodkUxZU9EQUFYbWtleVZ5UjJkT1RvN3hzdHdoV3AzaHc0ZGo4T0RCV0w5K1BlYk1tU08vU1ZmTDNMbGxGVWVRMlNyZXBrMmJZdUhDaGVqVHB3K2lvNk5SV0ZnNHFubno1bytJb2poT3JWWWZyVEVZVWk5R2pCaUJxS2dvSER4NEVEcWREbzgvWHI3RVZXMXl4QkxoNGVFNGNPQUFNak16TVhEZ1FOeDc3NzFXM1Y3dTlMcDY5U3A2OU9oaDNKNmVuZzV2YjI4SWdtRDFhNGNveTVyMjFObnkxWnowOUhUczJMRUQrL2J0ZzUrZkgwNmNPSUZ2di8zVzR0dFRlOXB3VVZ0SENIRW1jbWN0TFlHZ1BMbm9LdWU4azVKeE9Qc3lDRDVBNVY4NDdXbmp4bzBvTFMzRmxpMWJFQlFVQkZkWFY3aTV1U0U0T05ocFgyUU44VDdWbDN2dXVVZSsyTnJVOVpUQUdHdkZHSnZLR1B2TzA5TXpSeFRGYllHQmdTUHV2LzkrTjZWanF5OVZDNTNVVlhaMk5wNSsrbW1hMm5hSEtJcURSRkY4QW5YL2tVOFZHQmo0T21Qc0pBQy9oeDkrR0o5ODhvbkpqbHFaaDRjSEZpeFlnSTgvL2hqbnpwMkR0N2MzSkVuQ21qVnJrSjJkRGIxZWo0c1hMK0xVcVZNQXl0Y3o3OVNwRXpaczJJQ2lvaUprWkdSZzU4NmQxUjQ3TXpNVEtTa3BZSXloWGJ0MktDc3JBK2NjQU9EcDZRbWdmSDFIZWExSGMrZXVqaVh4K3ZuNVdSUXZBQXdjT0JDN2R1MUNZR0FnR0dNUE1NWU9Cd1lHTGdHZ012dGdOa0EyekZHcitQdjd3OXZiR3hzM2JzVGd3WU9ObzZ0cWt5T1dlT3FwcDNEbXpCbDgrZVdYZVBiWlo4MWVQejgvSDdtNXVjak56VVZlWGg2OHZMd3dhTkFneE1URTROS2xTOURyOVRoejVndzJiOTZNQ1JNbUFMRHV0VU9zRnhBUU1QN09HcWwxWGZQZTZ2YlVrZk8xdXJiV0hIbTVnOHpNVEJRVkZXSFhybDIxT2lhMXAwQmdZT0FRVVJUN3cwbnZNN1YxallOUzcvV09ocjZuT0s3YTVpam52QXRRZVlhZG81Qy9aMWY4OS96eno5ZjVlR1ZsWlRhTTBuWXFEQVpWOU1sdzZzNWFBTzVBK1hRb2U5UHBkUGp5eXk4UkZSVmxjdHBMVFJWcTVRU05qNC9IMEtGRE1XellNSnc2ZFFxZmZQSUpRa0pDTUdUSUVCdzllclRTZFk4ZlA0N3c4SEQwNmRNSHI3MzJHZ29LQ2lydHI5aEpWZlVGVUZPVjg5cmNKM09WVmMzRlUxT1Y5SnBpTkZjOVhTbnkxRUxPdWFOWEVmWmtqTDBrQ01JQkh4K2ZIRW1TUGc0TURIeTZhOWV1cHVkNU5YTGUzdDdZdjM4L0JNSFptMG1iR2M0WU95S0tZcllvaXB0RVVSemN1WFBucHRZY29IdjM3ajZpS0I0UUJPRnR4cGpxaFJkZXdJY2ZmbWhWa2NqKy9mdGoyTEJoV0w1OE9mUjZQVmF2WGcxQkVCQWVIbzUrL2ZwaDZkS2x4azVXQUZpOWVqVnljM014ZE9oUXpKczNEODg4OHd5QTh1bkFGZW4xZWl4ZnZoejkrdlhEN3QyN0VSMGRiUnhCMXFGREI0d2VQUm96WnN5bzFObGc3dHpWTVhlYlZhdFc0ZWJObXhneVpBam16cDJMMGFOSG16eWV0N2MzdG03ZGlzbVRKME1RQkpVZ0NFc2xTVG9TRkJUa2VKLzA2bCtkYzdRMkdHTjQ4c2tua1ptWmlSRWpSbFRhVjVzY01jZkR3d01oSVNGbzNydzVKRWt5ZS8yd3NEQU1IVG9VUTRjT1JWaFlHQUJnK2ZMbENBb0t3cXV2dm9vK2ZmcGc4ZUxGaUl5TXhOaXhZeXZGYnNscmgxaFBFSVJaQUU1TGtuUkpGTVZsb2lnK0Fpcy9rOWUyUFhYa2ZLMnByVFdsWThlT0dEdDJMR2JQbm8wSkV5YWdiOSsrdFQ1bVkyOVBHV05QTXNaK0ZFWHhoaVJKL3hGRmNUQ0FKa3JIWlNscTZ4b05SZDdySFExOVQzRm90YzFSWHdEdzh2S3E1L0JxNzlpeFkwaEtTa0pTVWhMMjd0MnJkRGoxcG1YTGx2SkZaVWFGM3VIVVZld2xTZElDY0VsTVRMVDdHK3FWSzFmdzNIUFA0ZURCZ3laSDl2N3d3dy93OXZaRzU4NmRzV0hEQnZ6NDQ0K0lpNHREV2xvYUlpTWpNWDc4ZVB6em4vL0U2dFdyOGZQUFB5TWtKQVF6Wjg3RU8rKzhnMTkrK1FYNzkrODNYbmZ3NE1HWU8zY3VkRG9kWnM2Y2lRY2ZmQkF4TVRIRy9jZU9IWU9iVy9uQVNYbmJpUk1ua0pPVGcxR2pSdUcvLy8wdmV2VG9nZDkvLzczYTRqbVczcWVsUzVmaTExOS9SWFIwTlB6OC9QRHJyNzlpM3J4NUNBME54ZFNwVTgzR2MrSENCVVJHUnVMSko1L0VnZ1VMd0RsSFFVRkJqVEV1WHJ3WTZlbnBXTGx5SlpvMmJZcjU4K2ZEeDhjSFM1WXNxY3RUV0dlYk5tM0N0bTNid0RrM01NWU1uSE85bWY4TmpERzkvRDhBQTRDNy9nWlE0MjNNL0c4QTRBK2dxNFYzNFRiblBJRnp2bGNRaEwwQTdxcSs3RXlxeXp0bkVSUVVCQUJJVGs1MjJEWlpGTVUxakxGWlZUWVhjYzQvNDV4L25wT1RjK1Q2OWVzMURtc09DQWdZS2dqQ3g0eXgxcTFhdGNLU0pVdncyR1AyWDdNOVBqNGUvLzN2Znl0VktHOG9rcE9Uc1dqUkltUm5aNE56bnM4NWZ5a2xKV1cvMG5IWlMyMXpWSklrRGpoWCt6ZDI3Rmc4L2ZUVGxUb2M2cHU5WGp1VEprMUNhbW9xREFaRHY1U1VsSi9yOVdRS0VVVlJ6UmdMckxpTmMzNmRNZmFwWHEvLzh2VHAweWRoWXQxNVIybFBMYVZFdnRaVlkyeFBSVkZjeXhqN2Q1WE5oUUQyQXZpOHFLam9TSFhMYWpsakcycUtzMzFPY0liUGtMYlVtTjdyRzVMR2xLZDF5TkZNQUQ3ZmZ2dXR3M1hZMnZwN2RzVytJVWRjNzd1Z29BQ0RCZzBDZ056azVHVEZub3dHOFZOTWJhcksxcFZjYk1GY0o3RzVDclZqeG95Qm01c2JSb3dZZ2J5OFBFUkdSc0xOelEzRGhnM0R0V3ZYb05mcmpkZWRPblVxV3JWcWhUWnQyaUF5TXRJNDh0WWNTNnVjVzNLZkxLbXNhcW1LRllWcml0SFM2c1FLWXdCY0dHTk5BVFJuakxWQStXaldld0hjeHhockE4Q0hNWFkvZ0hhTXNRNEEvQUIwQnRDVk1kWU5RQStVZDdTS0FJSVlZNzBBOUdhTTlRWHdPR1BzQ1FBREdXT0RBUXhqakEwSE1KSXhGZ2JnR2NiWXN3Q2VnK1VkdGVDY0MzZVdTNmg1Y1RvcjFXV1V0NmtSMURXTnhqYkYzQWh3b0R5Zlo4MmFoVDU5K2lBME5CVGJ0MisvYXdSNGNYR3g4WEppWWlMR2pSdUgzcjE3NC9ubm44ZTVjK2RzOWRBNUs3T2p0anQzN3R3ME1EQnd0VXFsK3BZeDFycFhyMTdZczJlUDNUb1dEaDgrakl5TURPUDB4NjFidDJMVXFGRjJPYmU5U1pLRTNidDNvMy8vL21DTTNTc0l3aGVTSlAybmJkdTJqWG5COFFZMXM2Q3dzQkI3OSs1RmJtNnVjZVJZZldsTXJ4MUhjT2N6d3VzcWxlcVlLSXJYUlZGY1gzVTBqdEx0cWJYc21hKzJSdTJwVVVzQVVRQys4ZkR3eUJWRmNVZGdZT0JURFdsWkxXcnJHZ1NuZWErM1puWXRZSDZXTG4xUGNScVc1S2c3QUtjYmRHUkovaFVWRldIMjdObm8yN2N2Um80Y2ljVEVSQVVqTnE5Q2NWWkYzL09kZW40SDUvdzJZNnpGN2R1MzdiNFVncSt2THhoanVIejVzdkdYb3VxWXExQXJyM3NxdnlqbFgxSGs2MWJzckczVDV1ODZWcTFidDBaeGNiRkY2OVJZV3VYY2t2dGtTV1ZWUzFXc0tGeFRqT2FxRXpkcG90enNMTGx6bTNNK1I2MVdyd1VnZE8vZVhhWFJhQVJQVDA5VmFXbXAwTHg1YzVWV3F4VmNYVjFWV3ExV2FOS2tpVXF2MXdzcWxVcWwxK3NGRnhlWFNuK3JWQ3FWd1dBUUJFRlFHUXdHd1dBd3FJUnlLb1BCWU53bkNJTEFPVGZ1bC85bmpFVUNHR2tpN0JJQVAzTE8xWXl4dU9UazVKTUFJRW5TK3ZwK3ZJRHlvZzV2di8xMnBSSFVzdWpvYUtTbnAyUDM3dDNHRWRScjE2NnROSUk2TVRFUjhmSHhGazNMakltSndhKy8vb3AxNjlaVkdnR3UwK2t3ZGVwVUFNQ1NKVXRRVWxKaVBPYWNPWE5NSGpNMk5oYnIxNitIcTZzckZpMWFoQlVyVnVEVFR6K3Q1YU54TjBtU2RBQjRsWkhWRlVkZ1Z4MXRiZndiNVNPeUs0M3lSdmxvYlFQblhBL0E1TzA1NTRZNzE5RlhQYzZkdndQTWhPOE80QVZCRUY1d2QzZS9MWXBpQXVkOEwyTnNCbU9zbjBxbHdwUXBVekJwMGlTNy9zQjI5ZXBWdlBYV1c4alB6NGVYbHhkR2poeUp5Wk1uMiszODl1YnA2WWwxNjlaaHo1NDllT2VkZDZEVDZWNXAwNlpOY092V3JVWEdHTWZmZVZMZFpZNDdlU0wvTFQvL0FNeGRObnZiaXR0Um51ZldYUCt1MitMdm5PWW96L1ZIekR3ODFlYW9qWitDZXZYa2swL0N4OGNINjlhdHEvY1A4MHEvZGhoalAwbVNKRC8zaG1yeXB0ckxGWE94UXA2WXkzMkRxZnhHOWJtb3IzS3VxdWV0NmJZR21Ga0RqVEhXR3NCMEFOTTlQVDBMUlZIOGpITWV5eGlieHhoN1hLbjIxRnIyek5mNllFVjdXbDBiZUZldVZkZHV5WmZ2dkk5WHltbmNlUTlIbGZhNXB1dWJpSVZYaWF2YTF3L0txMTdYaURIbURtQWlZMnlpajQ5UHNZK1B6eGQ2dmY1enpybEQ1NkU1U3JkMXRpS0tvcjdpKzNsTmJSZit6bzNxY3FaaW5sYks4UXJYTi9uNW9hYlBCcFpjcnU0Y3VMdE5OcG1uY0pMMytzdVhMMlAvL3YxWXZYbzFGaTVjaUpDUUVCdzRjQUR2dlBNTzFxMWJoLzc5K3dNQU5Cb05GaTFhWkp5bHUzTGxTc1RGeFZWN3pQcitubUlMVmZLVVBvOVd6dEhtQUJ4eXBLa2xUT1hma2lWTG9ORm9qTGs3ZCs1Y0pVTTFxMElmazZKUGhsTjMxZ0xRQUdoUlhGeHM5ODVhVDA5UEJBY0g0OE1QUDZ5eFk3T3VGV3FyK3V1dnY0d2ZkcTlldllvMmJkcEFFQVRqQy9yMjdkdkcvVlhYZExXa3lya2w5OG1TeXFxV3hBUGNQU0s2dWhndHJVNnNoSktTRWdDQUlBZ2xLUDlRclQ5NzlxemU1STNxbVNpS2ZSaGpsVHByT2VjYXh0aGhnOEh3dVZhci9menMyYk9LTGZoYmNRUjFyMTY5N2hwQi9lbW5ueG9YOUI0L2Zqem16NTlmcWJOV0hvMXRqandDZk51MmJlalNwUXNBR0VlQWI5aXdBVk9uVGtWK2ZqNSsrdWtuN055NTAvZ2pTVlJVRktaUG4xN2pjYWRObTJhODd0aXhZL0hhYTYvQllERFliTDBvWGo3YW1USEdYSURLcnhINWNrMy8xN1RORnNleDlrdlluZnZSQ29BUDd2eEt6QmlyV0pUUGJpWk5tb1JKa3liWi9ieEthOW15WmNYblRmNVZXQUNncXU2NXJucTU0dCtXWE4rUzIxcHllMnV2WDkxdExGRWxSNTJHUEtMR0hoemd0Y05oUmM2YXk5ZjZ1SzIxcjRmcTlwbkRPVmNCYU0wWTg0TEM3YW0xN0ptdjljbVM5dFJXK1ZKVGZ0VDJOVkRYODVvZ0FQQlNxVlJ0ekY3VHdUbEFXMmRMTm4yZk43V3ZQaTViY3oxTE9QSjdmY1hadFFrSkNaVm0xOGJHeGtLdjEwT2xVaUVrSkFTM2I5K3VjWlp1UmZYOVBjV0c2UFBvSGRYbGFHMk9ZeStQUC82NDhYSkVSQVJlZi8xMTQ5ODE1VjlCUVFHT0hqMktqejc2eUxoLzh1VEptRFp0bW4yRHJ4MUZud3luN3F4bGpHVUQ4TTdOelRWMkl0clQzTGx6TVduU0pNeVpNd2N2di93eUhuendRV2cwR2lRbEphRjkrL1pRcWNxTHFXWm1ac0xMeSt1dUNyWFcycmh4SStiT25ZdWJOMjlpKy9idENBME5CVkJlWE1ITnpRMEpDUW1ZTUdFQ1NrdEw4ZEZISHhsdmw1bVppZXpzYlBUbzBhTlNsZlBxR2dKejk2bFRwMDdHeXFyTGx5K0huNThmenAwN1Y2bXlxcmw0cWxOVGpCV3JFOCtlUFJ0ZVhsNzQ3YmZmVUZCUWdGNjlldFhwOGF5cndzSkNBSUJlcjcraGFDRFZLd0x3UGVkODM0MGJONzVNVDA4dlVUb2dvUFlqcUdVVlIyT2JZc2tJOEt5c0xBRGx4VWRrSGg2bVowdFZYTXZadzhNRG5IUG9kRHFiL1FLcVZxc0ZsTDhwQ0VGQlFVSmhZYUZRWEZ5c3V2ZmVlNFdLSTdXYk4yOHVsSldWcVZ4ZFhRVzlYaTgwYWRKRTBHcTFLb1BCSUxpNHVBaDZ2VjUxNTMvamFHMlZTaVZVSGEzTnkwZG5DL0xvYlBrNjh0K2NjM25rdHFCU3FTWUFxTG5FZUEyanR0dTJiZnRCNjlhdE4rcDB1cGRpMlg1WVV3QUFJQUJKUkVGVVltSnc4dVJKTEZxMHlGaWhtOWlXUnFQQjIyKy9qZmo0ZUFBQTUzeDNXVmxaVklVZmFSZ0FZY0NBQWV6R2pSdUNScU1SeXNyS2hIdnZ2VmZRNlhSTXE5VUs3dTd1Z3NGZ1lGcXRWbWpXckpsZ01CaFkwNlpOQloxT0ozRE9XWk1tVFFTOVhpOFlEQVltNTV6QllCQTQ1MHpPT3hjWEY0Rnp6dVRja3k5enpnV1ZTc1U0NThLZEdRSk16c01xMjRVN2w1bDhtWFBPS3V3elhwYXZBMkFjWSt4SkV3K1BuS01wakxFdjdUMnpnRmlIYy82NFdxMytHVlhhUkoxT3grNjc3ejdoOXUzYlFtbHBxV0F3R0ppN3U3c2d0NDE2dlo3cDlYcEJiaDhOQmtQRm5CVmNYVjJaZlBsTzdqSTVoNnZtcTN5NVlsN0t1UzYzbHlxVmloa01CaFVBSnJlWDh1V0tiU3dBeGhnVDdud3hpNGFKMGJXYzgzekcyUGVjOHd0NnZYNTdhbXJxN3dEUXRtM2JmZFNlMm84Rjdha0FnTW01ZWZ2MmJjSGIyNXZKdWRtaVJRdEJyOWN6T1RlMVdxMmcxK3VGWnMyYU1mbTlXNi9YQzNmeTFaaVhWZHRTT1RkZFhGeFlsVHl0cmwxVTFkUldWbTEzNWI4cnRMTXZtR3RET2VjL01NWlNPT2Q3MVdyMWFRQ1FKR2x6L1Q0VHhCSnF0VnAxNTJLMTcvTmVYbDZzdExSVTBHcTFncWVuSjlOcXRjS2Q5M3c1UjVsT3A2czJKeXRlYnRLa0NhdjZQbDlEZmhyYlRnQ3M0dnQ4eGN2VnZOY2IvNjZZci9KbFdQNWVyOGdzUWt0Wk1ydFdwVktabmFWYlVYMS9UN0VGYzNuYW1EK1BpcUw0Sm1Pc1JXbHBxY1BPUmpHMVptMU4rWmVkblEyZy9IdTRyRVdMRnZVYmFCMVY2SCs0YTUxMmUzTHF6bG9BbVFEOGMzSnk4UERERDl2OTVPM2J0OGNubjN5Q3JWdTNZdHEwYWNqTnpVWHo1czNScFVzWHZQSEdHK2pRb1lPeFFtMmJObTB3ZHV4WUhEOSt2TmJuOC9mM3g5TlBQNDNTMGxJTUh6NGNVVkZSQU1vYjlaaVlHS3hac3dhZmZmWVpXcmR1alpDUUVPTmFJSEtWODR5TUREend3QU9WcXB4YmU1K0E4c3FxR3pkdXhLdXZ2b3FDZ2dLMGJkc1drWkdSQ0E4UHR5aWU2cGlLY2ZYcTFWaTFhaFhDdzhPaDFXcmg1K2VIR1RObTFQcHh0Slc4dkR3QWdDQUkyUXFIVXRFSmc4SHdqRmFyL2VyczJiTmw5ajU1YlVkNVd6cUMydEpmR2kwWkFTNi9TZVRrNUJndnkyOG1DdU1BOUVsSlNjWlIydGV2WDFjd25IS2lLUFppakZYcXJMVmsxSFo2ZW5wSmVucjZQeVJKK3BaenZ2blFvVVAzbmpsekJpdFhya1JBZ0xtVkZZZzF6cDgvajNuejV1SGF0V3NBY0l0elBsT3RWbSt2Y2pVT1FIL2t5SkZLR3gwaHgrcEtGTVVBQUpVK0hEdlN6QUpTYTNlMWlYLzg4WWR5MGRpQUtJci9ab3hWN2F5OUFlQWdnRDJDSUh5VGxKU2tyWG83YWsvdHg4TDIxQUFBRlhNelBUM2RqbEhhbGxpK1JsclZOdlF2QUljWVkvdHljbkppSGVYSGYySlNnMzJmQnhyWGU3MnRaK2s2bUFhYnAzWElVUTJBRmlVbEpRN2JXVnNiRHZ5ZHUwYWxwZVY5dEp6ejIwckc0ZFNkdFp6emk0eXhZWC84OFlkeFhSZDc4L0h4d2VMRmkydmNQM3YyYk15ZVBkdjR0MXdKdDJmUG5wV3FVWnI3R3dCR2pCaGg3QkN0cW4vLy9uYzlCdVBIandkUVBoclJtdUpmNXU1VHMyYk44UHJycjFjYTltNU5QTlhkTjFNeHRtclZDbSs5OVphbDRkdU4vR1pTVmxiMnU1bXIybzFhcmY1Y3lmUFhkcFMzclVkUWUzbDVtUjBCM3E1ZE8zVHExQWtiTm16QXNtWExjT3ZXTGV6Y3VkTm1qMFVEVnF0UjI4bkp5WHVEZ29KT0dneUdQZG5aMmIwblQ1Nk1xVk9uWXVMRWljWlpDS1IyREFhRGNVMUZ2VjRQenZscHZWNC9KalUxOVlMU3NTbkVMak1MS2k0WFpFMTE2WVNFQkd6ZHVoV1ptWm1ZTm0wYUprNmNXQi9oMVVsMmRqYisrYzkvSWpZMjFoR25UellZblBNTUFOOHd4ajVOVGs3K0VZQkZTeW5WcFQzTnpzN0d4bzBiY2VMRUNSUVdGc0xOelEwUkVSR1lNbVdLRGU2UmZWbnpXckswa2pXMXB3REtPNmNQTXNiMmxaV1ZmV0dQSC84cEwyMVRZYjJSY2NoWmhMWWtMM2RncTFtNnhPNnN5bEY1MW5oK2ZuNmxVYXJPcmwyN2R2RHo4M09xNzl4RlJVWHl4VndsNDNEMnp0cnpqREZjdVhKRjZWQklJNlBWYXVWcDlDVm56NTY5cG5ROGpxSXVvN3h0UFlMYTNBaHcrWnhMbGl6QjBLRkQ4ZEJERDJIMDZORTRlL1lzWEZ5Y3VtbXNMM1VldFoyVWxQUW5nTWRFVVl3eEdBeXYvK2MvLzFHZFBIa1NLMWFzTUs1VjNORDgrZWVmbURGakJ2YnMyVk12MDlEeTh2S3dmUGx5SER0MkRIZUtIR3hTcTlYL0JuRFhxTHhHd0s0ekMzYnMySUhJeUVpcjF1WE15c3JDc21YTDhPYWJiMkxBZ0FHVmlvZ3FwYm9jOWZiMnh2NzkreFdPckVINzJHQXdURXRKU2ZrWjVhT0xyRmFiOWxTbjB5RXFLZ29oSVNIWXMyY1BXclpzaVd2WHJqbmxTS2I2ZUMxUmUxcmVocWFrcENRQXFINVJ6SHBBZVVtc3BPZ3NRbnZxMkxHalRXZnBFcnVwYlk1bUF2Qy9lZk1tT25mdVhGK3gxVW5GTldzQm9Pckk2SnFzV3JVS1M1Y3V4WkFoUS9EUVF3OGhQRHdjWjgrZXJZY0liVU5lN3BJeHBtaG5yVk1UUlhHUUpFbjhwWmRlNGcxWmFtb3FseVNKYXpRYXBVTWhkNXcvZjU1TGtzUWxTZnFmMHE4RFc3aHpYNVIrV0JVWEZ4ZkhodzhmYnZmenlvKy8wbmxnVDVJa0RSUkZNVjJTSkQ1Z3dBRCs0NDgvMnYxeHR3ZTUvUzR0TGJYNXNVK2RPc1VIRHg3TUpVbmlvaWptaUtJWXB2VHo2b3hxMi83VjVybE5TMHVydDN5b3Jmck0wZHFJakl6a2tpVHh3TURBdmtybmhyT3d0RDJWUDd2azV1YmErVm0xUFd0ZlMrWStTMU43V250MS9ReEplVm0zNzNpTjhUTmtiZEIzSFdWUm5wb25pdUo2U1pMNDNyMTdsWDY2R3IzdnYvOWV6dG05U3VhRVU4OXRFd1RoTkZDK0xtVkRKaThiUU5OakhNZTVjK2NBQUp6elh4UU9oZFRCNGNPSGtaR1JBYjFlanpObnptRHIxcTBZTldxVTBtRTFDc25KeVlkTFNrb0NPT2RmRnhVVjRWLy8raGZXckZsalhDT29MclJhTFRadDJvU1JJMGNpT0RnWUkwYU13UHZ2djI4c3lKQ1dsb2Fnb0NERXhjVmg0TUNCV0xObXpWM0hrSytUbUppSWNlUEdvWGZ2M25qKytlZU5yMzFMemdNQWtaR1JBSUErZmZwVW1qWmYxL3Yzbi8vOEIxT21URUZlWGg0NDUwZkt5c3I4MVdwMW5FMU9RR3JGa3B5UnA4Tld6SWZhNUt1OExUNCtIa09IRHNXd1ljTnc2dFFwZlBMSkp3Z0pDY0dRSVVOdzlPaFI0M2xQblRxRmNlUEdJVGc0R0tHaG9aVkdBMWVYby9MeGk0dUxyWXJSMUgwbjljZlM5dFRYMXhmTm1qWEQrdlhyamM5dFJWV2Y5NHJieXNyS0J3Y1pEQWJzMkxFRFlXRmh4bHlRbjJkVCs4ckt5dkRXVzI4aEpDUUVqejMyR0JZc1dGQnBUZnZkdTNkajZOQ2g2Tk9uVDZVMnVhYnRWVjlMbHNSZUhXcFBsVWQ1U1FnaDViUEdBZWRmbDc4aGtHZDJjTTUvVXpJT3ArNnNUVXBLdXNrNXY1U2ZuOS9nTzJ5SlkwbEpTUUVBY001UEtod0txWU9yVjYvaUgvLzRCL3IyN1l1NWMrZGl4SWdSbUR4NXN0SmhOUnJuejUvUFZhdlZJempuc3pqbnBidDI3Y0xFaVJQeCsrOTFXd1k2SmlZR1I0NGN3YnAxNjNEOCtIR3NXclVLWDN6eEJiWnMyVkxwZW9tSmlZaVBqemU1Smw1c2JDeldyMStQZ3djUHdzZkhCeXRXckxEcVBEdDI3QUFBbkRoeHdxcDFUV3R5L2ZwMXZQenl5OWkrZlRzNDUyV2M4eVZxdFRyazdObXpXWFUrT0xFSlV6bFRYVDdVSlY4dlg3Nk0vZnYzbzNmdjNsaTRjQ0d1WHIyS0F3Y09ZTUNBQVZpM2JwM3hlaHFOQm9zV0xjS3hZOGN3WU1BQXJGeTUwbVJNVlZrYW82bjdUdXFYSmUycHA2Y25WcTllamFOSGp5SXNMQXpidDIrdnRuUE1sSGZlZVFleHNiRllzV0lGamg4L2pvMGJOeHFybXB2YUZ4MGRqZlBuejJQMzd0MUlTRWhBZm40KzFxNWRDNkM4aU03YmI3K042T2hvSERwMENNT0hEemU1SGJCTjIwcnRxV09ndkNTRUVJQXhkZ0dnemxwSGNQNzhlUUNBd1dCUUt4bUhVM2ZXM2hFUEFOOS8vNzNTY1pCR2duT09YMzc1NWM1RlRvbm54Q1pObW9SdnZ2a0dpWW1KT0hEZ0FLWk9uVXJGcmhTZ1ZxdlhjYzU3QTdodzZkSWxqQjgvSHZIeDhlRGMrdGxTQlFVRlNFaEl3TUtGQzlHbFN4ZTR1TGpBMzk4ZlU2Wk11YXVJNFlRSkUrRHU3bTZzVEZxZGFkT213Y3ZMQzU2ZW5oZzdkaXd1WHJ3SWc4RmcxWGxzZ1hPTzc3NzdEbVBHakVGcWFpb0FYT1djRDFTcjFjdHRmakpTSnpYbFRIWHFtcTlqeG95Qm01c2JSb3dZZ2J5OFBFUkdSc0xOelEzRGhnM0R0V3ZYak9zbGhvU0V3TS9QRDcvOTlodGF0R2lCakl3TVkrRVNjNnlKMFpyN1R1cUh1ZmIwc2NjZXc1ZGZmb253OEhEczNMa1Q0ZUhodUhqeG9rWEh2blhyRnZiczJZUEZpeGNqSUNBQUxpNHU4UFB6ZzYrdnI4bDkrZm41K09xcnJ6QnYzang0ZTN2am5udnV3Zmp4NDNIbzBDRUFRSk1tVGNBWVExWldGdHpjM05DOWUzZVQyK3VLMmxQSFEzbEpDR25zNUZuamx5OWZWanFVUnUvMDZkTUFBRUVRZmxJeURxZnZyR1dNZlFmQXFnSWY4dlNUU1pNbTFYaWRjZVBHMFJTVldzck96c1liYjd5QndZTUg0OUZISDhVVFR6eUJ6WnMzS3gyV3padzdkMDR1TG5ibTlPblRHVXJIUTBoRGtKS1NrcUxUNllJNDV4L2R2bjBiUzVjdXhjS0ZDM0hyMWkycmpwT1ptUW5PT2Z6OC9DcHRiOSsrUGZMeThpcDFITFZ0MjliczhTcFdZL1h3OEFEbkhEcWR6cXJ6MUZWeGNURmlZbUl3Yjk0OEZCY1hnM1ArZVZGUmtYOUtTZ3BWbVhCQU5lVk1kZXFhci9Mb01IbVpKQzh2THdEbHhSNEJHRHRyTjJ6WWdORFFVSHp3d1FmR21VaVc1cWcxTVZwejMwbjlNZGVlZW5oNFlNcVVLWWlMaTBQSGpoMnhZTUVDaTQ0ckx4dlV0V3RYcS9abFpXV0JjNDZJaUFnRUJRVWhLQ2dJcjczMkdqUWFEYlJhTGJ5OXZiRml4UXBzMnJRSnp6Ly9QTlRxOG9Fc05XMnZpNUtTRW1wUEhWUmp6a3RDQ0pGbmpkKzhlUlBwNmVsS2g5Tm81ZVRrSURNekV3Q3VxZFZxUlN0ZE9uMW5iVjVlM2hIT2VVRmFXaHFLaW9xc3V1MmxTNWVxWFU4dEtTa0oxNjVkczFXSURjYWZmLzZKWjU1NXhtUUh0bHpSdFZXclZ0aXpadzlPbkRpQkhUdDJvR2ZQbnZWK2JudEpTRWdBQUhET0ZWMXdtcENHSmpVMVZhTldxeWNBZUJGQTRiZmZmb3VJaUFpY09YUEc0bU8wYnQwYXdOMXJtYWVucDhQYjJ4dUM4UGZiSG1PczFyRmFjNTY2dUhUcEVsNTg4VVY4OGNVWDRKei94VG1mcWxhcnd5OWZ2bXpkR3g1eFNQYkkxL1QwZE96WXNRTmJ0bXpCMnJWckVSb2FXbTh4RXNkaFNYdnE2ZW1KU1pNbTRZOC8vb0RCWUlDcnF5c0E0UGJ0MjhiclZGeS84OTU3N3dWUS9wbXNLbFA3V3JWcUJRQTRjT0FBa3BLU0t2MXIwcVFKQUdENDhPR0lqNDlIY0hBdzVzeVpZN3h0VGR1ck1oZTdiUExreWRTZU9yakdtSmVFRUhKSFBBQWNPM1pNNlRnYUxYbFVMZWRjMFZHMVFBUG9yUDNqano5dU04YmUxK2wwMkxObmoxVzNEUW9Ld3U3ZHUrL2F2bXZYTG9paWFLc1FHNHpDd3NKcVAreFU5TnR2dnlFakl3TVRKMDdFZmZmZEJ4Y1hGeno0NElQbzE2OWZ2Wi9iSG5RNkhRNGRPZ1RPdVVHbjAzMnFkRHlFTkVUSnlja2ZhN1ZhaVhQK3Y4ek1UTHowMGt2WXVYT25SU01CdmJ5OE1HalFJTVRFeE9EU3BVdkc0bkdiTjIvR2hBa1RiQmFqcGVmeDlQUUVVTDdPdFRVL0tCb01CdXpidHcvang0K1gxNjQ2QXlCWXJWWTNuR2tLeEM3NUtvOXN6Y3pNUkZGUkVYYnQybFZwdjdrY3RkZHJpdFNQcXUzcHBFbVRzSDc5ZW1pMVd1VG01dUtMTDc1QXIxNjlJQWdDT25ic0NEYzNOK09QMHFXbHBmam9vNCtNeC9MMjlrYi8vdjBSRXhPRGl4Y3ZRcS9YNDhLRkM4akl5REM3VDVJa3JGbXpCdG5aMmREcjliaDQ4U0pPblRvRm9EdzNVMUpTd0JoRHUzYnRVRlpXQnM1NWpkdXJZeXAyZzhHQXc0Y1BBekIyMmxGNzZrQXVYYnFFOTk5L0gzLysrU2YwZW4yanlVdmkzTEt6cy9IMDAwOHJ0dFJQUWtJQ3dzTEM4T2lqaitMRER6OVVKQVppZS9LczhlUEhhYktIVW43ODhVY0FBR1BzSzRWRGNmN09XZ0Rnbk84QVlQVWFoODg5OXh3T0hqeUkvUHg4NDdicjE2L2orUEhqQ0FzTHEzVGRtaW9wVzFJQjJWUVY1b0tDQXN5YU5RdDkrdlJCYUdnb3RtL2ZYbW41QlZOVlNxMnRCbTNKc1V6ZEQwdXFtcHVxNkpxWGw0ZmV2WHRYYW54dTM3Nk4vdjM3R3grVG1xcXIxblJ1V3o0K2x2am1tMjl3OCtaTk1NWU9wcVdsWGJIcXhvUVFpNldscFYxUnE5VjlPT2RyZFRxZDRiMzMzc09ycjc2S0d6ZHVtTDN0OHVYTEVSUVVoRmRmZlJWOSt2VEI0c1dMRVJrWmliRmp4OW8wUmt2TzA2RkRCNHdlUFJvelpzekFzODgrYTlGeEN3b0tNSHYyYkt4YXRRcGFyZGJBT2Q5Y1dsb2FwRmFyZjdYcEhTQjFVdkY5cVM3cU8xODdkdXlJc1dQSFl2YnMyWmd3WVFMNjl1MWJhYjhsT1dxdjF4U3BIM0o3YWpBWXRob01CdjdoaHgraVQ1OCtpSWlJZ0x1N3U3SGdYTk9tVFJFVEU0UFBQdnNNWVdGaGVPV1ZWKzdLbDVpWUdQVHMyUk92dlBJS0hudnNNU3hkdWhTbHBhVm05NjFldlJxQ0lDQThQQno5K3ZYRDBxVkxqWi9aOVhvOWxpOWZqbjc5K21IMzd0MklqbzRHWTZ6RzdkVXhGZnY4K2ZPeGMrZE9BQURuZkJ1MXA0N0YwOU1UU1VsSm1EaHhJbnIzN28wWFhuaWhVZVFsY1c3ZTN0N1l2MysveGJOTGJEbExOQ3NyQzh1V0xjUDA2ZFB4ODg4L1k4eVlNWFUrSm5FTWVYbDVSd0FVL2U5Ly83TjZLVGhTZDhYRnhUaDgrREE0NXhyR21PMkxrRFJXa2lSOUswa1MzNzkvUHpjbk5UV1ZTNUxFTlJvTkh6dDJMTisyYlp0eDM3cDE2L2pjdVhPTjF5a3RMZVdjYzM3NDhHRis5dXhaWGxwYXl0ZXNXY05EUTBNckhXdk9uRG44eG8wYnZMQ3drRStmUHAxSFJFUVlqMW5UYlRubi9MWFhYdU5SVVZIOHhvMGJQQ2NuaDBkR1JsWTY3eHR2dk1FblRackVzN0t5ZUg1K1BwOHlaUXBmdW5ScHBYT3ZXN2VPYXpRYXZuanhZajU0OEdBZUV4UEROUm9OajQ2TzVxTkdqVEtleTVKam1ib2ZWUitUbWh3N2RveUhoSVR3UVlNRzhXM2J0bkdOUm1QY04yL2VQTDVnd1FMajN3a0pDVHcwTkpRYkRBWis3ZG8xTGtrU1QweE01QnFOaHA4NWM4YnN1VzM1K0ppajErdDVlSGc0bHlTSkJ3UUVERk02NTIxSmtpUXVTWkxGandXeExmbnhWem9QSEpVa1NjTWtTY3FVSklrUEhEaVFIejkrWE9tbnJONGtKU1h4WWNPR3lUbHhVeFJGeTNwNFNhMVIrK2RZNU05QmdZR0IxS05SRDZnOUpiWkdiYWl5NkRPa1paVE9VMHUvUjFzaUxTM05ac2V5RjhwVHkwbVM5QjlKa3ZoSEgzMms5TlBXNkh6MTFWZGNraVF1aXVKblN1Y0IwRUJHMWdLQXdXQllCQUFmZlBBQnRGcXR4YmVMaUlqQVo1OTlCcjFlajVLU0VuejU1WmVJaUlpNDYzcm1LaW1icW9CYzAyM3o4L1B4MDA4L1ljYU1HZkR5OGtMcjFxMFJGUlZsUEthNUtxVXlTNnBCVzNvc1cxUnlObFhSTlR3OEhFZU9IREdPdW8yUGo4Zm8wYVBCR0xPNnVxb3RIeDlMeE1YRjRjcVZLd0R3dytuVHA3KzE2a0VoaE5SYWNuTHl0enFkTG9Cei9sMUJRUUdtVDUrT2Q5OTkxeUhXc0xZVnJWYUxyVnUzSWlvcUNqZHUzQURuL0xoT3B3dFVxOVdmS3gwYklhVGhvUGFVRUVMcVRwN0JXVnhjWEtjWnFwYk1FbzJMaThQQWdRT05zMDRuVHB4NDE3Rk16ZVExR0F6WXNXTUh3c0xDRUJ3Y2pCRWpSaGhqTTNWK29neTlYdjhCQU1UR3hsbzFhNXpVRGVjY0gzLzhzZnpuQmlWamtUV1l6dHFVbEpSZk9PZWZYNzkrSGV2WHI3ZjRkazgrK1NTMFdpMSsrT0VISkNRa29GMjdkZ2dJQ0xqcmV1WXFLWnVxZ0Z6VGJiT3lzZ0NVVDBHc2VGdVp1U3FsTWt1cVFWdDZMRnRWY3E2cG9tdFFVQkI4ZlgxeCtQQmhaR1ptNHZUcDB4ZzFhaFFBNjZ1cjJ2THhNYWVnb0FBYk5td0E1NXdiRElhNVZqNGNoSkE2U2sxTnpWR3IxY000NS9NQWxIMzAwVWVZTkdtU1E2eGxYVmRaV1ZtWU9uVXF0bXpaQWdCYXpubTBXcTErUERVMWxVckJFa0pzanRwVFFnaXh2ZGpZV0t4ZnZ4NEhEeDZFajQ4UFZxeFlZZHkzWThjT0FNQ0pFeWVRbEpSazNCNGRIWTN6NTg5ajkrN2RTRWhJUUg1K1B0YXVYVnZwdUltSmlZaVBqOGVVS1ZOcVBKWkdvOEdpUll0dzdOZ3hEQmd3d0xpTUNBQzg4ODQ3aUkyTnhZb1ZLM0Q4K0hGczNMalIrUDNZa3ZNVCt6cDkrclNhYy83ajFhdFg4ZTIzTkQ3TVhrNmVQSW56NTg4RFFMSmFyZjVSNlhpQUJ0UlpDd0I2dlg0bTUveXZ2WHYzSWprNTJhTGJ1THE2WXZUbzBmamlpeS93K2VlZlZ6dXF0aTZWbEUzZHRrV0xGZ0NBbkp3YzQ3YnM3R3pqWlV1cWxGcktsc2V5UnRXS3JrRDU2Tm9EQnc0Z0lTRUJBd2NPTkZacUJTeXZybXJQKzJRd0dMQjA2VklVRkJRQXdNYVVsSlJmYkhad1FvZzF1RnF0WG0wd0dCNEQ4TnY1OCtjeGJ0dzRmUDMxMTA3NXl6UG5IRC84OEFQR2pCa0R0Vm9Oem5tNndXQVlxbGFyM3dEZ2ZIZUlFT0pNcUQwbGhCQWJzbmFHcXFXelJDZE1tQUIzZDNkajMwRjFhcHJKZSt2V0xlelpzd2VMRnk5R1FFQUFYRnhjNE9mbkIxOWZYNHZQVHhTeEdBQzJiTmxpMWF4eFVqczZuUTRiTnBRUHBqVVlETXNWRHNlb1FYWFdwcWFtcG5QTy82blQ2VEIzN2x4a1ptWmFkTHZubm5zT3ljbkp5TXZMdzVBaFErN2FiNjZTc2ltbWJ0dXVYVHQwNnRRSkd6WnNRRkZSRVRJeU1vd0ZFQUNZclZKcURWc2N5NUtxNXVZcXVnTEFVMDg5aFRObnp1RExMNytzVk16RVZIWFY2czV0eThmSGxNMmJOK1BZc1dNQWNMbXNyR3lCVFE5T0NMRmFTa3JLTHhxTlJ1U2M3eTRwS2NHaVJZdXdkT2xTYURRYXBVT3pXRWxKQ1ZhdlhvM1hYMzhkZi8zMUZ6am5jWnp6bmlrcEtVZVVqbzBRMG5oUWUwb0lJYlpoN1F4VlMyZUp0bTNiMXV5NWE1ckptNUdSQWIxZWo2NWR1OWI2L01UKzFHcjFVUUFIL3Z6elQ3ei8vdnRLaDlQZzdkdTNEeGN1WEFEbi9IaEtTc3FYU3NjamExQ2R0UUNRa3BMeUtlZDhmVjVlSHY3eGozOGdQZDM4ckNjdkx5OE1HalFJNGVIaDFZN0lORmRKMlJSenQxMjllalZ5YzNNeGRPaFF6SnMzRDg4ODh3d0F3TVhGeGJpL3BpcWwxcXJyc1N5cEdHMnVvaXRRL3VZVkVoS0M1czJiUTVJazQzWlQxVlZyT3JjdEg1K3FPT2Y0NElNUHNHM2JOZ0FvQWhCMjl1eFpXc1NIRUFkdzRjS0ZXMnExT2dMQVN3QnVKU1FrWU55NGNaWFdCM05VVjY1Y3djU0pFN0Z2M3o0QUtPYWN2NlpXcTBlbHBLUVVLQjBiSWFUeG9mYVVFRUxzejlKWm92TDM0WnFZbXNrcnoyQ3RicGticFdiZUVzdm9kTHJwQURRZmZ2Z2gwdExTbEE2bndicDgrYks4akdxSndXRDRwOUx4TkhnREJneHdrU1JwanlSSmZNQ0FBZnpubjMrdWwycHg5U0V1TG80UEh6NWM2VERxM1pneFkvaXVYYnVVRHFOR3hjWEZmUEhpeFhJMXdGdWlLRDZoZEY3WEo2VXJwRFoyVkNHMWJnSURBeCtTSkNsWmtpVGVxMWN2L3Nrbm4zQzlYcS8wMDNvWGc4SEFZMk5qZVhCd3NQeWNuNU1reVYvcHg2K3hvL2JQc1VSR1JuSkprbmhnWUtEbHY0d1RtNkgybEZpTDJsQmwwV2RJeTlnNlQxTlRVN2trU1Z5ajBWUzZYSFYvYVdrcDU1enpQLzc0ZzB1U3hCTVRFM2xoWWFIeGVwTW5UK2F6WnMzaVdWbFpYS2ZUOFFzWEx2REV4TVM3emxIZHVlVmovLzc3NzF5U0pQN1RUei94d3NKQ1BuMzY5RXI3Wjg2Y3lTTWlJdmlGQ3hlNFRxZmo1OCtmNStucDZXYlBiMHVVcDdVVEdCZzRXWklrUG16WU1KNlZsV1h6NTZXeHk4M041YUdob2ZMbnp2bEtQOTlWTmJpUnRRQnc1TWdSWFhKeThqak8rYmFpb2lKTW16WU5iN3p4QmpJeU1wUU83UzZIRHg4MlRrODRjK1lNdG03ZGFpeTQxUkFWRmhaaTc5Njl5TTNOUlZoWW1OTGgzRVd2MStPNzc3N0RzODgraTRTRUJIRE9jempud3h4bGtXbEN5TjFTVWxJdWxaYVc5dWFjYjlCcXRYenQycldZT1hNbTh2THlsQTdOcUtpb0NQUG56MGQwZERUS3lzbzRnTzE1ZVhsaWNuSnlxdEt4RVVLSWpOcFRRZ2l4dmZxY0pXcHVKbTlNVEF4Njl1eUpWMTU1Qlk4OTloaVdMbDJLMHRKU201MmYxSitVbEpRUEFMeC80OFlOUkVWRldiek1Kekh2NXMyYm1ESmxpdHhIdUM4bEpXV2x1ZHZZbStreDlRMkFKRW1SQU40RjBKSXhodURnWUF3ZE9oUVBQL3d3MnJScEF3OFBEK09TQTByNHYvLzdQK3pac3dmNStmbnc4dkxDeUpFajhmTExMME9sVWlrV1UzM3EwNmNQZkh4OHNIejVjdlRzMlZQUldEam5LQ2twUVZGUkVYNy8vWGVjUG4wYSsvZnZ4NDBiTitUOVIyN2Z2ajN1M0xsekRiNVZsSC9wckZpZGxOaFBVRkFRQUNBNU9ibkJ0OG4xTFNBZ1lLUWdDTnNaWTYxYnRXcUZtSmdZOU9yVlM5R1lVbE5UTVgvK2ZIbHRzSHdBcjZqVjZ0MktCa1dNcVAxekxKTW1UVUpxYWlvTUJrTy9sSlNVbjVXT3B6R2o5cFJZZ3RwUVpkRm5TTXRRbmlxTDhyVDJnb0tDbW5ETzl3SjQrdDU3NzhYS2xTdng2S09QS2gyV1UwdExTOE9jT1hPUWs1TURBSWVLaW9xZXVuejVjcW5TY1ZYVktGNHNEei84OEgxdWJtNHhBTVlCOEZBNkh1THcwampueTlWcTlXZEtCMkl2OUFGR1dmUUJ4cmE2ZGV2bTI2eFpzMDhaWXdNWVk1ZzBhUkplZnZsbHU2Ky9wZFBwc0hQblRtemF0RWtlcFpESU9SK2pWcXV2MmpVUVloSzFmNDZGT21zZEM3V254QnhxUTVWRm55RXRRM21xTE1yVE9uT1JKR2s3Z0JjQklDd3NEQysvL0RKOGZYMFZEc3U1M0x4NUU5dTJiY08rZmZ2a3p4SmZNTWJHSkNVbE9XUkZQZVdHbE5yUitmUG5jd0ZNOGZmM242VlNxY1lDR0FRZ2dESFdCa0JMQUxTQ2RpUEZPZjhMUUNHQXk0d3h0VjZ2MzNYNjlPbFRTc2RGQ0ttOU82UGhCNG1pdUFEQTR1M2J0emRKVEV6RW0yKythVkZGWFZ2SXljbkI0c1dMOGNzdnZ3Q0Fqbk8rVnExV0x3QmdzRXNBaEJCaUE5U2VFa0lJSVlyVEpTY25UNUFrNlRpQXQrTGk0anpqNCtQeCtPT1BZOUNnUWVqYXRTdGF0MjZORmkxYUtEcHIzSkhvOVhyODlkZGZ1SG56Smk1Y3VJQWZmL3dSaHc4ZmhzRmdBQUFONTN5SldxMWVxM1NjcGpTcVp6STFOVlVEWU51ZGY0UVFRaG91ZzFxdGpoWkY4UkNBVDgrZVBkdHgzTGh4ZU9PTk56Qmt5SkI2UGZHeFk4ZXdlUEZpRkJVVkFjQjF6dmxFdFZyOWZiMmVsQkJDNmcrMXA0UVFRb2pDa3BPVHQvajcrMytoVXFuZTVKeVBQWHIwcVB2Um8wZVZEc3VabEFDSTFlbDA4MUpUVTlPVkRzYWNCbGxnakJCQ0NBRUF0VnA5b3JDd01CREE1eHFOQnZQbXpjT0tGU3RRVWxKaTgzUGR2bjBiY2pHZW9xSWljTTYvTGk0dTlxZU9CVUpJUTBEdEtTR0VFS0tzMU5UVUhMVmFQYm00dU5pWGMvNEtnTDBBemdQSUJhQlROanFIb3VlYzUzSE9MM0hPUHpjWURETzFXdTBEeWNuSjQ1MmhveFpvSkd2V0VrSk1rOWR4SXNxaWRaenFseVJKL3dTd0ZvQjdodzRkc0dyVktuVHAwc1VteDc1NjlTcm16NStQQ3hjdUFFQUo1L3dOUjU5YVE4cFIrK2VZYU0xYXgwYnRLWkZSRytvWTZET2thWlNuam9IeXRPR1RKQ2xJcjlkN25qNTkrZ2VsWTNGMk5MS1dFQUxPT2EzVHE3d3pTZ2ZRMENVbkoyOEI4Q2lBdEt0WHIyTENoQWtWRjVpdkZjNDU0dVBqRVJFUmdRc1hMb0J6ZmttbjB6MUdIUXZPZzlvL2g1VExHUHRENlNCSXphZzlKVEpxUXgwQ2ZZWTBnL0xVSVZDZU5nS2M4ekJCRU1ZcEhVZERRTDlzRUVLY0h2MkNSNnpSdVhQbnBoNGVIdTh4eGw0R3dKNTQ0Z2tzWHJ3WTk5eHpqMVhIdVhYckZsYXZYbzJ2di80YUFEaUFqM055Y3Y2Wm5wNXUrem5CaEJEaWdLZzlKWVFRUW9oTUZNVTVNakZmQUFBZ0FFbEVRVlFyQUpxcTFlcTJLSDgvSjdWRW5iV0VFS2NuaXVJeUFQZXIxZW9vcFdNaHppTWdJT0FabFVyMVBvRDd2THk4OE9hYmJ5SW9LTWlpMjU0OWV4Yno1czNEOWV2WEFhQ1FjejVkclZaL1ZKL3hFa0tJbzZMMmxCQkNDR25jSkVueUIzQWFBQXdHdzJNcEtTbkhGUTdKcWFtVURvQVFRdXJLMTlkM080QnVXVmxaN3lnZEMzRWUyZG5aNTl1MGFmT0pJQWk5aW91TDJ5Y2tKSUJ6anNEQVFBaEM5YXNFNmZWNmZQenh4MWl3WUlGY25UeXByS3hzU0dwcTZoRjd4azRJSVk2RTJsTkNDQ0drY2ZQMTlaME1ZQ0FBTU1adVoyWm1mcVZ3U0U2TlJ0WVNRcHdhL1lKSGJFQVFSWEVwWTJ3K0FKZUFnQURFeE1UQTE5ZTMwcFZ1M3J5SkpVdVc0T1RKazBCNWhkSDMxR3IxSEFCNkJXSW1oQkJIUk8wcElZUVEwZ2hKa3ZRcmdHNEF3RG4vUTYxV1A2aHdTRTZOQ293UlFweGRxSHlCRmpNbnRXUlFxOVdMVWY1TDhMWFRwMDhqSWlJQ1Avenc5eExJSjA2Y3dKZ3hZM0R5NUVsd3pyTU5Ca09ZV3EyZUJlcFlJSVNRaXFnOUpZUVFRaG9aU1pLNjRVNUhMUUF3eGpxS292aUlnaUU1UFJwWlN3aHhhdlFMSHJHbG5qMTczdXZpNHJLRE1SWUdBS05HalVLelpzMndaODhlQUFEbi9IdTlYdjlDYW1wcWpxS0JFa0tJZzZQMmxCQkNDR2tjQWdNRFh4Y0U0ZTBxbTk5TlRrNytseUlCTlFEVVdVc0ljVnAzZnNIN3RlSTJ6dm1qYXJYNmZ3cUZSQm9JU1pLbUFYZ0xRSE1BNEp5WGNzNlhwYVNrckZRMk1rSUljUzdVbmhKQ0NDRU5teWlLYXNaWVlNVnRuUE9MYXJXNnExSXhPVHRhQm9FUTRyUU1Cc05UVmJjeHhsNVFJaGJTc0NRbkoyL1VhclhCQU00QXVLelg2NStnamdWQ0NMRWV0YWVFRUVKSXd4VVVGTlNwYWtjdEFEREd1Z1FGQmZWVUlxYUdnRHByQ1NGT3E3cU9XYzc1Q0NWaUlRMVBXbHBhR29BZUFEcW5wcVltS2gwUElZUTRLMnBQQ1NHRWtJYXB1Z0ZVRmZiUlFLcGFvczVhUW9oVG9sL3dDQ0dFRUVJSUlZUVE1VERHVEJYNUhtbTNRQm9ZNnF3bGhEZ2wrZ1dQRUVJSUlZUVFRZ2hSUnZmdTNkc0RDSzVwUDJPc2UwQkFRQmM3aHRSZ1VHY3RJY1FwMFM5NGhCQkNDQ0dFRUVLSU1wbzJiVHJjM0hVRVFhQ0JWTFhnb25RQWhCQmlMVXQvd1R0OSt2UkZPNFpGQ0NHRUVFSUlJWVEwQ3NuSnlWc0FiSkgvbGlTSjM5bk9GQXVxZ2FDUnRZUVFwME8vNEJGQ0NDR0VFRUlJSWFRaG9wRzFoQkNuUTcvZ0VVSUlJWVFRUWdnaHBDR2lrYldFRUVJSUlZUVFRZ2doaEJEaUFLaXpsaEJDQ0NHRUVFSUlJWVFRUWh3QWRkWVNRZ2doaEJCQ0NDR0VFRUtJQTZET1drSUlJWVFRUWdnaGhCQkNDSEVBMUZsTENDR0VFRUlJSVlRUVFnZ2hEb0E2YXdraGhCQkNDQ0dFRUVJSUljUUJVR2N0SVlRUVFnZ2hoQkJDQ0NHRU9BRHFyQ1dFRUVJSUlZUVFRZ2doaEJBSFFKMjFoQkJDQ0NHRUVFSUlJWVFRNGdDb3M1WVFRZ2doaEJCQ0NDR0VFRUljQUhYV0VrSUlJWVFRUWdnaGhCQkNpQU9nemxwQ0NDR0VFRUlJSVlRUVFnaHhBTlJaU3dnaGhCQkNDQ0dFRUVJSUlRNkFPbXNKSVlRUVFnZ2hoQkJDQ0NIRUFWQm5MU0dFRUdLQjVzMmI5NVlraWJkczJYSkl0MjdkMUtJb2xuYnIxaTNOemMwdHFNTFZYSDE5ZmFONzlPanhoeWlLWlQxNjlQalR4OGRuTVFDVlVuRVRRZ2doaEJCQ0NIRWVMa29IUUFnaGhEaVQrKzY3NytWejU4Nk5BSEM3VTZkT0g3ZHYzLzc5OCtmUFN3RFF2bjM3TGU3dTdvLzgvdnZ2b3pRYXphL05temQvcEZPblRuc0VRWEM1ZnYzNllvVkRKNFFRUWdnaGhCRGk0R2hrTFNHRUVHS0ZqSXlNK1FBeUFlVGZ1SEZqZzV1Yld5REtSODU2ZVhsNVRVeFBUNStpMFdoT0E5Q1dsSlNjdUg3OStoSXZMNjkvS2hvMElZUVFRZ2doaEJDblFKMjFoQkJDaUJWS1MwdXo1TXRhcmJZQUFBUFF4TTNOclFNQWR1dldyYk1WcjYvVmFpKzV1TGkwQWIzbkVrSUlJWVFRUWdneGc3NDRFa0lJSVRaUVhGeDhIUUNhTjIvZXRlSjJWMWZYVGxxdE5oMkFRWkhBQ0NHRUVFSUlJWVE0RGVxc0pZUVFRbXdqczZDZzRQTU9IVHBzY1hkMzl3Zmcwcng1ODJCZlg5OWxXVmxaYnlzZEhDR0VFRUlJSVlRUXgwY0Z4Z2doaEJBYnVYTGx5b1MyYmR1KzZlZm45NjJMaTR0WFdWblpsWnljbk5VM2J0ejRyOUt4RVVJSUlZUVFRZ2h4ZkV6cEFBZ2hwSzRrU2VJQWtKeWNURzBhcVJOUkZBY0JHQzcvelJpYkJRQ2M4N1VWcm5aQ3JWWi9idS9ZQ0NIRW1kRjdOU0dFRU5LdzBYdTk3ZERJV2tJSUllUnZPcm1EdHFLSzIvUjYvV2o3aGtRSUlZUVFRZ2docExHZ05Xc0pJWVNRTzlScTlYSE9lWjZKcXhUcGRMb0RkZ3VJRUVJSUlZUVFRa2lqUXAyMWhCQkN5TjkwQVBhWTJQLzkyYk5ueSt3VkRDR0VFRUlJSVlTUXhvVTZhd2toaEpES1ltdmF3VG5mWjg5QUNDR0VFRUlJSVlRMEx0UlpTd2doaEZSdzY5YXRZd0NLcW03bm5HditmM3YzSGh4MWZlOS8vUFhkM0NCQXBCSzYzQUs2c1RvOVJOcnNWakdLV3BRVEQ1U0xVdlFFeWlDY3lrL3dsdk1iRUpPQVJCTlNEUVFkb0FNby9URklHUTJWUXkyM3FmVUhwejNTb1dGK1NhQUlqQ0JGTUNFYlVKSUNnWkRON3VmM0IreWFoTTJOeEd3SXo4Y013M2MvdCsvNysrVkxkdmVUejZXaW91S2pFSVFFQUFBQUFMaEowRmtMQUVBZFgzenh4V1ZqekthRzZaWmw3ZnJ5eXkrclF4RVRBQUFBQU9EbVFHY3RBQUFOR0dQK3EyR2F6K2U3SmcwQUFBQUFnUFlVSHVvQUFBRG9iRTZmUHYzbmZ2MzZWVW5xY1RYcGtzZmpvYk1Xd0EycGUvZnU5LzN3aHovY2MrellzZVFCQXdZczd0YXQyNzlVVjFjZk9YSGl4UFNMRnk4V1hpMFcyYjkvLzRWOSt2U1pHaEVSTWNEajhiaS8vdnJyMzdqZDdoeEozbERHajg3TDZYVHVsUFJJcU9PNG1SbGo5aFlYRnc4UGRSd0FnUGJEeUZvQUFCbzRkZXJVUlVsMTE2Zjl5OEdEQnkrRUtoNEFhQTk5K3ZUNVg0Y1BIeDVUWEZ6Y3I2YW01dVRnd1lQWCtQTUdEeDc4VHUvZXZTY2NQMzU4UW5GeGNZOWp4NDc5ZTJ4czdETURCZ3pJREdYTTZQVG9xQTB4eTdMdURYVU1BSUQyeGNoYUFBQ0M4UGw4bTJ3MjJ5K3V2bVJqTVFBM3ZOTFMwblJKWlpKMDVzeVpGWGZjY2NjT1NXR1N2aGNiRy92MDBhTkhINnlxcXRvdlNaY3VYZHB6NnRTcHpFR0RCcjE1NnRTcGhTRU1HemVBd3NMQzVndWgzYmxjcmxDSEFBRDREakN5RmdDQUlDNWR1clJUVXJVeHBzYmo4Znd1MVBFQVFGdGR2bnpaN1QvMmVEeVZraXhKRWRIUjBVTWtXZWZQbno5WXQ3ekg0emthSGg3K2ZmR2RBUUFBb01Qd3dRc0FnQ0ErLy96ejg4YVliWlpsN1Q1dzRFQkZxT01CZ08vS3hZc1hUMGxTOSs3ZDc2cWJIaGtaR2UveGVFb2srVUlTR0FBQXdFMkl6bG9BQUJwaGpQbWRNWVlsRUFCMGRXV1ZsWlgvTldUSWtIZDY5T2d4VEZKNDkrN2RoL2Z2My85MXQ5dTlKTlRCQVFBQTNFeFlzeFpBbDluSjErbDBtbERIY0wyNjZrNitYZWpaV2g3cUdLNVhWMzIyQUxTdmYvempIOU1HRFJyMEs0ZkQ4WEY0ZUhoc1RVM05QMDZmUHAxNzVzeVpWYUdPRFFBQTRHWkNaeTBBcVF0MHB0M291dkJPdmp4YklkYUZueTBBTFhUcDBxVy9GUlVWV2Mya1hTd3BLZm5Qa3BLUy8remc4QUFBQUZBSG5iVUFBdGpKTnpSdWhwMThlYlpDNDJaNHRnQUFBQUNnSzJITldnQUFBQUFBQUFEb0JPaXNCUUFBQUFBQUFJQk9nTTVhQUFBQUFBQUFBT2dFNkt3RkFBQUFBQUFBZ0U2QXpsb0F3RTNod0lFRGNybGN1bmp4WXREMG1wcWFFRVVHQUFBQUFNQVZkTllDQUFBQUFBQUFRQ2RBWnkwQUFBQUE0SWJUMkt5WjlsQmVYcTdISDM5Y1BwK3YzZHNHQUtBcGROWUNBRkJIZm42K2twT1RsWlNVcEx5OHZFQjZUVTJORmk5ZXJKRWpSMnJFaUJIS3lNalFoUXNYSkgzN1pYSExsaTE2NUpGSDZ0VURBQUEzSHJ2ZHJvOCsra2cyRzErWkFRQWRLenpVQVFBQTBGbVVsSlJveVpJbFdyVnFsUklTRW5UOCtQRkEzcUpGaTFSU1VxTDgvSHhGUlVVcFBUMWRTNWN1VldabVpxQk1RVUdCdG03ZEttTk1LTUlIQUFBQUFOemcrRFVoQUFCWFJVUkV5TElzdWQxdVJVZEhhK2pRb1pLa2lvb0s3ZGl4UTJscGFiTGI3ZXJkdTdlbVRwMnFuVHQzMXFzL2JkbzA5ZWpSUXoxNzlneEYrQUFBNENxUHg2T1ZLMWRxN05peEdqNTh1TWFNR2FNMWE5YlVXOWFnc3JKU2MrYk1VVkpTa3NhTkc2ZTFhOWNHTmgydHU4U0MvN2lnb0VCVHBrelJmZmZkcDZlZWVrcUhEeDhPNFJVQ0FMb3FSdFlDQUc0S2taR1JrcVRMbHk4ck9qbzZrRjVUVTZPd3NEQkZSa2JLYnJjck96dGJ5NVl0MDRZTkc1U2VucTdFeEVTNTNXNFpZelI1OHVScjJ2VjRQSUhqUVlNR2ZmY1hBZ0FBbXBXVGs2TkRodzdwcmJmZWtzUGgwS0ZEaDVTV2xxYmEybHJObmoxYmtwU1ptYWxMbHk0RlpzWE1temV2eVRZM2I5NnM1Y3VYS3pJeVVnc1dMRkIyZHJiZWYvLzlqcmdjQU1CTmhKRzFBSUNiUWx4Y25HdzJtdzRjT0ZBdi9kQ2hRNHFQancrOEhqMTZ0TFp1M2FyaHc0Y0h2clRkZXV1dGtxVHQyN2Vyc0xDdzNwK0lpSWhBWGN1eU91QktBQUJBVXlvcks3VnQyemJObno5ZmQ5NTVwOExEd3pWczJERE5talZMbXpkdmxuUmwxc3p1M2J1Vm1wcXEyTmhZOWUzYlZ6Tm56bXl5M1JkZWVFR3hzYkdLaVlsUlNrcUtqaHc1d2daa0FJQjJSMmN0Z0haUlhsNnVWMTk5VmFOR2pkSTk5OXlqaHg5K1dLdFhydzUxV05kbDI3WnRHajkrdk82NTV4Njk5OTU3VFpiOUxuY2hSdnVLam81V2NuS3lsaXhab29LQ0FwV1hsMnZYcmwxYXUzYXRubnp5U1VsU1dWbVo5dTNiSjh1eUZCY1hwNXFhR2hsalpMZmI1WFE2bFplWHAvTHljbm05WGgwNWNrUjc5KzROOFZVQkFJQ0d5c3JLWkl5UncrR29sejU0OEdDZFBYdFdQcDlQYnJkYmtqUmt5SkJBZnE5ZXZacHN0MCtmUHZYS0dtTlVXMXZianBFREFNQXlDQURhUVcxdHJXYk9uS21SSTBkcTQ4YU51dVdXVy9UVlYxL3AxS2xUb1E2dDFkeHV0MTUvL1hYOTZsZS8wazkvK2xONXZkNVFoNFIydEdEQkFyMzk5dHVhUDMrK3pwOC9yd0VEQnVqWlo1L1Z4SWtUSlVsZXIxZFpXVmtxTFMzVndJRUR0V2pSb3NCbzJkemNYTDM1NXB1YU5HbVNQQjZQSEE2SFVsTlRRM2s1QUFBZ2lMNTkrMHFTVHB3NG9ZU0VoRUI2U1VtSjdIYTdiRFpiWUgzNTA2ZFBCNDdMeThzN1BsZ0FBQnFnc3haQW14MDdka3lscGFWNit1bW5BOVBGYjcvOWR0MSsrKzBoanF6MXZ2NzZhL2w4UGozODhNT0tpSWlvTjhVZE43N3UzYnNySXlOREdSa1pRZk1IRFJvVW1CN1owSzIzM3FyRml4Y0h6YnY3N3J0VldGallibkVDQU5DUm5FN252M205M2d2NzkrL2ZJK21HKzAxMVJVV0ZMbDI2Sk9uS2trU3hzYkY2OU5GSGxaT1RvNnlzTERrY0RoMCtmRmlyVjYvV3RHblRKRjFaSGlrK1BsNHJWcXpRNjYrL3J2UG56MnY5K3ZXaHZBd0FBQ1N4REFLQWR0Qy9mMzkxNjlaTnk1Y3ZEN29jUUxDbEF2eHBOVFUxa2lTZno2ZDE2OVpwL1BqeGdSMTcvVHZzTnBWWFUxT2p4WXNYYStUSWtSb3hZb1F5TWpKMDRjS0Z3SG55OC9PVm5KeXNwS1FrNWVYbE5adis5Tk5QUzVLU2twTGtjcmxhRkRzQUFNQ056Qmd6SVN3czdGT24wMW1lbUppNFBERXg4V0hkUUFON3hvOGZyK1RrWkNVbkoydjgrUEdTcEt5c0xMbGNMajMvL1BOS1NrclN3b1VMTlgzNmRLV2twQVRxNWVibTZwdHZ2bEZ5Y3JMUzB0TDB4Qk5QU0pMQ3cyK1lTd2NBZEVHOEN3Rm9zNWlZR09YbTVtcmh3b1hhdlh1M3BreVpvcFNVRkVWSFI3ZTRqYmZmZmx0LytjdGZsSjJkcmFGRGgrcmt5WlBxM3IxN3MzbUxGaTFTU1VtSjh2UHpGUlVWcGZUMGRDMWR1bFNabVprcUtTblJraVZMdEdyVktpVWtKT2o0OGVPUzFHaTZKSzFidDA3VHAwL1huajE3RkJrWmVjMW1WQUFBQUYxWUg4dXlYcFQwWW1KaVlvV2tqY2FZelJjdVhQaWZMNzc0NG5Lb2cydW9xWmt0M2JwMTA5eTVjelYzN3R4RzY5OSsrKzMxUnROdTNibzFzRXhDM2JhRG5ZZFpOUUNBN3dvamF3RzBpeEVqUnVnUGYvaURKazJhcFBYcjEydlNwRWs2Y3VSSWkrcWVQMzllR3pkdTFNS0ZDL1dqSC8xSTRlSGhjamdjNnQrL2Y1TjVGUlVWMnJGamg5TFMwbVMzMjlXN2QyOU5uVHBWTzNmdWxDUkZSRVRJc2l5NTNXNUZSMGRyNk5DaFRhWURBQURnQ3N1eXZtZFoxaXliemZhbm1KaVlNNG1KaWYvbnh6Lys4YzhHREJqUTh0L0dkM0s3ZHUxU2FXbXB2RjZ2UHZ2c003Mzc3cnVhTUdGQ3FNTUNBTnprR0ZrTG9OMzA2dFZMczJiTjBwUXBVNVNXbHFhTWpBeHQyclNwMlhyK0Q4bDMzWFZYcS9MY2JyZU1NWm84ZWZJMWVSNlBSM2E3WGRuWjJWcTJiSmsyYk5pZzlQUjBKU1ltTnBvT0FBQytXNG1KaVhuTmwwSUlKRFdUMzh1eXJQK3dMT3MvK3ZYcmQ3RmZ2MzYvTjhiOHJrTWkrdzZkT0hGQ2l4Y3ZWa1ZGaFdKall6VjI3Rmc5ODh3em9RNnIxZXIrdjdJc3kvaVBmVDZmcVZQTU5NaS9KcTl1dnI5dTNmYUMxV25ZbnMvbmE3Sk9ZM21XWlJuL3hyNE4yMnlxVG9QcnZDYXZzZnhnNVJxcjMxaWUxK3R0VWJrZzV6WStuNisxZFpyOXQyMHE3cm94dDZSY2EySnJFRXVyN21rajhUUmFwMkc1MWw1UFM4NVRXMXRiNzNWTFkvTjZ2VUh6V25KUG16bG5vK2V0ZTg2bXlqWFZkbU41dGJXMUxTb1hKRmEwQXpwckFiUzdtSmdZelpneFE3Tm56NWJQNTFOa1pLUWtxYnE2T3JBMFF0MTFaYi8zdmU5SmtrNmVQSG5OS05lbTh2eWJtVzNmdmwzOSt2VUxHc3ZvMGFNMWF0UW9MVisrWFBQbXpkTW5uM3pTWkhwRHpjVU9BQUJhcEZwU044dXk1b1E2RUxTWlRWS3NNZWI3MHBVTnZXNVVNMmJNMEl3Wk0wSWRScHMxOXYvS1pyditpYlRYVy9kNjZ4bGpXbDNYbUN0OVJNMDlnMjI1RDAyZE54VDN0NjMxdzhMQzJuVGVZTnB5TFcyTnA3MnV4Lzl2MnBZMjJ4TEw5YTZUM2Q3cmE3ZkhmVkNRWDRxZzllaXNCZEJtUjQ4ZTFaLy8vR2M5OXRoakdqaHdvQ29ySy9YNzMvOWU5OTU3cjJ3Mm0yNjc3VFpGUjBkcjI3WnRtalp0bWk1ZnZxemYvdmEzZ2ZwMnUxMFBQZlNRY25KeTlOcHJyeWsrUGw1ZmZQR0ZldmJzcVlFREJ6YVo1M1E2bFplWHA1ZGZmbG14c2JFNmR1eVlLaXNyZGUrOTk2cXNyRXpsNWVWS1NFaFFYRnljYW1wcVpJeVIyKzBPbWg3c2cxNXpzWWRTUWtKQ1hHUms1Smlpb3FKM1FoMUxlenR3NElDbVQ1OGVlTjJqUnc4bEpTWHBsVmRlQ1hUU3QwVjVlYm1lZmZaWmJkNjh1ZDAvd045SU1RQkFSL0g1Zk9NdHk3bzcxSEdnVVQrM0xPditKdktySk8yU2RNRHI5VzdhdjM5L3NTUTVuYzQxSFJJZG1tU01tU01wOEVIV1pyTlpWOVByZnJodE5LMXV1cjl1c0x3RzZWYURlcTJ1NDAvemZ3NnFrMTd2YjV2TjFxcjJBZ2ZmZnJnUDFwdmJYS3hObmJlcCtrMldhL0NacjlrWUdzWnUxZi9DMHBJWXJLdjEydVVhR3JUWmFKMG1ycWRoMWV1S3A1SDZ6Y1p3dFY2VDk2b0ZNVnpQdjBsajk3QmhYbE14Qkh1MkcyMjdwVEcwcHUybW50TTYxZGowcFIzUVdRdWd6V0ppWWxSWVdLajMzMzlmRnk1Y1VKOCtmZlRnZ3cvcWxWZGVrU1JGUlVVcEp5ZEhlWGw1MnJScGsvcjI3YXVSSTBlcW9LQWcwRVpPVG82V0xWdW01NTU3VGxWVlZicnR0dHVVazVQVGJGNXVicTdlZlBOTlRabzBTUjZQUnc2SFE2bXBxWkt1VFBQSnlzcFNhV21wQmc0Y3FFV0xGc215ckViVGcybEo3QjNKNVhMRiszeStuMW1XTlVYUzhLdkpYYTZ6MXUvVFR6OVZkSFMwVHAwNnBWZGZmVlVMRml6UXlwVXIyOXl1M1c3WFJ4OTkxR3k1a3lkUEtqVTFWUnMzYmd5TXNyNGV3ZHBwYVF3QTBCWHMyN2Z2RTBuQnA3RWc1QklURTM4Z3FXRm43VGxKLzljWTgyRkZSY1ZIWDM3NVpYVUlRa01MRkJjWHZ4WHFHQUFBN2VmR25iTUNvTjA0blU0amlSMXRROFRsY2ttU2lvcUtndjVNZGpxZFAvVDVmR010eTVwaVdkYVBHK1kzVnE4enVONW55eit5MXQ5WkswbC8rOXZmOU9LTEw2cWdvS0REUnFMNjQ5aXpaMCtiT212YnE1M1dhdTdaQWdCQWtoSVRFMWRabGpWTDBqOGwvVW5TQjVabGJTc3NMUFEwVlM4VW55RWJ6cjZScFBqNGVQM3VkOEdYMEswN2srWGd3WVBYZkw2NGtmRStEd0JkRS9NdUFhQVRjanFkdzV4TzUzeW4wM2xJMGlHYnpiWTRXRWZ0emFTcXFrcmR1M2NQZE5UVzFOUm84ZUxGR2pseXBFYU1HS0dNakl4NjZ3bFhWbFpxenB3NVNrcEswcmh4NDdSMjdWcTVYQzdWMU5Ub3dJRURjcmxjdW5qeG9pUXBQejlmeWNuSlNrcEtVbDdldDN2ZitMOE1KaVVsQmI0UStldHUyYkpGanp6eVNLRDgzcjE3TldYS0ZBMGZQbHpqeG8zVG5qMTdXdFNPUHdhUHg2T1ZLMWRxN05peEdqNTh1TWFNR2FNMWE5YW93UVlVQUFCOEYvNUgwdmlpb3FJK1JVVkZUeFVWRmYyK3VZN2FVUHYwMDA5VldGaW93c0xDUmp0cXBXOW5zckRrRUFEZ1JzRXlDQURRU1RpZFRwY3hacnhsV2IrUUZOL1Nlb21KaWU5YmxtVXp4b1JKc2wwOXRsbVdGWGIxNzNxdjY1UUpxNU1YZUMwcFdQMndZTzFlTGR0b08rMXhYNHd4T25ic21GYXVYS25Ka3ljSDBoY3RXcVNTa2hMbDUrY3JLaXBLNmVucFdycDBxVEl6TXlWSm1abVp1blRwa3JadTNTcGpqT2JObXhlMC9aS1NFaTFac2tTclZxMVNRa0tDamg4L0hzaGJ0MjVkb3lOaUN3b0tBbTFMVnpxVEZ5eFlvRHZ1dUVNclZxelFHMis4b1MxYnRqVGJqbDlPVG80T0hUcWt0OTU2U3c2SFE0Y09IVkphV3BwcWEyczFlL2JzNjcrQkFBQTBvN2k0K0lOUXh3QUFBSzdnMTRzQTBFbDR2ZDRZU1FPTU1kMWFVOCt5ck1tUy90MnlyRW1XWlUyVTlMaGxXZU1sL2N5eXJOR1NIck1zNjE4bFBXSloxazh0eTNwSTBnakxzcElrRGJjczZ4NUpycXNqZDRkSlNyQXM2MThrM1dWWjFnOGt4VnVXZFp1a3daWmxEWkxVMzdJc3U2UytrdnBZbHRWYlVveGxXVDBsUlZ1V0ZTVXBRdTN3SHZQZ2d3L3FKei81aVNaUG5xekpreWNIT2kwcktpcTBZOGNPcGFXbHlXNjNxM2Z2M3BvNmRhcDI3dHdaeU4rOWU3ZFNVMU1WR3h1cnZuMzdhdWJNbVVIUEVSRVJJY3V5NUhhN0ZSMGRyYUZEaDdZb3RtblRwcWxIang3cTJiT25KR25reUpGeU9CdzZkdXlZZXZic3FkTFNVdFhXMXJhb3JjcktTbTNidGszejU4L1huWGZlcWZEd2NBMGJOa3l6WnMzUzVzMmJXOVFHQUFBM3M4Wm11RFNjeWVJWExOMmZWbmNXVHNPWk5NM043QUVBb0swWVdRc0FuY1QrL2Z2L1c5Si9TN0lTRXhNWFdKWVZaNHo1MTZzZHBVMUo4Zmw4UHB2TjV2WDVmRDdMc256KzEvNWpuOC9udGRsczljcDR2VjVmV0ZpWTErdjErbXcybXk4c0xNeGJXMXZyQ3dzTDgzbTlYbTlZV0pqUDQvSDR3c0xDZkxXMXRkNjZmMWRYVi9zaUlpSjgzYnAxODE2NGNNRVhGUlhsTzN2MnJPK1dXMjd4SGp4NDBDZkpLOG40MTdLN1hwOSsrcW1xcXFyMCt1dXZhL1BtelJvL2Zyd2lJeVBsZHJ0bGpLazMwdGJQNC9ISTdYWkxrb1lNR1JKSTc5V3JWOUJ6Mk8xMlpXZG5hOW15WmRxd1lZUFMwOU9WbUpqWWJHeURCZzJxOTNyRmloWGFzbVdMaGcwYnBxaW9LRWxxOFJJR1pXVmxNc2JJNFhEVVN4ODhlTERPbmowcm44L0g5RTBBQUpyUTFBeVh0bWc0azZhNW1UMEFBTFFWbmJVQTBQbVk0dUxpYlArTHhNVEVuMWlXOVF0anpCakxzdTVzV0xpb3FHaGp4NGJYdUpLU2tuWnZzMi9mdm5yampUZjA1Sk5QYXRXcVZVcE5UZFd0dDk0cVNkcStmYnY2OWV0M1RSMy9hTmZUcDA4SGpzdkx5eHM5eCtqUm96VnExQ2d0WDc1YzgrYk4weWVmTkw5aHVXVjl1NWRIU1VtSjFxMWJwdzgvL0ZBT2gwTjc5dXpSeHg5LzNLcHJsS1FUSjA0b0lTR2hYcnQydTUyT1dnQUFHbmp3d1FjRHg1TW5UOWJjdVhOVlhWMTlYVE5jbXVLZlNTTjlPN1BuL2ZmZmw5MXVseVJOblRwVjZlbnBkTllDQU5vTjMvNEFkQXJsNWVWNi9QSEhRN3FaVW1lSUlaamk0dUwvVjFSVTlMK0xpNHZ2c2l4cm1ERW0xeGh6TU5SeGRhUmV2WG9wSXlOREd6WnMwT0hEaDJXMzIrVjBPcFdYbDZmeThuSjV2VjRkT1hKRWUvZnVsU1RGeGNVcFBqNWVLMWFzMExsejUxUmFXcXIxNjljSGJidXNyRXo3OXUyVFpWbUtpNHRUVFUxTllQUk1URXlNSkduZnZuMDZkKzVjby9INXZ3eVdsWlhwM0xseit1Q0Qra3YvTmRkT2JHeXNIbjMwVWVYazVPam8wYVB5ZXIzNjdMUFB0SHIxYWsyYk5xMlZkd3NBZ0s2djdnWmpjK2ZPMVlvVkt6UnUzRGo5NWplLzBZa1RKeVMxZklaTFUrck9wS2s3czhmbGNzbmxjdW1sbDE1U1ZWV1ZQSjVPdlI4YkFPQUdRbWN0Z0U2aHBUdjFuang1VWs4ODhZUnFhbXJhZEw1Zzdkd0l1d1VYRmhZZUtDNHVUaXN1TGs3d2VyMTNHV095UWgxVFIzbm9vWWYwMkdPUEtTc3JTMTZ2VjdtNXViTFpiSm8wYVpJZWVPQUJ2ZmJhYTRGT1Zrbkt6YzNWTjk5OG8rVGtaS1dscGVtSko1NlFKSVdIMTU5VTR2VjZsWldWcFFjZWVFRDUrZmxhdEdoUllOVHNrQ0ZETkhIaVJLV21wdXJuUC85NW83SGRkdHR0U2tsSjBjc3Z2NnhwMDZicC92dnZyNWZma25heXNyTGtjcm4wL1BQUEt5a3BTUXNYTHRUMDZkT1ZrcEp5WGZjTEFJQ2JoWCtHeXp2dnZLT2xTNWRxM0xoeHpkYnhiL2haWFYwZFNBdTI5bXpkbVRSMVovYjRPNHI5ZnlJaUl0cDZHUUFBQU1BVlRxZlRPSjFPY3lQNCs5Ly9icHhPcDdsOCtYS25hS2M5K085L3FKK0Q3MEpuZXJhMmJObGlSbzhlSGVvd09sUlhmcllBQUtFWGl2ZDUvMmU0cXFxcVFOcng0OGVOMCtrMHUzZnZOdi84NXovTml5KytHUGljVjdkODNlUHE2bW96WXNRSTg5NTc3eGxqakttdXJqYXpaODhPV3ErdVo1NTV4c3laTThlNDNXNVRXMXRyUHYvOGMxTlFVTkNoOThDUDkza0E2Sm82Ny9BeEFKM1c5ZTZPVzFsWnFUbHo1aWdwS1VuanhvM1QyclZycjlseDE3OGpiMzUrdnBLVGs1V1VsQlJvWDVLbVQ1OHVTVXBLU3BMTDVXb3luc1oyQlc2dUhYOE1IbzlISzFldTFOaXhZelY4K0hDTkdUTkdhOWFzQ1V5cDg1Y3ZLQ2pRbENsVGROOTk5K21wcDU3UzRjT0gyL3VXNHpyczJyVkxwYVdsZ1NVRjNuMzNYVTJZTUNIVVlRRUFnSGJXM0F5WFlLS2lvcFNUazZOTm16WnAvUGp4ZXU2NTUxcFVyN21aUFFBQUFFQ2J0WFpVaEgra1FVWkdocmx3NFlJNWYvNjhNY2FZVjE5OTFjeVlNY080M1c1VFVWRmhaczJhWlY1NzdiVkF2WmRlZXNuTW5EblRuRGx6eHB3K2ZkcE1uejQ5Nk9pRnI3NzZ5amlkVGxOUVVHQ3FxcXJNWjU5OWRzMjU2NDZJYlN5ZVhidDJtWU1IRDVyTGx5K2J2THc4TTI3Y3VCYTE0eDlCa1ptWmFaNTg4a256K2VlZkc0L0hZL2J2MzI5R2p4NXRWcTVjV2EvOHZIbnp6Smt6WndJak9TWlBudHlLTVJGZGUxUkVLRWZXcmwyNzFqejIyR1BtM252dk5XUEdqREVyVjY0MHRiVzFJWWtsVkxyeXN3VUFDTDNPTklQbVpzVDdQQUIwVFl5c0JYRGQvTHZqOXV6Wk03QTdibHBhbXV4MnUzcjM3cTJwVTZkcTU4NmRrcTdzbnJ0NzkyNmxwcVlxTmpaV2ZmdjIxY3laTTRPMkd4RVJJY3V5NUhhN0ZSMGRyYUZEaDdZNkhra2FPWEtrSEE3SGRlMEtYRmxacVczYnRtbisvUG02ODg0N0ZSNGVybUhEaG1uV3JGbmF2SGx6dmJJdnZQQ0NZbU5qRlJNVG81U1VGQjA1Y3FUVGJWSjJNNW94WTRiKytNYy9xcUNnUU51M2I5ZnMyYk1WRmhZVzZyQUFBQUFBQUdoVWVQTkZBQ0M0eG5iSGJjamo4Y2p0ZG10N0VVY0FBQVNlU1VSQlZFdTZzdEdTWDY5ZXZZSzJhN2ZibFoyZHJXWExsbW5EaGcxS1QwOVhZbUppcStLUnBCVXJWbWpMbGkwYU5teVlvcUtpSkxWOFYrQ3lzaklaWStSd09PcWxEeDQ4V0dmUG5xM1hUcDgrZmVwZGt6Rkd0YlcxZ1kwckFBQUFBQUFBV29MT1dnRFhyYkhkY2Z2MTYzZE5XZjlvMTlPblR3ZU95OHZMRzIxNzlPalJHalZxbEpZdlg2NTU4K2JwazA4K2FWVTgvbDJCUC96d1F6a2NEdTNaczBjZmYveHh5eTVNVXQrK2ZTVkpKMDZjVUVKQ1FyMTI3WGE3YkRZbUpnQUFBQUFBZ1BaRmJ3T0FkbUczMitWME9wV1hsNmZ5OG5KNXZWNGRPWEpFZS9mdWxTVEZ4Y1VwUGo1ZUsxYXMwTGx6NTFSYVdxcjE2OWNIYmF1c3JFejc5dTJUWlZtS2k0dFRUVTFOWU9PR21KZ1lTZEsrZmZ0MDd0eTVSdVB4TDNkUVZsYW1jK2ZPNllNUFBxaVgzMXc3c2JHeGV2VFJSNVdUazZPalI0OEdOcWxhdlhxMXBrMmIxc3E3QXdBQUFBQUEwRHhHMWdKb043bTV1WHJ6elRjMWFkSWtlVHdlT1J3T3BhYW0xc3ZQek14VWNuS3lmdkNESDJqaXhJazZlUENnd3NQci95anllcjNLeXNwU2FXbXBCZzRjcUVXTEZnVkd6UTRaTWtRVEowNVVhbXFxZXZiczJlaUkyN3E3QW4vLys5OVhTa3FLL3ZyWHZ3YnlXOUpPVmxhV2Z2M3JYK3Y1NTU5WFpXV2xCZzBhcE9uVHAydlNwRW50Y2JzQUFBQUFBQURxc1pvdkFxQ3I4KzhpVzFoWTJLSG4zYnAxcTFhdFdxVWRPM1owNkhrN0c1ZkxKVWtxS2lycWNqK1RRL1ZzNFlxdS9Hd0JBRUtQOS9uUTRuMGVBTG9tbGtFQTBHRjI3ZHFsMHRMU3dKSUM3Nzc3cmlaTW1CRHFzSUI2RGh3NElKZkxwWUtDQWsyWk1rWDMzWGVmbm5ycUtSMCtmRGpVb1FFQUFBQUF1amc2YXdGMG1CTW5UdWlYdi95bDdyLy9mcjN5eWlzYU0yYU1ubm5tbVZDSEJRUzFlZk5tTFYrK1hILzYwNS9VcjE4L1pXZG5oem9rQUFBQUFFQVh4NXExQURyTWpCa3pOR1BHakZDSEFiVElDeSs4b05qWVdFbFNTa3FLWG5ycEpmbDhQdGxzL0o0VEFBQUFBUERkNEJzbkFBQkI5T25USjNEY3ExY3ZHV05VVzFzYndvZ0FBQUFBQUYwZG5iVUFBQUFBQUFBQTBBblFXUXNBQUFBQUFBQUFuUUJyMWdJQUFBQUFycHZMNVFwMUNBQUFkQm1NckFVQW9JNjc3NzViaFlXRmlvNk92aVl0TWpJeWhKRUJBTkM1R0dQMmhqb0c2TE5RQndBQWFGK01yQVVBQUFBQXRGcHhjZkh3VU1jQUFFQlh3OGhhQUFBQUFBQUFBT2dFNkt3RkFBQUFBQUFBZ0U2QXpsb0FBQUFBQUFBQTZBUllzeFpBQUR2NTRydkNzd1VBQUFBQVFQTVlXUXVBblh3N2h5NjVreS9QVnFmUUpaOHR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RNmZ4LzRBK0EwTFRvWG04QUFBQUFTVVZPUks1Q1lJST0iLAoJIlRoZW1lIiA6ICIiLAoJIlR5cGUiIDogImZsb3ciLAoJIlZlcnNpb24iIDogIjMwIgp9Cg=="/>
    </extobj>
    <extobj name="ECB019B1-382A-4266-B25C-5B523AA43C14-2">
      <extobjdata type="ECB019B1-382A-4266-B25C-5B523AA43C14" data="ewoJIkZpbGVJZCIgOiAiMjYwMjY0MzcxMDE5IiwKCSJHcm91cElkIiA6ICI5Njk1MDYzNjMiLAoJIkltYWdlIiA6ICJpVkJPUncwS0dnb0FBQUFOU1VoRVVnQUFCTk1BQUFIZENBWUFBQUEzb3orZkFBQUFDWEJJV1hNQUFBc1RBQUFMRXdFQW1wd1lBQUFnQUVsRVFWUjRuT3pkZVZoVVpmc0g4TzhaWmxBVzBiRGN6Vkw3V1pIQURHcGFwcGw3dWVhTFc0cVptaHVXUzI2cHVaQ2lvbGJ1QzVxSm9raWFXbXE1bTNzS2d4Q3BhU3E1Z29hQmJESXo1L245d1R2blpXQkFRR0FBdjUvcjhtcVlPWFBPUGZSdzV0ejNlUmF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dvUjVLdEF5QWlJaUlpb3NMMzJtdXYxYk8zdDk4SW9KN0paR3AxL3Z6NWFGdkhSRVJFVkJhb2JCMEFFUkVSRVJFVkxrOVB6NzRhamVZOGdLWUFuck96c3p2cjZlazUyTlp4RVJFUmxRWHNtVVpFUkVSRVZFWTBhTkNnZ3BPVDAySUFId0pBaXhZdFVLNWNPZXpmdng4QUlJVDQzbWcwZmh3VkZmWEFobUVTRVJHVmFpeW1FUkVSRVJHVkFaNmVucDZTSkcyVkpPa2xSMGRIakJzM0R0MjZkUU1BN051M0QzUG16TUhEaHc4QjRJWXN5NzBqSWlKTzJqUmdJaUtpVXNyTzFnRVFFUkVSRWRFVFVXbTEybEVxbFNwVWtxVG5YbnJwSlN4ZnZoeE5telpWTnFoWHJ4N2F0MitQeU1oSXhNWEZWWlFrYVVEVnFsV05kKy9lUFFsQTJDNTBJaUtpMG9jOTA0aUlpSWlJU2ltdFZ2dWNKRWxyQVhTV0pBbmUzdDRZTzNZc05CcU4xZTJOUmlPV0wxK09EUnMyUUFnQkljUVJXWmI3blQ5Ly9sYnhSazVFUkVSRVJFUkVSRlNNUER3OFd1bDB1anM2blU2ODg4NDc0c2lSSXlLdnpwdzVJOXEzYnk5ME9wM1E2WFQzUFQwOTM3UDE1eUVpSWlvdE9NeVRpSWlJaUtnVWNYTnpzNjlacytaTU96dTdRQUFWZERvZFZxeFlnVmRmZlRYUCs2aFpzeVk2ZGVxRUsxZXU0TWFORzQ2U0pQV3BYcjE2SlNjbnB5UHg4Zkdtb291ZWlJaW85T013VDZMaW9kYnBkUDJGRUlNQmVFaVM1R1RyZ01xNEZDRkVOSUIxZXIxK0xRQ0RyUU1xYVhRNjNVRUE3OWc2anFlWkVPSTN2VjcvdXEzaktFbllMbTJQN2JMazgvVDBmRUdTcEUyU0pMMmhWcXN4YU5BZ0RCa3lCSkpVc010NklRUTJiZHFFcFV1WHdtQXdRQWh4M21ReTlZcU1qTHhVeUtGVEllTDUwdlo0dmlSNnVxbHNIUURSVTBDdDArbTJBbGduU2RJYkxLUVZDMGRKa2hwTGtyUkNxOVh1QldCOTRwaW5HeS9BYlV5U3BDYTJqcUVFWXJ1ME1iYkxrczNUMDlOYnBWSkZTcEwwUnJWcTFiQnExU3A4L1BISEJTNmtBWUFrU2VqWHJ4L1dyMStQNTU5L0hwSWtlYWpWNmpCUFQ4OEJoUmc2RlQ2ZUwyMk01MHVpcDV2YTFnRVVKeTh2TDBjaFJBY2hSRXRKa3Q0RVVCTkFaVERSTmpNS0llSUIzSllrNlNTQW84bkp5WHN2WGJyMDBOYUJsV1k2bmE0L2dPNHZ2dmdpcGt5Wmd2cjE2Nk5DaFFxMkRxdE1TMHBLd3JWcjF6Qi8vbno4OGNjZnJiVmE3VGk5WGovWDFuR1ZSR0ZoWWJZTzRhbms1ZVZsNnhCS05MWkwyMkM3TExuYzNkMmQxR3IxSWdBZkE4QTc3N3lENmRPbnc5blp1ZENPOGZMTEx5TTRPQmh6NXN6Qm5qMTduRlFxMVhxdFZ0c3VJU0ZoeE5XclZ4TUs3VUJVcUhpK3RBMmVMd3NIOC9QSFluNWVnajBWeGJTR0RScytvOUZvUGhOQytBSndlWks3ZDJXY1dwS2tLZ0NxQVBBRU1NTFIwVEhaMDlOenRTekxjeU1qSStOc0hGK3BKSVFZTEVrU3BreVpBcTFXYSt0d25nck96czVvMkxBaHBrNmRpcjU5KzBLU3BENEFXRXdqSXFKU3AySERoZzNWYW5VSWdGZktseStQTVdQRzRELy8rVStSSE12QndRRitmbjVvMXF3WjVzNmRpK1RrNUw0VksxWnM1dW5wMlNzaUl1SnNrUnlVaUo0NnpNL3pqUGw1Q1ZibWkybGVYbDdlc2l5dkF2Q01KRW53OVBURW0yKytDWjFPaDVvMWE2SlNwVXBRcTh2OHJ5RlBqRVlqRWhJU2NPZk9IWVNIaCtQa3laTTRkKzZja3hCaWpFcWxHcVRUNlQ0TkR3OWZiK3M0U3lFUEFLaGZ2NzZ0NDNqcTFLcFZ5L3p3SlZ2R1FVUkVWQUNTVnFzZEprblMxd0RzNjlhdGk3bHo1NkpldlhwRmZ1QjMzMzBYN3U3dW1EUnBFaTVjdVBDaUpFa25QRDA5UDQrSWlGZ0VRQzd5QUlpb3pHSitubmZNejB1MnN0eEs3WFE2M1VJaHhLZVNKS0ZseTViNDlOTlBVYWRPSFZ2SFZXS3AxV3BVcmx3WmxTdFh4bXV2dlFZZkh4L2N2bjBiaXhjdnh2NzkrMTBBZkt2VDZkNEtEdzhmQ3NCbzYzaExDL01jYVJ6YVdmeWNuSlRwNlJ4c0dRY1JFVkYrdlB6eXk1VWRIUjNYQU9nT0FPKy8vejdHang4UGUzdjdZb3VoVnExYVdMOStQUll2WG96ZzRHQ05TcVVLMEdxMTdkTFMwZ1pjdUhEaFRyRUZRa1JsQmZQemZHSitYcktWMVFVSTFEcWRMaERBcHhVcVZNRDgrZk94YU5FaS9xRVdRSTBhTlRCMzdsd3NXN1lNenp6ekRBQjhwTlBwUXIyOHZEaU9uWWlJaUtpUXVidTd2K1hnNEhBZVFIY1hGeGZNbXpjUFU2Wk1LZFpDbXBsYXJjYllzV094ZVBGaXVMcTZRcEtrdHVYTGx6L3Y0ZUhSdnRpRElhTFNqUGw1SVdGK1huS1V5V0thVnF1ZEMrREQ1NTU3RHV2WHIwZnIxcTF0SFZLcDE3UnBVd1FGQmFGbXpab0EwRTBJc2NyV01SRVJFUkdWSVdxdFZ2dUZuWjNkVVVtU2FycTd1MlBMbGkxbzA2YU5yZVBDRzIrOGdaQ1FFRFJwMGdTU0pEMm5VcW4yNm5TNitXNXVic1ZmNFNPaVVvZjVlZUZqZm01N1phNlk1dW5wMlZlU3BIR1ZLbFhDbWpWcjhNSUxMOWc2cERLamV2WHFXTE5tRFo1Nzdqa0FHS2pUNlh4dEhSTVJFUkZSYWZmYWE2L1YxbXExQnlWSm1xbFdxNlZCZ3daaDdkcTFxRnExcXExRFU3aTZ1bUxac21YdzlmV0ZScU9SQUl3dlY2N2NTWjFPeDBsaGlTaEh6TStMRHZOejJ5cFR4VFN0Vmx0RHBWS3RzTE96dzV3NWMxQzdkbTFiaDFUbVZLMWFGUXNXTElCYXJZWVFZbTdEaGczcjJqb21JaUlpb3RMSzA5T3pxMGFqaVpRa3FVV1ZLbFd3ZlBseWpCZ3hBaXBWeWJ0TVY2bFVHRGh3SU5hdFcyZnVEZUVGSU56VDA3T3ZqVU43WWpxZFRuWnpjN3RpN1o5T3ArT2lDMFFGd1B5ODZERS90NTJTOXkzOUJQNjcycEZMNzk2OThmcnJyOXM2bkRMcnRkZGV3N0Jod3lCSmtwTmFyVjV0NjNpSWlJaUlTaHN2THk5SFQwL1BwU3FWYW9ja1NaWGVldXN0aElTRW9GR2pScllPN2JIYzNOeXdlZk5tdEd2WERnQXFxRlNxVFZxdGRuMkRCZzFLN1dwTFFvajA2T2pvK3RiK0NTSFNiUjBmVVduRS9MeDRNRCszalRKVFRITjNkMzhkZ0hmMTZ0WGg2OHZlalVXdFg3OStlT0dGRnlCSlVtc1BENDkydG82SGlJaUlxTFRRNlhTdkNDRk9xMVNxa2VYS2xjTm5uMzJHcjcvK0dpNHVMcllPTGMrY25Kd3daODRjZlBIRkYzQndjSUFrU1FPY25KekMzZDNkZGJhT3JTQWtTYkovOWRWWGY3ZjJUNUlremcxSGxFL016NHNYOC9QaVYyYUthWFoyZGpNQllNaVFJVFpaN2VocG85Rm84TWtubndENDMrK2VpSWlJaUhJbGVYcDZEaFpDNkFFMHJGT25EdGF2WDQ4K2ZmcllPcTRDa1NRSlhidDJ4YVpObS9CLy8vZC9BRkJmclZhZjh2VDAvQlNBWk9QdzhrVUlrZjdISDMrOFp1MGZlNllSNVIvejgrTEYvTHo0bFlsaW1vZUhoNXNrU2UxcjFxeUpMbDI2MkRxY3AwYUxGaTFRdDI1ZEFHanE1ZVhGZnJ0RVJFUkVPV2pZc09Fek9wMXVpMHFsV2lOSlVya3VYYnBnOCtiTjVpSlVpWkdVbEpUdjk5U3BVd2ZmZmZjZGV2WHFCUUQyS3BYcWE2MVcrNU83dTN1VlFnK3dpRWlTWkovVG5HbnNtVWFVUDh6UGJZUDVlZkVxRThVME96dTd3UURRclZzM1NGS3B1Z2xXcWttU2hQNzkrd01BWkZrZWJlTnd5clFUSjA0Z01URlIrVm1XWmZqNStlWDRjMlpwYVduWXNHRURVbEpTOG4xY285R0l2WHYzV2h3N0x4WXVYUGpZaTNGWmxqRi8vbndZREFibHVhaW9LT3pkdXpmZmNWTEowYkZqeHdLL1Y1WmxKQ2NuSXpZMkZqZHYzclI0N2RHalI0aU5qYzMybm52MzdpRWhJYUhBeDdTMnY4bVRKMXQ5VFFpQjJOaFluRDU5R2thanNkQ09TVVJsbjA2bmE2cFdxeU1COUt4UW9RSm16NTZONmRPbm8xeTVjZ0J5UHIvRXhzYmkzWGZmdGZnT3YzNzlPajc2NktNY2ovVWszNjhta3duZHUzZkgzYnQzOC9YNVpGbkdoUXNYTUhEZ1FIejExVmVvVktrU0pFbDZWNjFXbjlmcGRPL2thMmMyY3VYS2xmZHltalB0eXBVcjc5azZQcUxTaFBtNWJUQS9MMTVxV3dmd3BOemMzT3lGRUQ0YWpRYnZ2LysrcmNONTZyenp6anVZTTJjT0RBWkR4eGRlZUtIODlldlgwMndkVTFsMCtmSmxMRnUyREt0V3JVS0ZDaFVnaE1DT0hUc3diZG8wQU1qMmMyWWFqUVkzYnR6QWhBa1RzSGp4NG55dERyWm16UnFzVzdjT0F3WU15UE5jQjBJSWhJU0VZT1RJa2JsdWQvNzhlVVJGUlVHajBTalBWYWxTQmRPbVRVUGJ0bTJoVnBmNjAxT1pObWJNR0Z5OWVqWGI4L2Z2MzBmWHJsMnpQYjl6NTA0QXdJSUZDM0RtekJtWVRDWVlqVWJsdnc0T0RsQ3BWSEJ3Y0lDRGd3TXFWYXFFZ0lBQTVRTHNqei8rd1BUcDA3Rm16UnBVclZvVlFFWmJtelp0R3FwV3JZcVpNeTE3czFzcjZzWEZ4YUZLbGV5ZEpGcTJiSWxKa3lZQkFKNTc3amxjdW5RSjkrN2RNeTh6RGg4Zkg5eTZkUXNwS1Nrd0dvMFFRbUREaGcxNDlkVlg4L01ySTZLbmsxcXIxWDRtaEpndFNaTEszdDRlUzVjdXhXdXZ2UWJnOGVlWEgzLzhFUjRlSG5CMGRGUjJlT1RJRWJpN3UrZDR3SUo4djVyUDIwYWpFUWtKQ1JnNmRHaTJiY3puY1dzV0wxNk1UWnMyb1UrZlBoZzdkaXkyYk5tQ0tWT21JQ3dzckpvUVlyK25wNmQvUkVURVRBQ0dISGRpQTA1T1R1NTE2OWJkWSswMWpVWlQwMkF3M01yNmZGUlVWSzJpajR5bzlHSitibHZNejR0UHFjOVc3ZTN0VzBpUzVLclZhbEdwVWlWYmgvUFVjWFoyUnN1V0xYSGd3SUdLcnE2dVhhOWZ2eDVpNjVqS29nOC8vQkMvLy80N2podzVncSsrK2twNS9wMTNMRy8ydnZQT096aHc0SUJGd2N6T3pnNlRKMC9Hc0dIREVCb2FhaDZDOFZpLy92b3J2di8rZXdRR0JtTGN1SEhRNlhSNDQ0MDNIdnUrQnc4ZXdOblpHZVhMbDg5MXU1MDdkNkp6NTg1V2l4NmRPM2RXSGpzN095TTBORFJQTVZQeHlkd09UU1lUVnE5ZWpjdVhMK1BodzRlb1hyMDYycmR2ais3ZHUyZDduNit2TDBhTUdBRjdlM3VvMVdyTW56OGZ6ei8vUEhyMzdwM3I4YlJhTGJwMTY0WWRPM1lvU2Q3bXpadVJsSlJrRVl1WnRSNFlUWnMyeGU3ZHUzTXNLUHY0K0NBMU5SVnF0Um9qUjQ2RUxNdFFxVlI0OE9BQjl1N2R5L2sraUNoZnRGcHREVW1TTmdCb0RRQ1ZLbFdDcTZzclpzMmE5ZGp6aXl6TGFOT21EWktUazZIUmFKVHYrME9IRG1IdjNyMzQrKysvOGYzMzN5dmJiOXEwQ1hYcTFBRlFzTy9YdUxnNG5EcDFLc2ZQMHF4WnN4eGZDd3dNeElFREJ4QVNFb0pwMDZZaE1EQVFnd2NQeHNxVks3RjI3VnFzV2JOR1pUS1pwdWgwdWpaR283RlBaR1RrdGNmOTdvcExjbkp5cExrNDl1eXp6dzQybVV5eER4NDgrQkdBV3FmVEdWZzRJOG8vNXVlMnhmeTgrSlQ2WXBvUW9xMGtTWGp6elRkdEhjcFRxMVdyVmpodzRBQ0VFTzhCNEI5ckVUSDMwdW5jdVROTUpoT2FOR21DUTRjT0FVQzJuN05TcVZSNDk5MTM4ZlhYWDZOang0NlBYUzNzeElrVG1EWnRHdWJPblFzUER3LzQrZmxoMHFSSm1EdDNicTRYMUFEdzU1OS9JalUxRlk4ZVBWS0dyMlFWSHgrUHc0Y1BZL3o0OGVqWnMyY2VQajJWVkNkUG5zVGl4WXVoMCtrd2YvNThkTzdjR2Q5ODh3M216WnVIdlh2M1l2anc0ZEJxdGNyMlc3WnN3WjQ5R1owQTB0TFNjUC8rZmRTcVZRdmJ0Mi9QdHUrdFc3ZGkrL2J0OFBmM0J3QWwrUXdNREZTMmtXVVpMVnEwVUg0K2UvYXM4cmhSbzBhb1diT204clBCWU1oVzRNdWNRTTZZTVFPaG9hR1lPSEVpamh3NWdyVnIxeUlnSUFEOSsvZG5JWTJJOHNYVDAvTmRBRUVBWEo5OTlsa01HellNZi83NVo1N1BMMElJSkNRa0tPY25rOG1FNXMyYkl6dzhISTZPamhhRnIxYXRXaW05elFyNi9Xb3dHSExkUHZPUVViUFUxRlRNbXpjUGtaR1JXTE5tRGFwWHI0N2x5NWRqMUtoUmlJbUp3YVJKa3pCa3lCQzgvdnJyK1B6enozSG56cDNYMVdxMTN0UFRjMGhFUkVSSnUwdFd0VWFOR3Y3WHIxLzN5ZnlrbTV2Ymxjdy8zNzkvZjFsc2JHejJPemhFcEdCK2Judk16NHRIcVMrbVNaTFVHWUJGTWtYRnk4UER3L3p3TFZ2R1VkWmxubTlBQ0pIdjk1ODZkUW9halFZYk4yN0VpQkVqY3R4dXk1WXRXTFpzR2Z6OC9KVENXYk5telRCejVreE1tREFCL2Z2M3grREJnM1BzM1hQKy9IbWtwNmZqOU9uVGFObXlwZFZ0MXE5ZkR3QndjbktDWHEvSGpCa3pjb3huMGFKRnFGZXZYdDQrSkJVTG85R0k3Ny8vSGp0MjdFQnFhaW9tVEppZ1hEQzkrKzY3S0ZldUhMNzQ0Z3VjT0hFQ3MyZlBoa3Fsd3ZUcDAzSHYzajJsa0FZQUtTa3BjSEJ3eVBFNFBYdjJ4TmF0VzVVaEFoMDZkTUNhTld0UXUzWnRaUnN2THk4Y1BYclVZZ2lVbVVhanNSaVcxTGh4NDJ6RGxNeHRQQ0FnQUdmUG5rVnFhaXJPblR1SGE5ZXVvVWFOR3NxcVNFUkVlZkhDQ3krVXIxU3AwaHlWU2pVR0FONTQ0dzFVcTFZTm16ZHZMdEQ1eFZ4b001bE1BSURkdTNkbm15L05hRFFxUXpvTCt2MnEwV2l3ZGV2V0hMZk5laVB0ekprejhQZjNSLzM2OWZIZGQ5K2hRb1VLQUlDS0ZTc2lNREFROCtiTlE0OGVQZURyNjR1T0hUdGk4K2JObURWckZnNGRPbFJScFZKdDFlbDBhNHhHNDVqSXlNamt4LzRTaXQ0ekRSbzArT0hodzRlSGF0V3F0ZkR1M2J2VjR1UGo5d0JBZEhSMGZWc0hSMVRhTUQrM1BlYm54YU5VRjlQYzNOeGNKVWw2eGRYVlZlbmFUc1d2ZXZYcXFGcTFLbUpqWTE5d2QzZXZFaGtaR1dmcm1NcVN0V3ZYWXNPR0RVaFBUMWZ1Ukp0NzZPUlZZbUlpamg4L2ppVkxsbURjdUhIdzhmR0JzN096eFRhM2J0M0MzTGx6Y2ZueVpheGN1Ukp1Ym03NDk5OS8wYnAxYXh3OGVCQnZ2LzAyMXF4WmcvSGp4MlBQbmozdzlmVkZtelp0c2gzcjZOR2o2TnExSzNidjNtMjFtQllURTROOSsvWXBQMnUxMmx6bllhR1NSNjFXSXk0dURnTUhEc1M4ZWZPVW5tTm12L3p5aS9KWWxtV01HREVDOWV2WGg1dWJHOTUrKzIwQXdKSWxTM0QvL3Yxc2M1MFZKb1BCWURGWGh5ekxPYzdkTVg3OGVPV3huNStmeGREaXRtM2JLdk1KR1F3R2FEUWF0RzdkbW9VMklyTGc0ZUh4ZjNaMmRsc0FhTzN0N1RGaXhBajA2OWZQNG1aWVhzOHZPYzA3T21YS0ZDeGF0QWdtazBrNW41cE1KdGpiMnovUjkydCtlcVlGQkFUZzhPSERlT3V0dDNEbzBLRWN6NnNmZlBBQjFxNWRDNzFlajJuVHBtSCsvUG5Zdm4wN0ZpMWFoTFMwdENGcXRicUZUcWZyR1I0ZUhwbW5JSXVBZzRORGszcjE2b1VtSkNUc3ZuSGpobSs1Y3VYcVY2dFdiVnJObWpWbkNTRU03dTd1OXdISUFDUkprdXdrU2RKRVJFVDhINEE3dG9xWnFDUmpmbDR5TUQ4dkhxVzZtS2JSYU53Qm9INTkzalN5TlhkM2QremZ2eDlxdGJvNWdPemp0YWpBQmcwYWhFR0RCcUZaczJhSWpZMUZ2Mzc5QUdRVUJ0cTJiV3V4cmZubi9mdjNXenkvZGV0V2VIbDVLZk9lQlFVRllmanc0UmJiaElTRW9HTEZpdGk2ZFd1T3cwQmZmdmxsYk4yNkZZR0JnVlpYQjQyT2pzYnQyN2V4YXRVcS9PYy8vOEd0Vzdjc2h0a0JHWGZWZlgxOUVSQVFBQURzbVZaS21RdEpmbjUrT1E0dkJqSjZNM1RxMU1uaXVUTm56bUREaGcyb1VxVktqc21idFI0UytlMlJxZEZvbE9HaktTa3A2Tnk1YzdiaHBOYUdMZi82NjYvWmptdE9TRnUyYkltalI0L21LdzRpS3ZzOFBUMEhxRlNxRlFBY2F0ZXVEWDkvZjd6eXlpdlp0c3ZyK2NYY0V5M3IzS2dxbFFydnYvOCtoZzhmamxkZWVRVlZxMWFGMFdpRXZiMzlFMzIvNXFkbjJvY2Zmb2hQUC8wVTl2YjJPYTUrYk9iajQ0UDA5SFFBR1Qzc2UvVG9BYTFXaThtVEorUEtsU3NOaEJDL2FiWGFNWHE5ZmtXdU95b2lxYW1wRi83KysrOFJpWW1KdXdIZzBhTkhmOGJFeFBUUHRJa0VRUFhmZndBZ0FIQTVaNkljTUQ4dk9aaWZGNzFTWFV5VEpPbGxBSGp4eFJkdEhjcFQ3NVZYWGpFWGNMekFQOVlpVTdWcVZlemZ2eC9IamgzRDJyVnJsZUVjNWpuVHNoYlJnSXo1VTRLQ2dyQjQ4V0lBd05DaFE5R3ZYejkwNmRMRm90QTFldlRvUFBWMmMzQnd3S2hSbzZ5K3RtYk5HblR0MmhVVktsUkF0Mjdkc0hUcDBteTlsdnIxNndjWEZ4ZmxZcDg5MDBxM3RMUTBxNnQzNXVUeTVjdVlPblVxN096c3NIdjNicXZiWkM0U04yN2NXSG1jVTgreXpEMGdQLzc0WXd3Wk1nUkFSazhLYzJ5eUxDTXBLU25YV00yRnZZU0VCSXNpbnl6TGVmbG85SlJJU2tySzFyT1hubDVlWGw0VmhSRExBSHdBWkF4MW56SmxTclpGZUFwNmZzazZOeW9BMUsxYkY5N2UzcGcvZno0Q0FnSmdNcG1nMFdpZTZQczE4L2t5cDlmTnpDc2RaeTMwNVJSLzF0OUYzYnAxc1dIREJpeFlzQURidDI4dkIyQzVWcXR0bjVxYU91aml4WXYvNUNuZ3d2UFFYRWpMZ1FCZyt1OC9La1lta3duLy92c3ZLbGV1clBUYXBKS1ArWG5Kd2Z5ODZKV0pZbHBKNmtLYW1wcUtqUnMzWXRDZ1FRQ0E3Ny8vSGkxYnRrVFZxbFZ0R2xkYVdockdqaDJMcVZPbm9rYU5Hb1crZjNOUlJnakJMa1RGNE9lZmYxYUdkK1JHQ0FFL1B6ODBiOTVjR1R2Ly9QUFBvM3YzN3BnNWN5WldybHlwRk5EeU0yelVtdjM3OTBPdjErT0xMNzRBa0ZFMDY5YXRHdzRjT0dBeEhOUmFyN2QyN2RwWm5Uc3JOVFhWWXNnS2xUemx5NWZQTlZuTDNKdmg0c1dMOFBYMXhmRGh3N0Z5NVVyMDZkUEg2bnNTRWhLVXgrWUZCUXdHQTVvMWE0Wmp4NDVaSkdhNXpaazJlZkprcU5WcWRPM2FGVHQzN3NSZmYvMkZzV1BIV215VHVYQTNmdng0dUxpNHdOZlhGL1BuejhmNTgrZng5dHR2YzVHTU1rYVdaU3hZc0FCanhveFJrck9vcUNqY3ZIblQ2dXFIbVpsTUpuVHYzaDFCUVVHb1ZxMWFubzhaRnhlSHNMQ3d4KzUvNWNxVkdEWnNtTVZ6UnFNUlc3ZHVoYmUzTjVQSkVrYXIxVFlTUW9RQXFPdms1SVNKRXlmaXZmZmVzN3B0WVo5ZmZIeDhjTy9lUGFTbnAwT2xVa0dqMFZodEgzbjVmdDIrZlR1Q2c0T3haODhlakI0OUdydDI3Y0x2di8rT0NSTW1LQXNiSERod0FMdDI3VUtYTGwyVWZTUWtKT0MzMzM2RG5aMWR0djFuTHY1WlU2NWNPVXlaTWdYTm1qWERsMTkraVlTRWhLNE9EZzZOdEZwdFg3MWUvMnVPYjZRUzc5NjllMWkwYUZHMm02bEF4blZwWEZ3Y3JsMjdoa2FOR2ludHk1b2JOMjVnNU1pUitPR0hIK0RqNDRQZXZYdWpXN2R1dVI1NzZ0U3BtRGx6cHRVMlNjV2pKT2JubVIwOGVCQVhMMTdNTnBUKy9mZmZ4L2ZmZjUrbmZLaFpzMmE1cm41Y1VqQS9MM3FsdXBnbWhQZy9TWkx3L1BQUFAvRytvcU9qTVhUbzBEeHRlL3o0Y1FESWRnZnY3dDI3T0hic0dINysrV2NZREFhY1BuMGFsU3BWUXZQbXpaVnRVbEpTY2t3Z3pXN2R1b1Z6NTg0cFA2ZW5wNk5aczJiWjdvUm52VHVlbEpTVTQwVk4rZkxsOGZMTEwyUHAwcVdZTTJkT25qNW5mbVFxRmo3NS80d1NTcXZWdGdaZzFPdjFKMkRETHY0SERoeEFWRlFVUHYvODg4ZHV1M1RwVWx5K2ZCbkJ3Y0VXenc4ZlBoeDkrL2JGZ2dVTE1HSENoQ2VPNmRLbFM1ZzFheFltVEpnQVYxZFhBRUNGQ2hVd2NlSkV6Smd4QTY2dXJ0RHBkRG0rLzhHREIxYUxabzliT1pSczN5N1QwdEt5RGVQTXlULy8vSVB1M2J1alI0OGVXTGx5SlRadjNteDF1NnpEbDRHTWMzVHQycld6OVhESXpSdHZ2SUdSSTBmQ3djRUIyN1p0dzVRcFU3SnRZKzdObVpLU2dpKy8vQklyVm1TTU5ISjFkY1hHalJ0eDhPREJiRU9WNmZGczNTNXpjLzc4ZVVSRlJWa1VIcXBVcVlKcDA2YWhiZHUyVnBNNzgvZTkwV2hFUWtLQzFldUYzSXJLUWdnc1dMQUE3dTd1dWJhbmpSczNaaXVtcWRWcVhMNThHZXZYcjFkNlhWTEJGR0s3dFBQMDlCd2pTZEpjQUhZdnYvd3k1czZkYTdFNFNtWkZjWDZ4dDdkSHpabzFFUjhmbitQSzJjRGp2MStUazVPeFlzVUs3Tml4QXlFaElSZzllalM2ZE9tQzZPaG9iTnUyRGIxNjljS3dZY013WnN3WWpCOC9IcFVyVnk3VUZmcmVlZWNkdUxtNTRmUFBQMGRFUkVSTkFJYzhQVDM5SWlJaXZzUlQwaHVzcEo0dnJSWC80K0xpVUtWS2xXelB0MnpaRXBNbVRRS1EwWFB4MHFWTHVIZnZudEtMMGNmSEI3ZHUzVUpLU2dxTVJpT0VFTml3WVFOZWZmWFZISTlmdm54NXlMSU1lM3Q3TEYrK0hBc1hMa1NiTm0xeTdCa3N5ekwyN3QyTFdiTm1GZVRqVWhZRmJaZUZtWjhYTmlFRUFnTURMZWJKTll1SmljazJuVWhPTjhEUzA5T3R2alp6NXN4Y2J5SVV0NmNoUDdlMVVsMU1BMUFkQUo1OTl0a24zcEdibTV0U0pNdkp3NGNQbGQ1QTZlbnA2TnUzTDdwMzd3NTdlM3VjUEhrU0J3OGVoSG5DMlFrVEptRG16SmxvMmJJbEZpOWVqQm8xYW1EZ3dJRndkSFI4YkpmN3pNVTNNNVZLWlRGUGovbU9YK2Judkx5OExONWpyUUFuaExCSVZKT1NrbkRpeElrbjdwVlVzV0pGODhQS1Q3U2prcTJqSkVuanRGcHRQREtXR043KzhPSERZMWV1WEhsVWxBZE5Ta3FDdjc4L2pFWWpRa05Ec1cvZlBuenp6VGR3Y25MSzhUMG1rd21MRmkzQ25qMTdFQmdZbUswM1dQbnk1UkVRRUlDUFB2b0lTVWxKbURoeFlxNzd5ODNaczJmeDJXZWZvV3ZYcnVqY3ViUEZhKzNhdGNPRkN4Y3djdVJJakJzM0RqMTY5TENZaUprS2hVM2FwWm0zdHpjbVRweVk0K3Z6NTg5WEhyLzU1cHNXU1ZoZWVxYVpCUVVGb1YyN2R2bUtyV3JWcWhnMGFCQysrT0lMVktoUUFVZVBIc1dkTzNkUXUzWnRWSzVjR1M0dUxzcTU3L2p4NDJqUm9nVnExS2dCazhrRUZ4Y1hMRjY4R0g1K2ZsYm5QYUxIc21tN3pNM09uVHZSdVhObnF4ZkNtYzloenM3T3lrVHhjWEZ4dWQ2RnpscjQ5L0x5VW00c21LbFVLbno0NFlmWjN2dnZ2LzhxUFRETkhqeDRvUFJZTXM4M1pXOXZiekdubGJWaC9mUllUOXd1M2R6Y3F0bmIyNitYSkttOUpFbm8yN2N2UHZua2sxeDcyRHpKK2NYYU5XRm1seTlmenRiVzhpTTBOQlN0V3JXQ2s1TVROQm9ORWhNVDRlTGlna21USmtHU0pNVEV4Q0E2T2hyMTZ0V0R2NzgvZHUvZVhhakZOQ0RqWEwxNjlXcXNYcjBhNjlhdHN3TXdRNmZUdFpFazZZT3dzTEMvQy9WZ0pWT0pQRi91M2JzMzIzTk5temJGN3QyN2M4d2JmSHg4a0pxYUNyVmFqWkVqUnlvTFpqMTQ4QUI3OSs1VlZxZk5USlpsdEdyVkt0dnpRZ2lrcEtSWVRPWHczbnZ2SVNrcEtkdTIrL2J0ZzR1TEN5Ukpla2pwK05RQUFDQUFTVVJCVk9LY2hoUUZiWmVGbHA4WHR0MjdkNk51M2JydzlQVEU5ZXZYczYyTW5QVm1iazV6QWpkcjFzenEzMGRKODVUazV6WlZxb3Rwa2lSVkE0Qm5ubm5taWZlVmtwS0NWYXRXWWN5WU1YbmFYcTFXSXo0K0hqNCtQcGcwYVJKQ1EwTXhlL1pzQUVEcjFxM1JvVU1IYk4yNkZjdVhMMGVIRGgzUXExY3Y1YjNqeG8zRGpSczNjdHozbzBlRjg5MlpucDZPbjMvK09kZXV6bDVlWHZtZTFOc2FjN0ZHa3FReS84Y3FTWklyZ09FQWhydTR1Q1JxdGRydmhSRGI0dUxpanR5K2ZUdjdyUHhQNk1jZmYwUjZlanBDUWtLd2R1MWEzTGh4QThPR0RZT2RuUjNVYWpYVWFqV01SaU9xVnEyS05tM2FvRTZkT25CemM4T1JJMGNRR0JpWTQrVDk5ZXJWdy9MbHl6Rm16QmlzVzdjdXgzblFjaE1hR29yNTgrZGp3SUFCOFBYMXRick5wNTkrQ2djSEI4eWJOdzhKQ1FuS0VPak1aRm0yT2xkTDVqbGFLSGZGM1M0eno1V1RlZlZPYTM3KytXZE1uRGdSN2R1M3QzamVQTUgyNHdRRkJlR1BQLzdJZFNMdHpLNWR1NFlsUzViZzRzV0w4UEx5UW5Cd01DcFZxb1NUSjAvaTFLbFRDQTRPeHQyN2R4RWZIdytqMFlqcTFhc2pKQ1FFbFN0WFJwczJiWlJKYzZ0WHI0N3IxNjlqd0lBQmVUb3VaVmZjN2ZKeDR1UGpjZmp3WVl3ZlB6NWZ3K3Z5czlJaGtGRTR5MXJzOHZMeVFsaFlXTGIzTm03Y1dDbnNwYVdsb1dQSGpsaXdZQUgyNzkrUGhJUUVlSHQ3WThXS0ZhaFhyeDcrL2ZkZlZLeFlrVGNsbmxCQjI2V0hoMGM3bFVxMVVaS2s1MXhkWFRGOSt2VEhGcnVBakJ0TEJUMi9tRy8wWmg0MmVlclVLVXlmUGgzT3pzNjRlL2R1cmowV0gvZjkycVpORzZYQTRlM3RqVzdkdWxsY053b2hNSExrU0tqVmFyaTV1Y0hOemMxaVB4MDZkSGpjeDg4VE96czdEQjgrSEsrLy9qcW1UcDJLMk5qWTVySXNSM2g2ZW40VUVSR3hvMUFPVXNLVnRQTWxBRFJxMU1paTk2VEJZRUQzN3QwdHRzbDhzMkhHakJrSURRM0Z4SWtUY2VUSUVheGR1eFlCQVFIbzM3Ky8xVUlha05IR2twS1NzcDBmVTFOVDBicDFhNnVML3BoSDdaamY0KzN0alpzM2J3TElLUGlaejVFR2d3RWhJU0ZjeU9vSjVMZGRGbVorWHBqKy9mZGZmUHZ0dDFpOWVyVnlYWm01V09ibDVZWDkrL2VYcVNIQ1QxTitiaXVsdXBnR3dBbUExYmx5OHNzODExbGVpMmtxbFFyRGh3K0hzN016WnMrZWpTRkRoaWlyTEFJWkorOFhYM3dSQm9NQjc3MzNua1dNQ3hjdXpIWGYxaTdNWkZtMk90RnJYaVovTFE2WmhsNWxuNWlqYkhPUkpPa2pTWkkrcWxhdFduSzFhdFYyeUxMOGZXcHE2c0ZMbHk0OUxJd0Q5T2pSQTcxNjlZSktwVklLdGtER2hiWEJZSURSbU5IeldwSWtTSklFalVhRDFOUlVEQm8wS1BNZENhdmMzTnl3ZGV2V0hMdk1xMVFxMUtwVks4ZTdmRysvL1RacTE2Nk5wazJiNW5xY2p6LytHTTJiTjhkTEw3MmtQTmVvVVNQbGNkT21UYkZzMmJKczd6T3ZHRW41VnVUdE1yY1ZQUFBDdkJxZE5lYWhVRUJHcjRzTkd6Wmc2ZEtscUZDaFFwNzJYYWRPSGZUczJSTWVIaDRXY3dWMTZ0UXAyNUJVazhrRWs4a0VlM3Q3ZUhsNTRjQ0JBeGF2Ky92N3c5M2RYZm01c0JMSHAxU1J0OHZITVMvYTR1VGtWR1FySFFMQTlPblQ0ZTN0bmEwSFJkYmVjTTdPenBnK2ZUbzZkZXFFaXhjdll2RGd3UlozdXhjdFdvVHUzYnVqWHIxNkVFSmczTGh4Nk5xMXE4VzhWZlRFSHRzdTY5ZXZYODdaMlhtV1NxV2FBQUJObWpUQjdObXo4OVVqTEwvbkZ6czdPNlc5bW4vZXNTT2pwdFNvVVNPc1dyVUtqeDQ5UXFWS2xiTE4zNWVmNzlkYXRXb3B6NDBhTlNwZk45YWFOR21DWmN1V1diMUdrR1c1UU4vaE9wME9XN1pzd2ZUcDAvSHJyNzgrSTBuU0R6cWRibmxjWE54bk4yL2VUTTMzRGtzdm01OHZnWXh6WCtZUk5ZMGJOODQyd3NaOC9nc0lDTURaczJlUm1wcUtjK2ZPNGRxMWE2aFJvMGFCcitYS2x5OFBnOEdnOUc0N2N1U0lzb0p0VnVaZXhKMDZkY0xLbFN1VmR0MnBVNmNjaTNoVUlIbHBsNFdXbnhlbW4zNzZDWEZ4Y1JnMGFCQVNFaEt3WmN1V1BMMnZXYk5tMllZMloxMndKZXNVVFNYRlU1eWZGNXRTZld0VHA5TVpBS2pQbkRtVGEvZjZ2UGpubjMvUXJsMjdYRmZvRWtJZ09Ua1pZV0ZoaUltSndmcjE2NUdjbkl3Wk0yWllQV0hJc296dnZ2c082OWF0ZzV1Ykc3cDI3WW8xYTlZOE5wYS8vLzViR1dlK2ZmdDJwS2VuNDgwMzM3UVlCbUsrUTVuNUxvNlhsNWZGbkdsWmY3WW1MOXZrUmFZN3BrWWhoRXFTSkFGQUZrTElraVRKQUVTbXg3SVFRbVI2TEV1U0pJUVFNZ0Jaa2lSWlpIU1h5L2JlLzI2anZQZS8vN0srVjluRzJ2R3o3TnRxTE5aaUIrQWxTWkxsTGRtY3BRa2hmaEpDYkZXcFZGc0JXTzJSUUVYUFBQdzV0LyszYkpjbFcwcEtTbzRYWmJkdjMwYjE2dFZMWFU4ZHRrc0x4ZEl1WTJKaU1IVG9VS1NtcGxydDZaQ2JSbzBhb1c3ZHVqbStmdlhxMVd3WDBpMWJ0c3cyRlVQV3o1VjVteVZMbGlBa0pBUTdkKzVFNWNxVnNXdlhMcXhldlJwejVzeEJXbG9hVHA4K2pYUG56dUhiYjc4dHNqdm5iSmNXbEhZcFNkS25raVM5YVdkbmgySERobUhnd0lHbDdweFQyZ2doRUJJU2dxKysrc3A4MHpCTUNLRmx1eXplNy9GR2pScFp6SDBWRXhPVGJXTDVPM2Z1WkJzRzcrZm5oMm5UcGlrL3QyM2JWdmtlTjYvTTJicDFhM3p5eVNkS0RwRTFCOXUvZnovZWZmZGRoSVNFd05uWkdSMDZkTURLbFN2Um9FR0RiRDNUekZxMmJJa2RPM1lvdmFMYXRXdUhvS0NnSWxrSWp1ZExDNW5iWlRBS0tUOHZUS21wcVRBYWpaZzBhUkxlZWVjZDlPalJ3NkpUU2tKQ2drVW5oR1hMbHVHVlYxNnh1dGhBMXVkSzZvSUVtZlB6OFBCd3JtQlVCRXBPQzM4Q2hYbEJrOXNGZGxKU2tqS1crdHExYTNqOTlkZlJvVU1IdlAzMjIxWW40d1F5NWozNThjY2Y4ZWVmZjZKSmt5Wm8wcVFKOXUvZkQyOXZiNHVpMTlhdFc1VTc0SGZ1M01HbFM1ZVUrZG5NUzU3bmg3bjd2cldKdkl1WStYK0dDb0JkNXY4M2ozdWMwK3M1YldQdDlmd2VKNy92elN1UlVWQjBCWkQzNWQ2b09MQmRsc0oybWR2ZHphSlluZGdHMkM2TG9WM3UzcjBidnI2K0NBZ0lBSUFpN1ptV1g2bXBxVGg1OGlSTUpoTSsrdWdqOU8vZkh6Lzg4QU5jWEZ5d2R1MWFYTHQyRGFtcHFRZ0tDc0tKRXlkZ05CcUxvMmM2MitYLzJxV1RlUitWS2xYSzEzNm80TElNYVRiM3JHQzdMTWJ2Y1kxR2crM2J0d1BJdUxIVnVYTm41V2N6YStlL1gzKzFYSkJWQ0tIMGFNdDZvOEZrTXFGY3VYTEtjN0lzNC9YWFg0ZTl2VDJxVnEyS3UzZnY0c0tGQzNqbGxWZlFvRUdESEdOTlRFeEVlbnE2eGQrb3dXQW9ycDVwYkpkWjJtVmg1dWVGd2NIQkFhR2hvZEJvTk9qUm93ZUFKeDlsVVlxVXJQOFpaVWlwTHFZSklkSWtTWEorOU9oUnNYUWxkWFoyVnFyTzVrSVhrREhIV1U0WDJjMmFOVU9sU3BXVWVTN0tsU3VIQ3hjdXdNZkh4MkxscDJuVHBtSEZpaFg0OGNjZjhlMjMzNkpuejU3S01SNDllb1QwOUhTcmhiR2NpbVhKeWNsd2RIUjg3RWxpOHVUSmhYS3l5elJmekNPOVhtK2V5VjRDb1BMeThsSWxKQ1NvakVhalZMbHlaVlZhV3BycTBhTkhLbWRuWjVYSlpKSU1Cb1BLd2NGQjlkLy9Ta2FqVVdVeW1WUW1rMG1sMFdoVXNpeExzaXlyMUdxMVNwWmxsVWFqa1dSWlZwbE1KdVU1SVlSa1oyZW5rbVZaSmN1eXlzN09UaVdFa0lRUUtwVktwUkpDbUorM2VPNi9qeVh6NDh3L203ZVJKRWtGUUJKQzlKVWt5ZnF5TGhsU0FSd1ZRa1JJa3JRelBEejhOQURvZExyRlQvd0xMZ1JaVjMvTkN5RUVidCsrWFNaV005VHI5ZWF1SEd5WEtEbnRzckFWcEozYkV0dGw4YlhMZnYzNndjWEZSU21tYWJYYXh5NElaSloxU0llMTE2M0pPcXc0cDVWdk4yM2FoTGZlZWdzM2J0ekFnZ1VMY1BMa1NRUUZCVUdTSkdWdWwrWExseU1sSlFVelpzeFFQa05SWWJ1MGJKZTFhdFVLZk82NTU1WWFqY2FQWnMrZWpkT25UMlBxMUtuWkZ2ZWh3cEdjbkl5QWdBRDgrT09QQUFBaHhKYjA5UFFoMGRIUjVuSFRiSmNvbnUveHpPYytXWmFSbEpTVTY3blFQTGRrUWtLQ3hUeVRzaXpuK0o3azVHU0xhUnpTMHRLVUtScnExS21EcUtnb3JGMjdGbDkvL1hXT01hclZhcHc1Y3dadWJtNFdlVTFhV2xxK1ZnRXZDSjR2TGR1bFZxdWRVNXo1ZVY1ZHZYb1ZDeGN1aEZhcmhZK1BEeHdkSGJGeTVjb2NWK3pNUE9WQzV1OXVjOUcyZGV2V1NqczFMeFJVMG1UT3oyMFpSMWxXcW90cEFKSUJPS2VtcGhickgrdTMzMzZMSmsyYVpKdUVOUytjbloweGMrWk1IRGh3QU5IUjBiaDQ4U0tBakxzMEhUcDBnRmFyeGFaTm15em12MGhNVEVTREJnMndhZE1tNVRsenQ4M01FeHhuWHMzejFxMWIyZWJRc01iZjN6L2ZuOEVhODZJSlFvaTBURThMQUthd3NEQmxsdkhyMTY4WHl2RnNRYXZWZWdLd09PTUtJWklsU1Rva3kvSTJnOEd3TGRPRlhvbGlNcG5Rdlh0M0JBVUY1YWxkbVAzKysrOFlQWG8wUWtORG4yaTFzQktHN2JJRWsyVVpDeFlzd0pneFk1UWV1VkZSVWJoNTgyYU9GenhtQlczbkpRVGJaUkd6VnZobzE2NmR4Yng2WnFtcHFkaTNieCtBak9rV2dvT0RzV2ZQSG93ZVBScTdkdTNDNzcvL2pna1RKaWhEV0E0Y09JQmR1M1psbTh2c3A1OStVaDU3ZVhsWi9BeGtmUGViVENaOC8vMzNDQTRPUm5Cd01GNTY2U1c4OU5KTHVIbnpKdno5L1JFYkc0dDE2OVpCcFZMaDQ0OC94cEFoUTdLdDNsMkUyQzRCM0x4NU0vWG16WnVEZERyZEwwS0lsUWNQSG56bTk5OS9oNysvUHp3OFBJb2tWbG1XRVJnWWlHN2R1bVViL1NETE12N3puLzlrNnlHVTAzNmlvcUpRbzBZTlBQZmNjemx1dDI3ZHVtd3IyOW5DeFlzWE1XblNKUE5DWFErRkVLUDFldjI2TEp1eFhSYVR5Wk1uUTYxV28ydlhydGk1Y3lmKyt1c3ZqQjA3MW1LYnpEZjJ4NDhmRHhjWEYvajYrbUwrL1BrNGYvNDgzbjc3N1Z3WGNMbDM3NTVGMjB4TVRGU0thKzd1N2xpeVpBazZkdXdJTnpjM0dBd0dwS2FtSWpJeUVnQXdZc1FJWExod1FUbFB2L2ZlZThwK1RDWVQwdFBUVWE1Y3VVTDVYZVFCMjJVR20rVG5qK1BzN0l4Ky9mcWhidDI2cUZ1M3JqSmNPUzR1THR0dzRjYU5HeXVQRnl4WW9LeGdmUHo0Y2F4ZXZSb1hMbHhBL2ZyMU1XdldMRlN0V2hVblRwd292ZytTRHpuazUxU0lTblV4VFpLa1dBQlZIeng0Z01xVmkyK1JpbDkrK1NYYjNDbGR1blRKTmk3ODBhTkhGbDJMVFNZVHpwMDdoME9IRHVIWXNXTm8wS0FCdkwyOUFRQkRodzZGaTRzTFZxeFlnUzFidHNEYjIxdnBEWFRyMXExODl3ejYvZmZmOGVxcnJ4Yms0eFZJWW1LaStlRS94WFpRMjBrRWNFQUlFWHJ2M3IyZEpYbENYUFBkUTZQUmlJU0VCQXdkT2pUYk5ybjF6R2pZc0NHYU5XdUd5TWhJaTk2WVp0ZXVYY09ISDM1bzhad3N5MGhOVFlXVGsxTzI3WUhjaDFMVEV5azE3VEkzNTgrZlIxUlVsTVhROWlwVnFtRGF0R2xvMjdhdDFmazNuclNkVTVFcTBlM3l3WU1IU3RFc00vT3dwZVRrWkt4WXNRSTdkdXhBU0VnSVJvOGVqUzVkdWlBNk9ocmJ0bTFEcjE2OU1HellNSXdaTXdiang0OUg1Y3FWbFl0dUlQdUNBOVlLd25aMmR2am1tMjhzYmxpc1dMRUNHelpzUUtkT25SQVFFSUFiTjI3ZzAwOC9SYU5HamRDblQ1L0MrdmhQc3dLMXkvRHc4SzFlWGw2blpWa09pWTJOYlRwNDhHQU1IejRjQXdZTUtQUjU3RlFxRlo1Ly9ua01HREFBVTZkT3RXaFhRZ2pFeE1Ua2FUK0xGeS9HcGsyYjBLZFBuMnhGa013eUY5TmF0bXhwTlFsT1NVa3BzdTl3V1phVk9kSk1KaE9FRU9kTkpsT3Z5TWpJUzBWeXdKS3B4SjB2MzNqakRZd2NPUklPRGc3WXRtMGJwa3laa20wYjg0MzlsSlFVZlBubGw4b2lRcTZ1cnRpNGNTTU9IanlZYXg3ejExOS9vVzdkdWtoUFQ0ZTl2VDBpSXlOUnZYcDFBQmtUcUtlbnB5c0xZL2o1K2VIZ3dZTm8yTEFoaGc4ZkRpOHZMN2k1dVNFNE9Cai8vUE9QeFEyTjFOUlVsQ3RYTHNkRnRDalA4dFV1YlpXZlAwNlZLbFhnNitzTElLTW4yWVVMRi9KME0rVE5OOTlFU2tvS3Z2bm1HOXk0Y1FOTGxpeEJodzRkTUhIaVJJd1pNd1pEaHc1Rnk1WXRpenI4QW5uSzhuT2JLTlhGTkFCM0FMamZ2MzlmV1dxOG9Cd2NIQ0JKRXNMQ3duSzg0eXVFUUVSRUJLNWR1NGJYWG50TmVmN1VxVlB3OC9ORGh3NGQwTGh4WXhnTUJ2ajcrNk5DaFFvV3E0UHUzYnNYdTNidFFzZU9IVEYwNkZCVXJGZ1IvL3p6ajNLUzc5T25ENW8zYjQ3QXdFQjRlM3VqY2VQRytQcnJyeEVSRVpIdlhuQy8vUElMZXZmdVhZRGZSTUVrSkNRQUFDUkpLc3Qvcktka1dlNXVNQmoyUkVkSGw4eit2RmxrWHE3Y21xenpYT1EwNzgvQmd3ZXpQVGRuemh5MGF0VXEyNFgxdm4zN3NHL2ZQaXhZc0tBQUVWTUJsTHAybVp1ZE8zZWljK2ZPVm9zT25UdDNWaDQ3T3pzcnEzZmx0NTFUc1NnVDdUSTBOQlN0V3JXQ2s1TVROQm9ORWhNVDRlTGlna21USmtHU0pNVEV4Q0E2T2hyMTZ0V0R2NzgvZHUvZXJSUTlwaytmYmpHdm1aZVhsOFd3RWVCLzg3VmtuUWVvZS9mdWFONjh1YkxpOHJKbHk5Q3paMC9zM3IwYm9hR2h5bzA0eXJjbmJwZGhZV0YvQTJpdTFXcG55N0w4MmJKbHkreE9uejROUHorL1FwL2t2RU9IRHFoZHV6YWNuSnpRdDI5ZjNMdDN6K0wxekQyQ01vOVVNQXNNRE1TQkF3Y1FFaEtDYWRPbUlUQXdFSU1IRDdiWUpqWTJGa0RHTlc1c2JLelNVek5yV3dWUVpBbGpmSHc4WnMyYWhXUEhqdUcvRTU4djErdjFZd0ZZSHo5ZDlwVFk4MlhWcWxVeGFOQWdmUEhGRjZoUW9RS09IajJLTzNmdW9IYnQycWhjdVRKY1hGeVVQT2I0OGVObzBhSUZhdFNvQVpQSkJCY1hGeXhldkJoK2ZuNTQ1WlZYY2p6R2I3LzlCZzhQRDB5ZE9oWEhqaDFEK2ZMbDRlZm5oNWlZR0N4YnRneHVibTc0OWRkZjBibHpaOXkvZngrclZxMVM4akJabHJGcTFTcHMzcndacTFldlZvYTEyZHZiSXl3c0xOZmVtUFJZQlcyWGhaYWZGNmFyVjYvaThPSERDQXNMUTJSa0pGNTY2U1Y4KysyM3ViNG5QVDBkdTNidFFsQlFFSHIyN0tsODl3TkEzYnAxc1hqeFlreVpNZ1hidG0zRDRNR0RMVlpuTGdtZWt2emNwa3AxTVUwSThhY2tTZTF2M0xpQnBrMmJQdEcrSEIwZDBidDNid3diTml6WGNmMzI5dllZTW1RSXpwNDlxOXg1QVRKNm5SMC9mbHdabC8vUFAvK2djdVhLT0hMa2lMTE56cDA3bFRIWHAwK2Z4c2lSSTZGU3FTeVdRcTlkdXpabXpweUppUk1uNHQ5Ly80WEpaTUx1M2J1eGRPbFNxL0VJSVdBeW1mRGd3UU9vVkNwSWtvU2pSNC9pOXUzYmFOV3ExWlA4U3ZMRmZERUc0RWF4SGJTWTZmWDZiYmFPSWI4TUJrT3VYZXV6enZOanJTRGg1ZVdGZmZ2MjVYcDNLZk1GZG5wNk9pUkpzbnJSelY1cGhhODB0c3VjeE1mSDQvRGh3eGcvZm55dTdUYXIvTFp6S25xbHBWM0tzbXgxL2g5em0yblRwbzNTdzl6YjJ4dmR1bld6NklFa2hNRElrU09oVnF2aDV1Wm1jZU1yTHdzRTVMUk50V3JWRUJNVGd3RURCaUFoSVFHTEZ5K0dWcXRGMTY1ZE1YejRjTnk4ZVJPalI0OHVjUk04bDNTRjJDNU5lcjEra2s2bjJ5ZUUyQkFXRmxhemQrL2VtRGx6SmxxMGFGRW9CN2g4K1RMKy9QTlBaZGhhY0hEdy93NXVaYXFQekZKVFV6RnYzanhFUmtaaXpabzFxRjY5T3BZdlg0NVJvMFloSmlZR2t5Wk5VbnFQanhzM0RrREdkL2U0Y2VPeTlVTFBPbGw4WVR0NzlpdysvL3h6eE1mSFF3aHhEOEJndlY2L3E4Z09XQUtWeFBQbHRXdlhzR1RKRWx5OGVCRmVYbDRJRGc1R3BVcVZjUExrU1p3NmRRckJ3Y0c0ZS9jdTR1UGpZVFFhVWIxNmRZU0VoS0J5NWNwbzA2YU5Va1NwWHIwNnJsKy9qZ0VEQmxnOVRtSmlJbzRjT1lKUm8wYWhSNDhlTUJxTlVLdlZ1SFBuRG9ZTUdZSlBQLzBVYm01dUdEVnFGT3JVcVlPLy92cEwyYmNzeXhneFlnVHUzTG1ETld2V29FR0RCdGl5WlFzQ0FnSWdTUkkwR2cwbVRacFViTCt6c3FhZzdiSXc4L1BDRkJNVGcvajRlUFRxMVF0ejU4NjFtUG9oNncxY1daWmhOQnJoNCtPRGhnMGJJakF3MEdwaDl0bG5uOFhLbFN2eDAwOC9LZk9abWhjdUtnbWVodnpjMWtwN01lMmlKRW1GTmg3OXM4OCt3eWVmZktLTUw4NUtraVE0T2pvcWQyQXlGOEh5cTJuVHBqaDM3cHl5MzZ3Y0hSM2g2T2lJeU1oSTFLcFZDeSs4OEVLMldCd2NIQ0RMTXBvM2J3NmowWWptelp0RHBWTGgyV2VmeGVUSmsvTzlBdWlUdUgzN05nQkFDUEZYc1IyVUhxdW9WNkF6UzBwS3dxbFRwNVNrODlpeFkyamV2TG5TdHMxTG1CUGxadjM2OVFBQUp5ZW5FclhTSXBVdGpSbzFVaDQzYmRvVXk1WXR5N2JOSjU5OEFnQ29WYXVXOHR5b1VhT1VvVVlGa1o5NXppNWR1b1RaczJlalM1Y3U2TisvdnpMbnovUFBQNC9Bd01BOHpaVkZSUzg4UFB6UXl5Ky83T0hnNEJDVW1KalljY3lZTWVqVHB3OUdqUnIxeFBNMHBhZW5ZOEdDQmJoNzl5NEdEUnFVNS9lZE9YTUcvdjcrcUYrL1ByNzc3anRsN3FtS0ZTc2lNREFROCtiTlE0OGVQZURyNjR1T0hUdGk0OGFOQUlDMzNucExlUndVRktUc3I2aUd5QmtNQnF4ZXZScnIxbVZNaHlhRU9KS2VudDRuT2pyNmJwRWNrUEtsVHAwNjZObXpKenc4UEN6bWxlelVxVk8yaFZSTUpoTk1KaFBzN2UzaDVlV0ZBd2NPV0x6dTcrOXYwV01uYy81MDllcFZ0RzNiVmhubWJwN0tJUzR1RHIxNzkxYU9OWDc4ZUV5Y09CSE5temRYT2k2b1ZDck1tREVEcnE2dXl2Vm5yMTY5MExWclZ4aU5Samc2T2hiNjhHdDZ2TUxPend0THExYXRySFkwV2I1OE9WNS8vWFdMNTg2ZVBRdTFXbzJnb0NDcitYVGZ2bjJWeDVJa29YUG56aGFqSjBvSzV1ZEZyMVFYMHlSSnVnUVU3dVNPOXZiMnhiV0VjcDd1S0x1N3Uxc2RMcWRTcVhEOCtIRUFHYjJKakVhajhzZGVrSVVSbnBSNUlRVlpsdlhGZm5ES2thMTY3SXdlUFJxLy9mWWJMMklvejJKaVlpem1yc3J2U292c21VWjV0WERoUXVXeHRVSWFrREhQVkdGYnZYcjFZN2N4ZjY4M2FOQUF1M1paNzV4VHZYcDFqQnc1c2xCam80SzdlUEhpUHdEZTFXcTFZd0hNMmJ4NWM3bHo1ODdCMzk4Zkw3NzRZb0gzNitibWhwVXJWMkw4K1BIbzNyMTduaFlCQ2dnSXdPSERoL0hXVzIvaDBLRkRlUC85OTYxdTk4RUhIMkR0MnJYUTYvV1lObTBhQU92WHBPbnA2VVd5WXVudDI3Y3haY29VUkVaR1FnaVJEbUMyWHErZlZlZ0hvZ0pUcVZSNTdsVmtaMmVYNi9WZTFubXBKaytlckR6MjlQUkV3NFlOcmI0bjgvdGF0bXhwZGNSRDFzV0d6SjBOeUhhS0lqOHZTbGtMYWNEL0ZpRElxV1BLazl4WUswN016NHRlcVM2bXFWU3E4MElJWExseXhkYWhGQ2xuWitkY1h6ZDNaYmFsOCtmUEF3QlVLdFZ4bXdaQ0Z2TGJZMmYzN3QzNDhzc3ZzMjJYOVM0a1lIMUlLSkJ4OGExU3FUamhLK1hMN3QyNzRldnJpNENBQUFCZ3p6UWlLbFgwZXYwaVQwL1BRNUlrYmJsOCtYS0RmdjM2WWRLa1NlalVxVk9CaCtNMmFOQUEyN1p0UTBKQ2dzWDhhR1pabndzT0RzYW5uMzRLZTN0N2k0S0ZOVDQrUGtoUFQ4Zjc3NytQdExRMHBLYW1adnV1ajQrUGgwNm5LMURzMWdnaGNPREFBY3lhTlFzcEtTa0FFQ09FK0NBaUlxSmtMb1ZIeFlJM1hzdVdweVUvTHcyWW54ZTlVbDFNQ3dzTHU2L1ZhaS9mdjMvL3BaczNiMW9NeDZEaUV4Y1hoenQzN2dEQURiMWVmOXZXOGREL0dBd0dxL01CWlg0OXMvZmVlODlpV1hFZ1kyalNUei85bE9jVmVlN2N1WU5ubjMyV2MvbFF2dlRyMXc4dUxpNUtNUzIvUGRQeTA4NkppSXBDUkVSRWhMdTd1NWVkbmQyS3RMUzAvak5tek1DcFU2Y3dlZkprWmJobGZnVUdCcUpuejU3Sy9HaXhzYkg0ejMvK2d4VXJWcUJKa3laVzM1T1grZm9PSFRxRTh1WExZL3YyN1lpSmljSEhIMytNSDM3NEFScU5SdWtCRkIwZHJTUmpUeW9sSlFXTEZpM0NEei84QUFBUVFteDcrUERoUjFldVhFbDh6RnVKcUJSaGZsNHlNRDh2SHFXNm1QWmZQd0lZZSt6WU1TNFhieVBtQ3kwaEJLdmVKY2oyN2RzUkhCeU1QWHYyWVBUbzBkaTFheGQrLy8xM1RKZ3dRWm1UNHNDQkE5aTFhNWZGVXVKUGF2LysvZEJvTklpS2lyTGFkWi9JR210RGlkcTFhMmQxdUVacWFxb3lKTlJXN1p5SXlKckl5TWhrQUQ0Nm5XNGZnS1cvL1BKTHhjaklTTXlkTzlkaUpmaThpSTJOUlZCUWtNWGs3ZlBtellPM3R6ZWFOR21DMzM3N0RScU5CbHF0MXVKOUNRa0pPVTYxWUY2OElMT29xQ2dJSVRCdTNEZ3NXTEJBbVM3aytQSGplUERnZ2JKZGJqY3RjblA1OG1WTW1qUUoxNjlmaHhBaUNjQjR2VjYvc2tBN0k2TFNnUG01alRFL0x4NmxmaHlXSkVuN0FlREVDZllRdHhYektrK1NKTzJ4Y1NqMFg4bkp5Vml4WWdWcTFxeUprSkFRQUVDWExsMGdTUksyYmN0WW5HZllzR0dvWGJzMkFnTURuL2p2Wjl1MmJkQm9OQWdQRDBkUVVCQzZkKytPMmJObjQ0TVBQc0NlUFh1Z1Vxa3M1c01peW9zSER4NWc1ODZkMmY0OWZQZ1FRUEczY3lLaXZBb1BEOTlvTUJoMFFvaHpkKzdjd1VjZmZZUU5HemJrdW1KOFZvY1BIMGF6WnMzZzZPZ0lBTml4WXdjU0V4T1ZPZlBLbFN1SDZkT25tNGRNRnRpMmJkdncrZWVmbzNIanh2anNzOCt3ZE9sU2JOMjZGWFhxMUxIb1pUNXk1TWhjaDk5bkpjc3lRa05EMGE5ZlAvUDhTYjhEZUoyRk5LS3lqZm01N1RFL0x4Nmx2cGdXSHg5L0JFRGl1WFBubEFTTGlrOUtTZ29PSFRvRUlVU3lKRWxjWHF5RUNBME5SYXRXcmVEazVBU05Sb1BFeEl4UkZKTW1UVUt2WHIwUUV4T0Q2T2hvMUt0WEQvNysvay84WldjeW1UQjM3bHlNSGowYWt5ZFB4c0NCQTdGbHl4YU1HalVLdTNidFF0ZXVYWEh3NEVHa3A2Y1h4c2NqQWxEODdaeUlLRCtpb3FLdTZ2WDZaa0tJaFVhalVmN21tMjh3Y3VSSTNMdDNMMC92LytXWFg1UWhtL3YzNzhlR0RSc3dlL1pzSkNRa21IdDVvWHo1OHZqcXE2OEtIT1BPblR0aE5CclJzbVZMOU8vZkg0TUhEOGJHalJ2eDAwOC80WU1QUG9DZG5aMXlicjE2OVNyKytPT1BQTzMzMzMvL3hmang0ekYzN2x3WURBWlpDTEh5MGFOSFhucTlQbTg3SUtKU2kvbTViVEUvTHo2bGZwam45ZXZYMDF4ZFhUY2FESVlSTzNmdVJMOSsvV3dkMGxQbDZOR2plUFRvRVFEOEhCWVc5bVMzUnFuUXRHblRSbG1WMXR2Ykc5MjZkYk1ZN2lHRXdNaVJJNkZXcStIbTVnWTNOemZzM3IwYjgrZlB6N1l2WjJmbkhGY0UyN0JoQTBhUEhvMjR1RGkwYjk4ZW16ZHZSczJhTlpYWG16WnRpcVpObStMOCtmTllzV0lGOXUzYmg4REF3RUwrdEZSV3liSnNkVmlSZVE2MGdyUnpJcUppWnRUcjlaL3BkTHI5QU5iLzl0dHYxWHIzN2cwL1B6Kzg4Y1liT2I3cDFxMWIrT09QUDlDaVJRc0F3Snc1YzVDYW1nb2ZIeCs0dXJyaW1XZWV3VFBQUElOR2pScGgyN1p0YU4rK1BSbzFhcVM4djBPSERvOE5UQWlCVFpzMklTQWdRT21COXNzdnYrRFVxVk5ZdlhvMU5Cb05PblhxaEc3ZHVxRmN1WEl3bVV6dzlmVjk3SDdEdzhQeCtlZWZtNHVHL3dBWXF0ZnJ0ejMyalVSVUpqQS90eTNtNThXblRNd1E3dUhob2JXenN3dXZVNmNPdG0zYnhvblBpNGtRQXYzNjljUEZpeGNoaEhoYnI5Y2Z0WFZNSlpGT3B4TUFFQllXWnV0UWlzU3BVNmZnNGVHaERFUEp6WU1IRC9ETU04OFVRMVQvNCtYbEJRQUlEdy9uaVNHVGt0b3V4NDBiaDRVTEZ3TElHRkswYk5teWJOdDg4c2tuV0x4NGNYR0hWcWpZTHEwcnFlM3lhY0YyV2JUYzNkMnIyTm5aYlpRa3FTMEE5Ty9mSHlOR24vcHlrQUFBSUFCSlJFRlVqRkJ1Q21RV0h4K1BVNmRPS1lzQ0pTVWx3Y25KeWVvMTd2YnQyNkhUNmZEQ0N5OEFBSVlQSDQ1bHk1WlpYVlZibG1WODhza25XTHAwS1lDTUhneVp2NzhURWhJZ2hFQ2xTcFh5L2ZrTUJnTysvZlpickZxMUNnQWdoRGhoTXBsNlIwWkczc3ozenVpeGVMNjBMWjR2YzhmODNEYVlueGV2VWovTUV3RE9ueit2RjBJY2pZbUp3UysvL0dMcmNKNGFwMCtmeHNXTEZ3RWduSCtvVDYvTTg3azhUbkVYMHFqME1SZlNBRmd0cEFFbzlZVTBJbm82UlVaR3h1bjErdlpDaUVrQTBvT0NnakJ3NEVEOC9mZmYyYloxZFhXMVdGM2IyZGs1eDJUMC9mZmZWd3BwQUxCaXhRcXJoVFFBVUtsVVNpRU5RTGJ2NzRvVkt4YW9rSGIzN2wwTUh6N2NYRWd6Q0NHKzFPdjFiN0dRUnZSMFluNXVHOHpQaTFlWktLYjkxeGNBc0dyVkttVUlFQlVkbzlHSUpVdVdBQUJrV1o1bDQzQ0lpSWlJU2dPaDErdm55YkxjSE1CZkZ5OWVSTisrZmJGMzcxNElJV3dkVzc0SklYRDQ4R0gwNnRVTGVyMGVRb2lic2l5MzArdjEwd0NVdmc5RVJJV0orWGt4WW41ZS9NcE1NVTJ2MS84S1lQZmZmLytOTld2VzJEcWNNaTgwTkJTWExsMkNFT0pFUkVURVRsdkhRMFJFUkZSYVJFUkVuRTFPVHRZS0liYWtwcVppNnRTcG1ERmpCcEtUazIwZFdwNmxwcVppM3J4NStPeXp6NUNVbEFRaHhDNGhSTU9JaUlnanRvNk5pR3lQK1hueFluNWUvTXBNTVEwQWpFYmpLQURKMzMzM0hhS2lvbXdkVHBsMTVjb1Y4ekNyVkZtV2g5bzZIaUlpSXFMUzV0S2xTdy8xZW4wZkFCOEJlUGpUVHoraGI5Kyt1SERoZ3ExRGU2eXJWNjlpd0lBQkNBME5CWUFVSWNRbmVyMithMFJFeEwrMmpvMklTZzdtNThXRCtibHRsS2xpV21SazVEVlpsa2NialVhTUh6OGVzYkd4dGc2cHpJbVBqOGZZc1dPUm5wNE9XWmI5enA4L0gyM3JtSWlJaUloS3EvRHc4RzlsV2ZZQ29MOTU4eVkrL1BCREJBY0hRNVpsVzRlV2pSQUNQL3p3QS9yMjdZdS8vdm9MQUM0Q2FLYlg2NWZZT0RRaUtvR1lueGM5NXVlMlU2YUthUUFRRVJFUkNHRE52WHYzTUdUSUVOeTVjOGZXSVpVWjkrL2Z4N0JodzNEcjFpMEFDSTJJaVBDM2RVeEVSRVJFcFYxRVJNVGxSNDhlTlJWQ0xERVlER0xod29VWVBYbzA0dVBqYlIyYUlqRXhFWk1uVDhhWFgzNko5UFIwQVdCZGZIeThOanc4UE5MV3NSRlJ5Y1g4dk9nd1A3ZXRNbGRNQXdCSmtrWUMySEhyMWkzMDc5OGZaOCtldFhWSXBWNVVWQlQ2OSs5dnZndDVNREV4c2IrdFl5SWlJaUlxSzZLam85UDFldjBuc2l4M0VVTGNPM0hpQkhyMTZvWGZmdnZOMXFFaE1qSVNmZnIwd2Y3OSt5R0VlQUNnYjNoNCtLRHIxNituMlRvMklpcjVtSjhYUHVibnRsY21pMmxoWVdHRzhQQndid0JCRHg0OHdMQmh3ekJ6NWt4V3dRdmcvdjM3bURkdkhnWU9ISWk0dURnQStFR1NwSTVYcmx4NVpPdllpSWlJaU1xYTgrZlAvNVNXbHVZaGhEZ1NIeCtQRVNOR1lObXlaVFpaRGM5b05HTGR1blg0NktPUGNQZnVYUUE0QTBDcjErdTNGSHN3UkZScU1UOHZQTXpQU3c2MXJRTW9Rc2J3OEhBZm5VNTNBc0Q4WGJ0MnVmejQ0NDk0NjYyMzBMcDFhelJvMEFEUFBmY2NuSjJkb1ZhWDVWOUQzcGxNSmlRbEplSCsvZnU0ZE9rU2poNDlpa09IRHBubjdFZ1dRa3pYNi9VTGJSMW5LWlFDd0RFcEtRbk96czYyanVXcGtwS1NZbjdJTytkRVJGUnFYTGh3NFE2QTFscXQ5bk1BWDZ4YnQwNXo1c3daekprekI3VnExU3FXR09MaTR2REZGMStZZTVBWWhSQUw5WHI5NXdCSzNtUnVSRlFhTUQvUEorYm5KVnVaYjZYaDRlR3IzTjNkZjdDenM1c2poT2o5NjYrL092MzY2NisyRHFzMFNmMS85dTQ3UHFvcS8vLzQrMHdhSkNSQUVnZ1JhVmxXbGhZeWswVkFJbFYwcVFvaUlxdkFXbjVpUTFkRmFRSlNYRURBZ3FzaWlxaXNZZ0dVSWl2SUtpZ2l1Q1NSb3RKa1FUQUVrQklJa0RKemYzOWc1cHRBeWdTU3pDUjVQUjhQSHN5Y2MrODluMG5PUFRQenlibm5TbHFjblowOWNzdVdMUWU4SFV4NVpGbldkbU5NNjcxNzk2cGx5NWJlRHFkU3lmbHJsMlZaUDNzNUZBQUFpc3VWbEpRMDJXNjNyNUgwN3ZidDJ4c09HalJJVHozMWxMcDE2MWFxRFgvMTFWY2FOMjZjMHRMU0pPbFh5N0tHSkNVbGZWNnFqUUtvRlBoK2Z0bjRmdTRqS3VSbG5oZmFzbVhMNGFTa3BMdlBuRGtUYlZuVy9aSSswUG03RC8wbUtkdTcwZmtVcDJWWnh5ekwybVZaMWlLWHkvVklWbFpXM2NURXhOczVVUy9MUEVtYVBuMjZkdXpZb2ZUMGRHL0hVK0dkT1hOR2UvYnMwWXdaTTNLS1B2Sm1QQUFBWEtxa3BLUU5KMCtlakpPMEtEMDlYU05IanRTa1NaTjA5dXpaRW0vcjNMbHp5cm41UVZwYW1pekxXbm5tekpsWUVta0FTaExmenozRzkzTWZacndkQUZBSkJOanQ5cFhHbUs3ZURxU1MycGlSa2RGaCsvYnRtZDRPeEpjNEhBN0wyekZBU2t4TTVIMDRGL3FsYjZCZitpNkh3M0d2cEptU1FobzBhS0NwVTZmcXFxdXVLcEZqNzl1M1Q2TkdqZEtPSFRzazZheGxXVTl4K1pEdllyejBEWXlYRlpQRDRZaDNPcDFoMzMvLy9SZmVqZ1crcTFMTVRBTzhMQ3NwS2FtN1pWbWpKRzNSK2FtNUtGM25MTXY2d2JLc2lTVFM4bWRabHZkdkQ0ZHQzZzdBMTlBdmZRTDkwb2NsSmliT2tkUmEwdFo5Ky9acDhPREIrdkRERDJWWmw1NVhzU3hMeTVZdDAyMjMzYVlkTzNiSXNxeGQyZG5aQ1NUU2ZCdmpwVTlndkt5Z0xNdnFZN1BaQm5rN0R2ZzJNdWtBQUFCQU9kSzRjZU9nME5EUUY0d3gvMCtTNmRpeG84YU5HNmNhTldvVTZ6aW5UcDNTdEduVHRITGxTa215SkMwNGZQand2UWNPSE9BUGZ3QXFMYnZkL3JPa29LU2twQ3QxZm13RUxrSXlEUUFBQUNpSFdyVnExZGZQejIrdXBJakl5RWc5ODh3emlvK1A5MmpmN2R1M2ErVElrZnIxMTE4bDZhUmxXUThsSlNXOVU1cnhBb0N2Y3pnY3NaSytseVNYeTVXUW5KeTgzc3Nod1VmNWVUc0FBQUFBQU1XWG1wcjZVKzNhdGY5bHM5bXVQblBtVFAzbHk1ZkxzaXpGeGNYSlpzdC9OUmVuMDZrRkN4Wm85T2pST1hmcjNKeVptZGx0eTVZdFg1Wmw3QURnaTZLam8rK1cxRVdTakRIblVsSlNQdlZ5U1BCUkpOTUFBQUNBY2lvMU5mVlVTa3JLVzNYcTFMRkphcjk1ODJiYmQ5OTlwNnV2dmxxaG9hRjV0ajE2OUtpZWZQSkpMVnEwU0pabE9TM0xlajRwS2VuV3c0Y1AvK2FkNkFIQXQwUkhSOCtSVkV1U0xNdXFkZWpRb1JlOEhCSjhGSmQ1QWdBQUFCV0F3K0c0VnRLL0pOVUxEUTNWK1BIajFibHpaMG5TaGcwYk5IYnNXSjA0Y1VLV1phVmFsblZuY25JeU15NEE0SGNPaDZPcHBCOXlsMW1XMVRvcEtlbS9YZ29KUG95WmFRQUFBRUFGa0pLU3NqOHlNbksreldacm1wbVoyV1RWcWxWS1RVM1Z4bzBiOWV5enorcmN1WE95TE90enA5UFo3ZnZ2djAvMmRyd0E0RXVpb3FLR0dtT3V6MTFtakRtVGtwTHltYmRpZ3U5aVpob0FBQUJRd1RnY2pnY2xUWmRVVlpJc3k4cXdMT3ZwNU9Ua2YzZzNNZ0R3VFhhN1Bja1lFNWU3ekxLc25VbEpTVTI4RlJOOEY4azBBQUFBb0FKcTJiSmx5NENBZ0hjbFZjbk96cjU5eTVZdEc3MGRFd0Q0b3ZqNCtEOVlsclU3dnpwalRPem16WnUzbG5WTThHMzUzK1lIQUFBQVFMbTJkZXZXclpKYVNHcE1JZzBBQ3VaeXVYb1dVdmZYc293RjVRUEpOQUFBQUFBQVVHa1pZd1lWVXQycnpBSkJ1VUV5RFFBQUFBQUFWRXJObXpldkw2bE5RZlhHbU9hdFdyVzZxZ3hEUWpsQU1nMEFBQUFBQUZSS1FVRkIzWXZheG1hemNha25BQUFBQUZRR0RvZkRjamdjbHJmakFJRHlnbkVUbm1CbUdnQUFBQUFBQU9BaGtta0FBQUFBQUFDQWgwaW1BUUFBQUFBQUFCNGltUVlBQUFBQUFBQjRpR1FhQUFBQUFBQUE0Q0dTYVFBQUFBQUFBSUNIU0tZQkFBQUFBQUFBSGlLWkJnQUFBQUFBQUhpSVpCb0FBQUFBQUFEZ0laSnBBQUFBQUFBQWdJZElwZ0VBQUFBQUFBQWVJcGtHQUFBQUFBQUFlSWhrR2dBQUFBQUFBT0Foa21rQUFBQUFBQUNBaDBpbUFRQUFBQUFBQUI0aW1RWUFBQUFBQUFCNGlHUWFBQUFBQUFBQTRDR1NhUUFBQUFBQUFJQ0hTS1lCQUFBQUFBQUFIaUtaQmdBQUFBQUFBSGlJWkJvQUFBQUFBQURnSVpKcEFBQUFBQUFBZ0lmOHZSMEFBQUFBVUZuRXhzWWV2YkRNejgrdnVtVlpHUzZYNjF6dThxTkhqNzcrNjYrL2ppeTc2QUFBZ0NkSXBnRUFBQUJsWk11V0xaRzVuMGRHUnY2LzJyVnIvLzJISDM3b0pDblZPMUVCQUlEaTRESlBBQUFBb094VnJWKy8vaXVSa1pIRHFsU3A4cWM2ZGVvTWlZbUorU2drSktTVnR3TURBQUNGSTVrR0FBQUFsS0dRa0pEcm1qZHZubXlNcWZiVFR6OWRLMG1IRGgxNklTMHRiVlZNVE15S1JvMGFmUkFVRlBSSGI4Y0pBQUR5UnpJTkFBQUFLQU9CZ1lGTkd6ZHV2Q29tSnVidGxKU1VwL2J0MjNlSHBQVGZxNTFIang1OWJldldyVmRsWm1idWF0cTBhVkxkdW5WbmlzL3JBQUQ0SE5aTUF3QUFBTXBBWm1ibXNmVDA5SFc3ZCsrK1dkS3BuUEtUSjA5K0lzbjErOU16Qnc4ZUhIUDA2TkczUTBORE8rWXFCd0FBUG9Ka0dnQUFBRkEyVWxOU1VpYmI3ZlpzcDlONUluZEZiR3pzNFp6SGZuNStOWktTa2tJeU1qSjJsSDJJQUFDZ0tDVFRBQUFBZ0RKa2pQSGJzbVhMbFpMTzVWZnZjRGdzU2Fac293SUFBSjVpRFFZQUFBQUFBQURBUTh4TUF3QUFBSUJ5eE9Gd3JKSFV4ZHR4VkdhV1pXMUtTa3BxNCswNEFIZ0h5VFFBQUFDZ2pMVnMyWEszdDJOQXVVWWl6Y3VNTVZkN093WUEza015RFFBQUFDaERKMCtlL0dUUG5qMjNTTXJLcjc1Um8wWUxKVG5MTmlxVVI1czNiL1oyQ0pWU2ZIeTh0ME1BNEdVazB3QUFBSUF5dEdmUG5wc0txOSs3ZCsvQXNvb0ZBQUFVSHpjZ0FBQUFBQUFBQUR4RU1nMEFBQUFBQUFEd0VNazBBQUFBQUFBQXdFTWswd0FBQUFBQUFBQVBrVXdEQUFBQUFBQUFQRVF5RFFBQUFBQUFBUEFReVRRQUFBQUFBQURBUXlUVEFBQUFBQUFBQUErUlRBTUFBQUFBQUFBOFJESU5BQUFBQUFBQThCREpOQUFBQUFBQUFNQkRKTk1BQUFBQUFBQUFENUZNQXdBQUFBQUFBRHhFTWcwQUFBQUFBQUR3RU1rMEFBQUFBQUFBd0VNazB3QUFBQUFBQUFBUGtVd0RBQUFBQUFBQVBFUXlEUUFBQUFBQUFQQVF5VFFBQUFBQXdHVTdjdVNJUm8wYWxXK2RaVmxLVFUzVnQ5OStxK3pzN0FLUGtaV1ZwZGRmZjEwdWw2dFliZS9mdjE5ZmZ2bGxzZllCZ0V2bDcrMEFBQUFBQUtBeXN0dnRYU1ZsSnlVbHJaZFVjSWFwakhYdjN2Mmlzc09IRDZ0Mjdkb1hsWGZzMkZFalI0NlVKTldxVlVzN2R1elFrU05IVkt0V0xVblM0TUdEZGZEZ1FaMDVjMGJaMmRteUxFdHZ2LzIybWpWcjVqN0dpQkVqMUxOblQzWHExRWtaR1JsNjVaVlhkT2VkZCtZYjI1Ly8vR2VGaFlXNW4vdjUrV24xNnRYNjdMUFBGQjBkZlZtdkd3QThSVElOQUFBQUFMeWp1ekhtTWJ2ZGZrelMrNUlXbnpwMTZxdmR1M2RuZURPb2xTdFhYbFRXdG0xYnJWaXhRalpiL2hjM0RSNDhXR2ZQbnBXL3Y3OGVlT0FCdVZ3dTJXdzJIVDkrWEN0WHJsUmdZR0MrKyszYXRVdnIxNi9YNk5HakpVa3VsMHZHbUFMYkNRc0wwMy8rOHgrOThjWWJ1dXV1dTlTdFd6ZTVYQzR0VzdaTTZlbnBldUdGRjl6YjFxOWZYMis4OFVaeFh6NEFGSWxrR2dBQUFBQjRrVEVtWE5KOWt1NExDd3RMczl2dEgxbVd0ZWp3NGNOZi92cnJyMmU4RWRPZi8veG4xYTFiMS8wOEt5dExmZnYyemJQTjRjT0h0V0hEQmtuU2hBa1Q5T0dISCtySko1L1VsMTkrcVRmZWVFUFBQdnVzN3JqampnSVRhWlpsYWNhTUdYSTZuZXJSbzBlZThuYnQydVhaZHZ6NDhmckxYLzdpZnI1dzRVTGRkZGRka3FTMWE5ZnE0TUdEV3JkdW5VSkNRdFNsU3hjdFdiSkUxYXRYdjd3ZkFnQVVnR1FhQUFBQUFQaU9NR1BNbmNhWU8rdlVxWk5lcDA2ZGoxMHUxMGRuejU1ZHMyUEhqbE5sRlVSQVFJQSsrZVFUOS9QV3JWdm5lUzdKbmZCNjl0bG45ZDEzMytuczJiUDY3My8vcTcxNzkrcUtLNjdROE9IREMyM2o3YmZmMXZIangvWEZGMThvT0RoWWtuVG8wQ0hkZHR0dCt1S0xMenlPZGM2Y09icnl5aXQxN05neEJRY0g2OHlaTXdvTkRmVjRmd0FvTHBKcEFBQUFRQVZudDl0bmVEc0c1S3RqRWZVaGt2NXFzOW4rR2hJU2NzNXV0eSszTE91RHNnZ3NLeXRML2ZyMWN6OTN1Vng1bnVjMllzUUk5K05Ka3licHd3OC9kRC92MXEyYmJyenhSdmN4QXdJQzFMVnJWdzBmUGx5TkdqWFNTeSs5NUU2a1NWSjZlcnFxVktsU1pIekdHUGZqL3YzNzYrZWZmMVpLU29xcVZxMnFpSWlJQWk4VExVazU1NVV4eHVWeXVhemZIMXVTWERtUFhTNlg5WHVaSmNrcXFFeFNudkxjLy85KzdKd3l1WDYvTzBQTzh3dTNkenFkdXVBNHlqbis3MjBxVi92SzNVYnV1c0tPbFR2bUMvZVJKS2ZUYVYzWWhnZDFlZW92YkMvWGZubmF5ODdPdnVnWU9kdm4zai8zdmpuL3NyS3k4and2Ymg5QTVVVXlEUUFBQUtpNHprZ0tOc1k4NXUxQWNIa3N5N0w5Zmpsb25iSm9MeUFnUUlzWEw1WWtuVGx6UnIxNzkzWS96M0hocFppU3RHN2R1anpQTGN0eXoyanIyTEdqMXE1ZEswbmF1SEdqbm56eXlZdjJ0eXhMV1ZsWitSNDc1NUxTckt3cytmdi8zMWZaL3YzN2ErSENoZHEzYjUvOC9mMFZFeE5UbkpkNnlYS2ZWd1VsNy9Jckw4NjJsbVhsU1J3V3RuL085c1U1ZmxGMWZuNStCZTV6cWZzVmRjeUM2Z3NxejkwWFBDblBZVmxXWWR1UVdFT2hTS1lCQUFBQUZaVEw1YnJlR05QRzIzR2dRSDJNTVlYTlRqc3JhYTFsV2NtU2xpWW1KbTZRSklmRDhXSnBCNWFWbGVXZVVlWnl1WFQ2OUduMzgvd01HREJBa25UeTVFbjM0NXg5ODlPbVRSdDNjaXkzc1dQSGFzMmFOWHI3N2JmMXh6LytNZDk5VDUwNnBaQ1FrRHhselpzMzEwY2ZmYVQwOUhTMWF0V3E4QmRYUWl6TGVzeXlMSnZOWmpPU3pPOWxOc3V5akNUbGxQLyszRWd5NW54bUxFK1paVm5HWnJQbHU5MEYyOG9ZazVPOXltbnZ3dTExNFQ0WDF1ZHVKNmN5MXo0NXgvNjlXUG5XNVRybVJlM2xqdjNDOWdvNlp1NWpGUkRMcFJ5dndKK0hCL3R1RlZBSWtta0FBQUJBQlpXY25MeGUwbnB2eDRIODJlMzJLM1RCcFo2V1phVWJZLzdqY3JrV1pXVmxMZHErZmZ0cGI4UTJhdFFvK2Z2NzY4WWJiOVFubjN5aVBYdjI2TkZISDgyelRiZHUzZHlQUjR3WW9iQ3dNRDM0NElPYVBuMjZ2di8rZTNYcTFDbFBZcTBvR3pkdTFJWU5HelIrL0hqTm1ERkRyN3p5U3I0em53NGNPS0RRMEZDZE9YTkdRVUZCa3M0bjB5Wk5tcVM5ZS9mcTZhZWZ2c1JYWFR4SlNVbXp5cVFoQUQ2bjlDOGtCd0FBQUFBVUprM1NZc3V5Ymp0eTVFaXR4TVRFUHNuSnlXOTVLNUVtU2RkY2M0M2VldXN0clZxMVNvc1dMVkxQbmowdjJtYjE2dFdTemw4R09ubnlaUGVpLytIaDRWcXdZSUdlZXVxcFBIY0VMY3dYWDN5aGtTTkhhdUxFaWZyTFgvNmlpSWdJUGYzMDA4ckt5c3F6M1lvVks3UisvWHFkT0hGQ3c0Y1AxNkpGaXlTZHY5end6My8rczRLRGc5V29VYVBMZWVrQVVDU1NhUUFBQUFEZ0hSdGNMbGZmakl5TVdvbUppVGNuSlNVdFBIRGd3Rmx2QnlWSlVWRlJ1dXV1dXpSdTNEaWxwS1JvN2RxMSt2TExMN1Zueng2ZE9IRWl6K1diWDMvOXRUcDA2S0FycnJoQ1RxZFRZV0ZoZXZIRkY1V2RuYTJtVFpzVzJzNy8vdmMvalJ3NVVsT21UTkhVcVZQVnZuMTdTZEtFQ1JOMCt2UnBEUjQ4V045ODg0MHM2L3dTVnNlUEg5ZWlSWXYwM0hQUHFYSGp4aG85ZXJSY0xwYzJiTmlnTDcvOFVnY09ITkNpUll2YzJ3TkFhZUF5VHdBQUFBRHdncVNrcEVYZWp1RkNlL2Z1MWV6WnMvWFRUejhwUGo1ZTc3NzdybXJVcUtGdnZ2bEdHelpzMEx2dnZxdERodzdwMkxGanlzN09WblIwdE41Ly8zMUZSRVRvdXV1dVUrUEdqU1ZKMGRIUit0Ly8vcWNoUTRiazI4NysvZnYxekRQUDZQdnZ2OWVOTjk2b1JZc1dxWHIxNnU3NndNQkF6Wmd4UTRzV0xkTDQ4ZU1WR1JtcHA1OStXbzgvL3JnR0R4NnNCZzBhYU1TSUVWcTBhSkZtenB5cEw3LzhVczg5OTV5cVZLbWl4eDkvWEI5ODhJRnV1ZVVXM1h6enpSY3Q0QThBQUFBQUFJQkt4T0Z3V0E2SHd5b05UcWZUMnJCaGczWG16SmtpdDgzT3pyWXlNaklLckU5T1RyWmNMcGY3K1RQUFBPTis3SEs1ck1XTEYxdXBxYWxGdG5QdTNEbHIxNjVkMW84Ly9taTk4ODQ3ZWVyV3JsMXJQZlhVVTliSmt5ZmRaUmtaR2RhYmI3NXBMVnk0c01oalg0cWNuNyszK3dFQTd5RkZEd0FBQUFEbFNFNGlaL1BtemQ0T3BWS0tqNCtYSkNVbUp2SjlHcWlrV0RNTkFBQUFBQUFBOEJESk5BQUFBQUFBQU1CREpOTUFBQUFBQUFBQUQ1Rk1Bd0FBQUFBQUFEeEVNZzBBQUFBQUFBRHdFTWswQUFBQUFBQUF3RU1rMHdBQUFBQUFBQUFQa1V3REFBQUFBQUFBUEVReURRQUFBQUFBQVBBUXlUUUFBQUFBQUFEQVF5VFRBQUFBQUFBQUFBK1JUQU1BQUFBQUFBQThSRElOQUFBQUFBQUE4QkRKTkFBQUFBQUFBTUJESk5NQUFBQUFBQUFBRDVGTUF3QUFBQUFBQUR4RU1nMEFBQUFBQUFEd0VNazBBQUFBQUFBQXdFUCszZzRBQUFBQUFGQjg4Zkh4M2c0QkFDb2xacVlCQUFBQVFEbGlXZFltYjhjQWJmTjJ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Rk1WNE93QUFBQUFBOEpUZGJyL1BHRE5WMHY4c3k3b3VLU25waUxkakFnQlVMaVRUQUFBQUFQZzh1OTFlUzlKOFkweVBuRExMc2c1YmxuVnZjbkx5eDE0TURRQlF5Zmg1T3dBQUFBQUFLRXhjWE55TnhwaFBqVEgyYXRXcTZZRUhIcERMNWRLdnYvNGFJbW5BRlZkYzBjRFB6MjkxV2xwYXRyZGpCUUJVZk14TUF3QUFBT0NUWW1OalEvejgvRjQweHZ4TmttbmR1clVtVEppZ09uWHF5T2wwNm9NUFB0RHp6eit2N094c1NkcmpjcmtHSnljbmYrUGxzQUVBRlJ6Sk5BQUFBQUEreCtGd3RMVXM2eDFqVE9PQWdBQTkvUEREdXZYV1cyV3oyZkpzdDJmUEhvMGRPMVk3ZCs2VXBFeVh5L1ZzY25MeU9Fa3ViOFFOQUtqNHVNd1RBQUFBZ0MveGR6Z2NFeVc5WVl5Si9PTWYvNmlYWG5wSkhUdDJsREVYendVSUR3OVg3OTY5NVhRNmxaeWM3R2VNNlZDblRwMmVVVkZSYTFOVFUzOHIrL0FCQUJVZE05TUFBQUFBK0FTSHc5RlUwdnVTV2hwamRPKzk5MnJvMEtFS0NBandhUDl0MjdacDFLaFIrdlhYWHlVcDNlVnlUVWhPVHA1UmlpRURBQ29oWnFZQkFBQUE4THE0dUxqSGpUSHZTYnJ5aWl1dTBFc3Z2YVR1M2J2THo4L3pyeXkxYTlkV256NTlsSmFXcGg5Ly9ESFFHSE45blRwMU9rVkVSSHgyNU1pUjA2VVhQUUNnTW1GbUdnQUFBQUN2YWQ2OGVaM0F3TUQzakRHZEpLbGZ2MzU2NUpGSEZCSVNjc25IdEN4TFgzLzl0WjU2NmltZE9uVktrbjV6dVZ6RGs1T1QzeTJacUFFQWxSbkpOQUFBQUFCZVliZmJCeHBqWHBJVVViMTZkVTJjT0ZFSkNRa2xkdnpmZnZ0Tmt5ZFAxcnAxNjJSWmxtV00rU0E3Ty91dUxWdTJwSmRZSXdDQVNvZGtHZ0FBQUlBeTFieDU4MnBCUVVHdlM3cFZrcTY5OWxxTkhUdFdrWkdSSmQ2V3krWFNzbVhMOU13enp5ZzdPMXVTZmpIR0RObThlZk1YSmQ0WUFLQlNJSmtHQUFBQW9Nelk3ZmFPeHBpM0pEVUlEQXpVeUpFajFidDNiOWxzdGxKdDk1ZGZmdEdZTVdPMGZmdDJTY3FTOUhKaVl1SmprcHlsMmpBQW9NTGhCZ1FBQUFBQXlvSy93K0dZYVl6NXA2U2F6Wm8xMHl1dnZLSTJiZHJJbU5ML0czLzE2dFhWczJkUEJRWUc2ci8vL2ErZnBMYlIwZEg5YXRldXZTNDFOZlZJcVFjQUFLZ3dtSmtHQUFBQW9GUTVISTVZeTdJK01zYjgwUmlqUng1NVJBTUhEcFMvdjc5WDR0bTllN2RHakJpaC9mdjNTOUpabDhzMUxUazUrV212QkFNQUtIZVltUVlBQUFDZzFNVEZ4WTAzeHJ4bGpJbXFWNitlWG52dE5YWHExS25VTCtzc1RIaDR1UHIwNmFQTXpFeHQzYm8xd0JqVEtUbzZ1bnZ0MnJWWHBxYW1udkphWUFDQWNvR1phUUFBQUFCS1hHeHM3SlYrZm42TGpERlhTOUpmLy9wWDNYZmZmYXBhdGFxM1EzT3pMRXViTjIvV0UwODhvWk1uVDByU1NjdXlIa3RLU25yRDI3RUJBSHdYeVRRQUFBQUFKY3JoY1B4TjBuT1NxdGVzV1ZQVHBrMVRmSHk4dDhNcTBJa1RKelIxNmxTdFhyMWFsbVZaeHBnVkdSa1p0MjNmdnYyMHQyTURBUGdla21rQUFBQUFTa1RqeG8zRHdzTEMzcFhVVTVLNmR1MnEwYU5IcTBhTkdsNk9yR2d1bDB1ZmYvNjV4bzhmcjh6TVRFazZaRm5XblVsSlNTdTlIUnNBd0xlUVRBTUFBQUJ3MlZxMWFuV0RuNS9mbTVLaWc0S0NOR0hDQkhYcjFxMU03dFJaa2c0ZE9xUXhZOFlvT1RsWmtySXR5M29yS1NucFhrbE9MNGNHQVBBUjVldWREUUFBQUlCUGlZK1BEM0M1WEM4YlkvNG15YTlWcTFhYU1tV0tvcU9qdlIzYUpjdkt5dEtISDM2b21UTm5TcElzeTlwdFdkWXR5YjluMkFBQWxSdkpOQUFBQUFDWHhHNjN0NUwwa1RHbXNURkdqejc2cUFZTUdDQi9mMzl2aDFZaWR1L2VyUkVqUm1qLy92MlNkTTZ5ck9sSlNVbmp2UjBYQU1DNy9Md2RBSURTRXhvYTJxdEZpeFk3WEM3WHlmVDA5Rys5SFE4QUFLZzRIQTdIZEVsdkdHTnFOV3JVU0crKythWVNFaEprczltOEhWcUpDUThQVjkrK2ZXV01VV0ppb3I4eHBtTjBkUFROZGVyVStmVFFvVU1udlIwZkFNQTdtSmtHWEo0QXU5MStsNlE3alRITkpRVjdPeUI0Vlpha2ZaWmxMY3JLeW5wdTI3WnRxZDRPcUt6WTdmYU54cGlydlIwSHZNT3lyQU9abVpsTks4TmQ3eHdPeHhwSlhid2RSMlZtV2RhbXBLU2tOdDZPb3pLejIrME5qREhMSmJXUXBMdnZ2bHQzM25tbmdvS0N2QnhaNmJFc1M5dTNiOWZmLy81M0hUdDJUSlpsblpZMEppa3A2VVZ2eDFhWk1TWjdIMk15S3F1SzgyY2pvT3o1MiszMmxjYVlWNHd4clVVaURWS0FwTWJHbUNjREF3T1RXN1JvVWMvYkFaVVZFbW1WbXpIbXlpcFZxalQzZGh4bGhDOXRYc1o0NDEwT2grTUJTZHNrdFlpSWlOQTc3N3lqKys2N3IwSW4waVRKR0tNV0xWcG95WklsNnQyN3Q0d3gxU1E5NzNBNC90TzRjZU13YjhkWGlURW1leGxqTWlxcmlyR1lnWWZpNCtPRExjdjZpMlZaSFkweDdTWFZsUlNoODErQWNmNXVSY2NrL1dxTStVYlMydlQwOUpVN2R1dzQ1ZTNBZkpIZGJyL1BHTk8xV2JObWV1S0pKOVNvVVNOVnExYk4yMkc1dmYvKysvcjQ0NC8xM252djZmNzc3MWRNVEl3ZWYveHhkNzNMNWRMYmI3K3R4WXNYS3pVMVZSRVJFWm81YzZhYU5tMWFhRjFtWnFhZWYvNTVyVnk1VWxsWldlclFvWU5Hang3dGZ1MExGeTdVdkhuemRPclVLZDE4ODgzdU5nc3F2MUI4Zkh5ZTU1czNiNWJGM2Y0OUFBQWdBRWxFUVZSMGZpSGd1WFBuNnROUFA5V1JJMGNVRVJHaHZuMzc2cTY3N3ZLWnkwa3lNelAxNjYrL2FzR0NCVnF5WkVtZGdJQ0FPWko2ZUR1dXNwVHorMExsTVdEQUFPM1pzMGVabVptVjZuSW4rcnAzWFBnZWdiSVRGeGRYd3hpelJGSW5ZNHg2OXV5cEo1NTR3cWMrKzVTRmF0V3FhZHk0Y2VyYXRhdWVmUEpKazVHUjBUa3NMT3huaDhOeFQySmk0aEp2eDFkWk1TWjdCMk55d2NnOUZLbmM1eDRxUlRLdFpjdVdOUU1DQWg2M0xPdEJTV0hsN2ZiY1pjamZHRk5iVW0xSmNaTHVEdzRPVG8rTGkzdk41WEpOM2JKbHkyRXZ4K2RyQmt2UzJMRmoxYVJKRTIvSGNwRmx5NWFwWjgrZWtxU2VQWHZxdWVlZTB5T1BQT0plRVBpNTU1N1QyclZyTlduU0pEVnYzbHo3OSs5WDFhcFZpNnliUEhteURodzRvSVVMRnlvb0tFaWpSbzNTekprek5YNzhlQjA0Y0VEUFB2dXNYbm5sRmJWbzBVSjc5KzZWcEFMTDh6Ti8vbndOSFRwVUd6WnNVR0Jnb0x0OHlwUXArdUdISHpScjFpekZ4TVRvaHg5KzBNaVJJNVdkbmEzNzdydXZWSDZHeFJVWUdLaUdEUnRxNU1pUldyTm1qZExTMHE2UGk0dXJrWnljZk1MYnNRRUFjS25zZG5zZlk4d2JraUtyVnEycXFWT25xbjM3OXFxc242bHROcHV1dmZaYUxWdTJUR1BIanRXbVRac2lKSDNvY0RnK1RFeE12RU5TdHJkakJPQWQ1QjQ4VnU1ekR4VSttUllmSDMrTHkrV2FJNm1tTVVaeGNYRnEzNzY5SEE2SDZ0YXRxeG8xYWxTWXV3MWRydXpzYkowOGVWSXBLU2xLVEV6VU45OThvLy8rOTc4aGxtWDkzV2F6M2VWd09CNU9URXljNyswNGZZVXhwcGtrMWF2bmUxZnk3ZG16Unp0MjdORHp6ejh2U2VyU3BZdis4WTkvNk91dnYxYW5UcDEwNnRRcHZmLysrM3I1NVpmVnFsVXJTVkpNVEl3a0ZWcDMvUGh4ZmZycHAzcjMzWGNWRlJVbFNicjk5dHMxYXRRb2pSOC9YZ0VCQVRMRzZOQ2hRN3I2NnF2VnZQbjVxNzRLS3ZmVWlSTW50SHo1Y3IzeHhodTY2cXFySkVteHNiRWFObXlZWnMrZTdUUEp0QnorL3Y2S2lZbFJjbkt5bjZSbWtyN3hka3dBQUJSWDgrYk5Bd01EQTkrU05FQ1NyWFhyMXBveVpZb2lJaUs4SFpwUGlJaUkwT3paczdWOCtYSk5talRKVDlKQWg4UFIzdWwwOXYvKysrODNlVHMrQUdXTDNJUG5La0x1b1NML0p2MGNEc2RNeTdJZU5zYW9ZOGVPZXZqaGg5V2dRUU52eCtXei9QMzlGUkVSb1lpSUNMVm8wVUtEQncvV3I3LytxaGRmZkZHclY2OE9rL1NtdytHNE5qRXg4Vjd4RnpmcDl6WFNnb045YjZtMHBVdVh5cklzM1h6enplNnlqSXdNTFZ1MlRKMDZkZExCZ3dmbGREcnpuVkZYV04yaFE0ZGtXWlp1dSsyMmkrcXlzcklVRlJXbFNaTW02WVVYWHRDQ0JRczBhdFFvMmUzMkFzczlsWktTSXN1eTNFbTlIUFhyMTlleFk4Zmtjcmw4NWxMUEhOV3JWNWNrMld3MjFsRUJBSlE3ZHJ2OXo4YVl4WkxxMld3MmpSNDlXbjM2OUpHZm41KzNRL01wL3Y3K3V1bW1teFFmSDYvSEhudE1lL2JzcVdlejJkYlo3ZlovSmlVbFBlYnQrQUNVQ1hJUHhWUVJjZysrOWUyejVQZzdISTdYSlQwY0docXE2ZE9uYTlhc1dYVG1TM0RGRlZkbzZ0U3ArdWMvLzZtYU5XdEswcDBPaCtQRCtQaDRydlgyVVU2blV5dFhydFJqanoybTk5NTd6LzF2MHFSSit2cnJyM1g4K1BHYzM2WDI3OTkvMGY2RjFZV0hoMHVTVnF4WW9jMmJOK2Y1RnhCd3ZrdDA3OTVkeTVZdFU1czJiZlRFRTArNDl5Mm8zQk8xYXRXU0pPM2J0eTlQK1lFREJ4UVZGZVZ6aVRRQUFNb3g0M0E0L3ZuN0dqYjFHamR1ckJVclZxaHYzNzRrMGdwUnIxNDlMVml3UUE4OTlKQ01NVUhHbUVjZERzZXVsaTFieGhTOU40QnlqTnhEQ1NsdnVZY0srUTNVYnJkUGxUUzBWcTFhbWo5L3ZycDI3ZXJ0a01xOXRtM2I2cDEzM2xIZHVuVWw2U2JMc3VaNE95Yms3NXR2dnRISmt5ZlZxMWN2WFhIRkZlNS8zYnAxVTJob3FGYXVYS21vcUNoMTZOQkJVNlpNMGM2ZE8rVjBPclZqeHc0ZFBIaXd5RHFIdzZFWk0yWW9OVFZWVHFkVE8zZnUxS1pONTY5a1NFbEpVWEp5c293eHFsZXZuakl6TTJWWlZvSGwrUWtMT3orUkt6azVXV2xwYVpLa3lNaElkZTNhVlZPbVROR3VYYnZrZERxMWJkczJ2ZnJxcXhvOGVIRFovR0FCQUNpbnFsYXQydGJoY0ZpTkd6Zit0S0E2U1ZWYXRtd1o0M0E0ZGt1NlgxTEFndzgrcUFVTEZxaDI3ZHFYMVg1cWFxcHV1dWttdVZ3dWovZFp2bnk1K3ZUcG85YXRXK3V0dDk2NnJQWkx5NFd2S3pBd1VFT0dETkVISDN5Z3lNaElTV29jRUJDd3pXNjNqL1Jxb0FCS0RibUhrbGRlY2c4Vkxwa1dGeGMzeUJqeldJMGFOVFIzN2x3MWJOalEyeUZWR05IUjBabzdkMjdPTEtHL09SeU9CNzBkRXk2V00vc3JORFEwVDdtZm41K3V1KzQ2TFZ1MlROTDVCZjFidG15cCsrKy9Yd2tKQ1pvd1lZSXlNaktLckpzMmJacHNOcHY2OSsrdjl1M2JhOEtFQ2U3RW1OUHAxTVNKRTlXK2ZYc3RYTGhRa3lkUGxqR213UEw4TkdqUVFQMzY5ZFBERHorYzV6TFZpUk1uS2o0K1hnODg4SURhdFd1bmNlUEdhZWpRb1JvNGNHQ0ovd3dCQUtpSXFsV3JkbTFFUkVTK2Y0V0tpNHY3ZTBCQXdEWkpNYlZxMWRLSEgzNm92LzN0Yis2WjU1Y2pLaXBLSDMvOHNjY3p5UThkT3FTbm4zNWFEejMwa0w3NTVodmRldXV0bHgzRDVkcS9mNy82OXUycnpNeE1kMWwrcjhzWW96Lzg0US82K09PUGRjc3R0MGhTVlVuUDJPMzJqWEZ4Y1RYS1BIQUFwWWJjUStrcEQ3bUhDblZyQ2J2ZGZvVXg1a2MvUDcrdzJiTm5xMDJiTnQ0T3FVTGF0bTJiN3JyckxtVmxaYVZuWjJmSGJ0MjY5V2R2eCtRTnYvOFZsMXR4STErUFB2cW8xcTVkSzBuZEV4TVQvKzN0ZUVvYjUwUGxOV0RBQU8zWnMwZFpXVmxOdDI3ZCtwTzM0eWx0OUhYdmlvK1BseVFsSmlaV3FNK3dwYTFxMWFwdG16WnR1dUhnd1lOam9xS2lIdHV5WlVzelNhbVMxS0pGaStzREF3TS95OW0yWDc5K2V2VFJSOTEzOGZhR2JkdTJhY2lRSVJmZDJkdWJ0bTdkbXUvZHhndGpXWllTRXhNMWZQaHduVHQzVHBMU1hDN1hmY25KeWUrV2FyREZVOXR1dC8reVo4K2V2bWxwYVRrekY0TmJ0V3FWc25mdjNnRnBhV21mU2FwU3IxNjlaMnZXckRuSVpyTUZwYVdsTGZ2NTU1K0hTVG9wU2JWcTFScGVwMDZkVVRhYnJjWnZ2LzAyNThDQkE0K1VWZkNNeWQ1Vm1jZGtjZzlsdzVkekR4VnFacG94NW5sSllRTUhEcVF6bDZJV0xWcG8yTEJoTXNhRStQdjd2K2J0ZUFBQUFGQzAxTlRVbDg2ZE8vZGpURXpNUDZYemQ1NExEQXhjSkoyL29kTGN1WFAxK09PUGEvYnMyZXJjdWJNU0VoSTBldlJvblQ1OVd0TDVQeFJOblRyVmZidzVjK2FvVzdkdTdobnFXN1pzVWNlT0haV2RuWGV0NksxYnR5bytQbDVuenB4eFA5NjRjYU1HRFJxa3RtM2Jhc0NBQWZyeHh4L2QydzhaTWtTUzFLNWRPL2VYOWF5c0xMMzg4c3ZxMWF1WDJyUnBveDQ5ZW1qdTNMbnVTeXh6anJ0MDZWSjE2ZEpGTTJiTWNKY3RXN1pNMTE5L3ZXNjQ0UVp0MnJSSi8vclh2OVM1YzJkMTY5Wk42OWF0YzdlN2FkTW1EUm8wU0czYXRGSHYzcjIxWWNNR2Q5M1FvVU12aWluMzY4b3Z4cDQ5ZXlveE1WRXJWcXhRUWtLQ0pJWFpiTFovT1J5T2IvLzBwejhsMiszMmpLWk5tMjRORGc2T3Y1emY2MlU2Zk9MRWlTWGg0ZUczNXhSRVJFVGNuSjJkZlRRdExXMlZKRFZvME9DMXFsV3IybmZ0MnRVcU9UbTVvWitmWDYwR0RSbzhKMGxCUVVGL3FGZXYzZ3MvLy96ejdkOS8vMzN0WThlTy9jdGJMd1FvUytRZXlvWXY1eDRxVERJdE5qYTJqYVJib3FPajllQ0RQamNEc01LNS9mYmIxYkJoUXhsanVyWnExZXA2YjhjREFBQ0FJcm4yN2R0M1o0MGFOWHJhN2ZidlhDN1hRa25WSkduSmtpVnlPQnlhTW1XS2Z2cnBKeTFjdUZETGx5L1g4ZVBITlhQbVRFbFNodzRkM091a1N0TDY5ZXVWa1pHaG5UdDNTanFmakxybW1tdms3KzlmWkNDTEZ5L1dpeSsrcUZXclZxbE9uVHFhTkdtU3UyNysvUG1TcEEwYk5yaG5IRTJaTWtWZmZ2bWxaczJhcGZYcjEydnExS2xhc21TSjVzekp1NVRPeG8wYnRXelpNZzBiTnN4ZHRudjNibjM4OGNkcTI3YXR4b3dabzMzNzltbkZpaFhxMUttVFpzMmE1ZDR1UFQxZFk4ZU8xVmRmZmFWT25UcnBILy80UjZFeFhhaWdHTjk3N3ozTm1qVkw5OTEzWDg2bWJhcFdyVm8zT3p2N3Bzek16UDMxNjllZlcrUVByQlFkT1hMa2xSbzFhdHdvS1ZTU2F0YXNPZlMzMzM1N1RaSWxxVlpFUk1UdEJ3OGVmT0RzMmJNSEpCMU5UVTJkVmFOR2pac2x5V2F6WlVxeWdvS0M2a3M2ZGViTW1lKzg5VHFBc2tMdW9XejVhdTZod2lUVC9QejhucGFrZSs2NXgyZW1nMWRrQVFFQkdqNTh1S1QvKzlrREFBREF0elZyMWl6Q3NpeW5NZWJQL3Y3K3Rwd0VUMWhZbUk0ZlA2NVBQLzFVSTBlT1ZGUlVsR3JVcUtIYmI3OWRhOWFza1NRbEpDUm8vLzc5U2sxTjFZa1RKM1Q0OEdGMTc5N2RQWVBydSsrKzA3WFhYdXRSSEE4KytLQWlJeU1WRmhhbWdRTUhhdWZPblFYZW9PREVpUk5hdm55NXhvd1pvNnV1dWtyKy92NktqWTNWc0dIRHRIang0anpiRGg0OFdDRWhJYXBXclpxNzdOWmJiMVZ3Y0xCNjlPaWhZOGVPYWVqUW9Rb09EdFlOTjl5Z1gzNzVSVTZuVTVMVXVYTm54Y1RFYU0rZVBhcFdyWm9PSGp4NDBTeTdnaFFWbzUrZm4zdjJTcU5HaldTTWlRd0lDUGdrTEN4TXdjSEJjWks4ZHF2VTA2ZFByODNNek53WEVSSFJyMHFWS2cxQ1FrS3VPWFRvMER4SkNnNE9yaS9KTkduU0pObmhjRmkvMzhoaWhaK2ZYNWlrd0xObnovNnlkKy9lTytyV3JUdTVhZE9tVzBORFF6M3JBRUE1UnU2aGJQbHE3cUZDSk5OYXRXclYzQmh6UTkyNmRkV25UeDl2aDFOcGRPalFRVEV4TVpMVU5qNCtucm10QUFBQVBzemhjTHhxalBuS0dCTlN0V3BWZGVuU0pjL2xTWWNPSFpKbFdicnR0dHNVSHgrditQaDREUjgrWE9ucDZjckt5bEprWktTYU5XdW03Nzc3VGhzMmJGQkNRb0lTRWhLMFljTUdaV1ptYXZ2MjdUbVhNeFlwSWlMQy9UZzBORlNXWlJXWXVFcEpTWkZsV1RtZk85M3ExNit2WThlTzVVbkNYWG5sbFJmdFg2UEcrWFgvZzRPREpTbm5UcHNLQ2dxU0pIY3liZmJzMmVyZHU3ZGVmLzExN2R1M1Q1STh2Z05wY1dKODg4MDM5ZVNUVDBwU2dER21oeVRUc21YTFpoNDFWRXFPSERueWFuaDQrQjAxYXRRWWN2TGt5U1dTamtpU1pWbUhKZW5ISDM5c2tKaVlhSEwvazVRcFNjZVBILy9YMXExYkc1MCtmZnJ6aGcwYmZ1aTlWd0dVUG5JUDN1R0x1WWNLa1V6ejgvTzdXNUp1dXVtbUF1OFFpSkpuak5FZGQ5d2hTWEs1WEdXMjBDZ0FBQUE4ZDlWVlY5WC8vZUZmSmZrOThjUVRtajkvdnRhdVhadG5YYkR3OEhCSjBvb1ZLN1I1OCtZOC8zTHU2cGx6cWVmNjlldlZ1WE5udFc3ZFdqLysrS08rL2ZaYk5XblNSR0ZoWVNVZS8rOTNjM01udUhJY09IQkFVVkZSRjkxTjgxSWNPSEJBOCtmUDE1dzVjelJ6NWt6MTd0MjcxR0wwOC9QVExiZmNvcVZMbDdwLzV2NysvdisxMiswVEx5bjRFbkRreUpHM1EwSkMya1JHUnQ1NTlPalJWM1BLejU0OSs4dnAwNmZYUlVkSFAxKzFhdFY2a3Z4RFFrSmFoWVNFZEpXa0tsV3FOQWdORFUyUVpKMDdkMjYzeldhcm9ncDJrenNnTjNJUDN1R0x1WWR5bjB4cjNyeDVvR1ZaZy8zOS9kV3ZYNy9MUHQ2RkM0bjZvcHdZYzkrYU8wZHFhcXB1dXVrbWovK0tkcm02ZE9taWdJQUFHV082TjJ6WXNFcVpOSXBLcXp5Y255amFRdzg5cEVjZXlmODk4S2FiYnRMcnI3OWU1bU5aU1Noc2JLNEk3ZUhTNU16dXlWbXczRlBMbHk5WG56NTkxTHAxYTczMTFsdWxGTjNsS1kvbmFXVmt0OXZIMld5MkJaSVVGUldsNWN1WDY5WmJiMVhqeG8xMTc3MzN1dGNDeTZsM09CeWFNV09HVWxOVDVYUTZ0WFBuemp6cnBGMTc3YlZLVEV6VXRtM2IxTHAxYTFXcFVrV3hzYkY2ODgwMzFhRkRoMUo1RFpHUmtlcmF0YXVtVEptaVhidDJ5ZWwwYXR1MmJYcjExVmMxZVBEZ0Vta2paMVpjU2txSzB0TFM5TjU3NytXcHowa1NKaWNuS3kwdDdiSmpOTWFvYnQyNm1qWnRXczd6UUdQTVdMdmR2cTE1OCtiaEpmS2lpdWZFOGVQSGw3aGNydlRUcDArdnkxMnhjK2ZPQVpKY1RabzArY0Z1dDZmWHExZnZUZjJlTUxNc3k3OSsvZnF2MiszMjlOcTFhdy8vK2VlZmI5ZjV0ZGJLamRUVVZEMzExRk82N3JycjFMcDFhM1hzMkZHdnZ2cHEwVHY2b09LOGQvQzV1dmhLT3ZlQTR2RzEzRU81VDZZRkJnWjJNTWFFMisxMjl4VHV5aXdxS2tvZmYveHhucjkrbGFacTFhcXBZOGVPa2xROVBEejh4akpwRkVDNTFyMTdkMzM3N2JmdXU4UGwyTDU5dTM3NTVSZDE3OTY5ek1leWltNy8vdjNxMjdjdmlUY3Z5TDFvdWFjT0hUcWtwNTkrV2c4OTlKQysrZVliM1hycnJhVVVuZWZ5NjBPY3A3N3RxcXV1aW5RNEhOdU5NVThiWXdJazZiMzMzbE4wZExSN204R0RCNnR4NDhaNTlwczJiWnBzTnB2NjkrK3Y5dTNiYThLRUNlNjdkVXBTa3laTjVISzUxS1JKRS9kYVFRa0pDZHF5Wll2SDY2VmRpb2tUSnlvK1BsNFBQUENBMnJWcnAzSGp4bW5vMEtFYU9IQmdpUnkvWWNPR0dqaHdvRWFNR0tIQmd3ZnJtbXV1eVZQZm9FRUQ5ZXZYVHc4Ly9MQnV2dm5tRW9zeFo4YmZ2SG56VkxWcVZXT01hUjRVRkhUQTRYRDhyVVJlV0RFRUJ3ZTNPbkxrU0g1WnBOU2ZmLzY1ZjNKeWNtaFNVbExRVHovOTVFaFBULzlja2pJeU12WnMzNzc5VDBsSlNZSGJ0Mjl2Y3VyVXFlVmxIUFpseWM3TzFqMzMzS1B3OEhDOS8vNzcyckJoZytiUG42K1dMVnQ2TzdSaTg4WDNqb3FHM0lOMytWcnVvZWhiN2ZnNHk3SzZHV1BVdm4xN2I0ZFNhWFh1M0ZtZmYvNjVMTXZxS2VsOWI4Y0R3TGQxNnRUSmZjZXpYcjE2dWN0WHJWcWxWcTFhcVc3ZHVsNk1ybUk2ZWZLazl1L2Y3KzB3NEtHalI0L0s1WEtwWThlT0NnZ0ljSC9aOWliNlVQbGl0OXZ2TU1hOEtpazRKQ1JFYytiTTBaLys5S2VMTGtteTJXeDYrKzIzODVTRmg0ZHIrdlRwaFI3LzAwOC96Zk44NE1DQmhTYU1XclpzNmI0RFp1N0grZFVYdEUyVktsWDArT09QNi9ISEh5K3lEVStQZStIekVTTkdhTVNJRVhsZVYyNWp4b3pSbURGakN0ei9jbU5jdlhxMXhvOGZyelZyMWxTMUxPdDFoOE54UjBaR3hsKzJiOTllMm44SmlhaFZxOVpBZjMvL3FDTkhqcnhaeW0zNWxEMTc5dWpnd1lNYU1tU0krNUxiUm8wYXFWR2pSbDZPclBoODhiMmpvaUgzNEgyK2xIc285MzlLTk1iMGxsUnEwOHF6c3JMMDhzc3ZxMWV2WG1yVHBvMTY5T2lodVhQbjVybWs0Y1NKRTNyc3NjZlVybDA3OWU3ZFcvUG16Y3R6NlUxUjlabVptWm8rZmJvNmQrNnNoSVFFalI0OU9zK01qYlMwTkkwWU1VTFhYSE9OZXZYcXBZMGJOeFlZYis3cHVqbVBOMjdjcUVHREJxbHQyN1lhTUdDQWZ2enh4eEw5R2JWcTFTcm5JWGZ2OFVFNS9XRDkrdlhxMzcrLzJyVnJwK0hEaCt2RWlSUHViUXJyZ3puN0wxMjZWRjI2ZE5HTUdUTWtTUXNYTHRUMTExK3ZkdTNhdWN1a29zOFpUL3JscGsyYk5HalFJTFZwMDBhOWUvY3Uxb3dPK0w3ZzRHQjE2dFJKcTFhdGNwZFpscVhWcTFlclI0OGVraTYrOUtDd1B2cm9vNDlxNnRTcDdtUE5tVE5IM2JwMWM4K2syTEpsaXpwMjdKanZ3dFlGOVRWUCt1bWxqczBYbG1WbVpucDBuaGJWWG1IbnpkQ2hReVZKN2RxMXkzTzVZVkh2UHloNW52U3RJVU9HU01yNysvSjBiTTA5VnVlVUxWdTJUTmRmZjcxdXVPRUdiZHEwU2YvNjE3L1V1WE5uZGV2V1RldlcvZC9WWE1YdFF4ZjI2NUlZLzNGNUdqWnNXTVhoY1B4SDBsdVNnanQzN3F6UFB2dE1UWnMyWlcyZmNxQnExYXFhT25XcVhuamhCZG5PVC9uc0hCUVVkTVRoY0hRcHpYYnRkdnZCMnJWclA3eDc5KzZiSkZXcU40SG82R2hWcVZKRkw3NzRZcjZYT3hiMS9pMmR2MG5GL1BuejFhZFBIL2ZZbHpPdUZWWlgxSHR3UVorMUN5cS84TDNEazloUlBLV2RlMERSZkNuM1VLNlRhYzJiTnc4M3hqUU5EdzlYZ3dZTlNxV05uTmtUczJiTjB2cjE2elYxNmxRdFdiSkVjK2JNY1c4emZ2eDRuVHAxU3N1V0xkTzhlZlAwMVZkZjVUbEdVZldUSjAvV1R6LzlwSVVMRjJyNTh1VTZmdnk0WnM2Y21XZi9reWRQYXVuU3Baby9mMzZ4RXd1TEZ5L1dpeSsrcUZXclZxbE9uVHFhTkduU0pmd2tDaFlkSGEyb3FDZ1pZeHJHeHNiV0x0R0RvOFFzWGJwVXI3MzJtajc1NUJNZFBYcFV6ejc3ckx1dXFENG9TUnMzYnRTeVpjczBiTmd3SFRod1FNOCsrNndtVDU2c05XdldxSHYzN3U3dFBEbG5wTUw3WlhwNnVzYU9IYXV2dnZwS25UcDEwai8rOFk5UytxbkFXN3AzNzY2Tkd6ZTYxNTFKVGs3V3NXUEhkUDMxMStlN2ZXRjlOR2N4N0J6cjE2OVhSa2FHZHU3Y0tlbDhndUNhYTY2UnYvL0ZrN0dMNm11RjlkUExIWnZ6VTloNVdsUjdoYjJXM0pjYTVwNFY0Y201ajlKUldOL0s3L2ZsNmRpYWU2ek9zWHYzYm4zODhjZHEyN2F0eG93Wm8zMzc5bW5GaWhYcTFLbVRaczJhNWQ3dVV2cFFiaVV4L3VQUzJlMzJqdUhoNGFtU092djcrNXZubjM5ZTA2ZFBWOVdxVmIwZEdvckJack1wSVNGQmE5YXNVZlBtelNVcFROSXFoOE94b0xUYVRFcEtxcko5Ky9hcnpwNDkrMjFwdGVHcndzTENORzNhTksxYnQwNTkrdlRSdkhuemlyMkcySFBQUGFmRml4ZHIwcVJKV3I5K3ZWNTY2U1gzSllDRjFSWDJIbHpRWiszQ1BvTjdNazdqMHBWRjdnRkY4NlhjUTdsT3BnVUVCTVJLdW1pdGg1Snk0c1FKTFYrK1hHUEdqTkZWVjEwbGYzOS94Y2JHYXRpd1lWcThlTEVrNmZqeDQvcjY2Ni8xOE1NUEt6SXlVclZxMWRJOTk5empQb1luOVo5KytxbEdqaHlwcUtnbzFhaFJRN2ZmZnJ2V3JGa2pTVHAyN0pqV3JWdW5SeDU1UkpHUmtZcU1qTlRkZDk5ZHJOZng0SU1QS2pJeVVtRmhZUm80Y0tCMjd0eFo0b3NGeDhiR1NwTDgvZjA5dXg4Nnl0eDk5OTJuOFBCdzFhNWRXME9IRG5YUFJpaXFEK1lZUEhpd1FrSkNWSzFhdFp5RkgzWG8wQ0VGQndmbmZOano2SnpKVVZpLzdOeTVzMkppWXJSbnp4NVZxMVpOQnc4ZXpIZFdFY3F2dG0zYktpUWtSRjk4OFlVazZkLy8vcmZhdDIrZjcxM2dpdXFqQ1FrSjJyOS92MUpUVTNYaXhBa2RQbnhZM2J0M2R5ZWJ2dnZ1dXdMWDhTbXFyeFhVVDB0aWJNNVBRZWVwSiswVjk3eng5TnhINlNqT2UzTnh4dGJjWTNXT1cyKzlWY0hCd2VyUm80ZU9IVHVtb1VPSEtqZzRXRGZjY0lOKytlVVhPWjFPU1pjMzlwYlUrSTlMWXV4MisxdkdtRFdTd3BvMWE2YlBQLzljMTE1N0xldlpsV1BWcTFmWHZIbnpOSExrU0VueWsvUlhoOE54TURZMnRvbVhRNnR3RWhJUzlNa25uNmgvLy81NisrMjMxYjkvZi9jZjVJcHk2dFFwdmYvKyt4bzNicHhhdFdvbGYzOS94Y1RFS0RvNnV0QzZvdDZEQy9xc1hWQTVTbDlwNXg3Z09WL0pQWlRyTmRPTU1YK1NWR3JYdEtla3BNaXlMTVhFeE9RcHIxKy92bzRkT3lhWHk2VkRodzVKVXA3c2RHaG9xUHV4Si9XV1plbTIyMjY3cVAyc3JDeWxwcWE2Mjh5Uit3T3lKeUlpSXZLMGJWbVdzck96M1l2R2xvU21UWnRxOWVyVmtoUXZhWEVSbThNTGF0Zit2OFI5clZxMWRPYk1HWGNmTHF3UDVyanl5aXZkajZPaW9qUnAwaVM5OE1JTFdyQmdnVWFOR2lXNzNlN1JPWk9qc0g0NWUvWnNMVjI2VkxHeHNRb0tDcElrdm1oVk1QNysvdXJXclp0V3JWcWwzcjE3YTgyYU5SbzFhbFMrMnhiVlJ5TWpJOVdzV1ROOTk5MTM4dlB6VTBKQ2doSVNFclJnd1FJTkdqUkkyN2R2enpQREs3ZWkrbHBCL2JRa3h1YjhGSFNlZXRKZWNjK2JvbjZ1ckxWU3VvcnozbHljc1RYM1dKMGpaeFpFY0hDd3BQTjNIWlRrN2lkT3AxTitmbjZYTmZhVzFQaVA0ckhiN2MyTU1kOUlxaTZkbjhIYXExY3ZrbWdWaEwrL3YvcjM3Njh1WGJwb3lKQWhTa2xKdWNMZjMzOTdmSHo4QzVzM2IzN00yL0ZWSktHaG9SbzJiSmdHRFJxa2tTTkhhdlRvMGZyb280K0szTy9nd1lOeU9wMXEwdVRpSEdkaGRVVzlCeGYwV2J1Z2NwUyswczQ5d0hPK2tudW9FTW0wMHBwbVdhdFdMVW5Tdm4zNzFLSkZDM2Y1Z1FNSEZCVVZKWnZONXY0eWMvandZZmZqbkM4OWtvcXN6MW5vY3NXS0ZhcFRwODVGTVJTMXY2L0lXVERjc3F3L2VEa1VGT0QwNmRQdUwxTDc5dTFUN2RxMVpiUFppdXlET1M1Y2E2Vjc5KzY2N3JycjlPS0xMK3FKSjU3UTZ0V3JQVHBuaW5MZ3dBSE5uejlmSDM3NG9XSmlZclJod3daOTl0bG54WDY5OEgwOWV2VFFQZmZjbzFXclZpazdPN3ZBMldPZTlOR2NTejFkTHBlNmQrK3UrUGg0alJrelJ0OSsrNjJhTkdtUzc0eTN5K2xyeFIyYmM1SUU1ODZkYzUrSCthMU5WdEI1V2xSN2wvSmFQRDMzNFgzRkdWc3ZkVjJzeXgxN1MyTDhSL0hFeGNWTk04WThKc212YnQyNmV1dXR0MVN6Wmsxdmg0VVNab3hSUkVTRVB2bmtFODJkTzFkejU4NzFzeXpyNzNhN3ZhK2tOa2xKU1VlOEhXTkZFaFlXcHIvOTdXKzY3Nzc3NUhLNWluei96am5uOXUvZmY5RXNzY0xxUEhrUHp1K3pkbUhsRi9MMHN3YzhVOXE1QjNqT1YzSVA1ZnFUaldWWlYwbDUvMUpma2lJakk5VzFhMWRObVRKRnUzYnRrdFBwMUxadDIvVHFxNjlxOE9EQmtxUjY5ZXJwRDMvNGcyYlBucTIwdERRZFBIZ3d6MTJSaXFxUGlvcVN3K0hRakJremxKcWFLcWZUcVowN2Q3clgvNmxYcjU1aVltSUszTjlYUkVWRjVUd3NuVjlHS2JMYjdZTmpZMlBiNlB3VStncnJwWmRlVW5wNnV2YnQyNmQ1OCthcGQrL2Vrb3J1Zy9sSlNVbFJjbkt5akRHcVY2K2VNak16WlZtV1IrZE1VWEl1S1VwSlNWRmFXcHJlZSsrOXkzL3g4RmhabmcreHNiR0tpb3JTU3krOXBPdXV1NjdBV1NtZTlORnJyNzFXaVltSjJyWnRtMXEzYnEwcVZhb29OalpXYjc3NVpvR0x4RjVPWHl2dTJOeXdZVU1GQndkcitmTGxrcVNNakF5OTg4NDdGMjFYMEhsYVZIdEZ2WmFjWkdKeWNySjduYnBMT2Zjcmt2STA5cGZFMkZxVVMrbERaUjFqZVZhUy9TMDJOcmEydytING44MW1lMEtTMzUxMzNxa2xTNVpVK0VSYWZvdXBsK2QyaXN2UHowLzMzbnV2UHZyb0k0V0VoQmhqVENOanpNSDQrUGo3dlIxYlNmRFdtTHhyMXk3Tm5UdFgrL2Z2bDlQcDFHKy8vYVlsUzVibzZxdXZsczFtSy9MOU95b3FTaDA2ZE5DVUtWTzBjK2RPT1oxTzdkaXhRd2NQSGl5eXJyRDM0SUkrYXhkVW5oOVBQM3RVTmkxYXRQaERYRnhjejRZTkcxWXB6bjZsblh1NEhEbmpWdTUvQXdZTXVPemorZXFOS253bDkxQ3VrMm1Tb3FYL3UxeWhORXljT0ZIeDhmRjY0SUVIMUs1ZE80MGJOMDVEaHc3TmM2dnNhZE9tNmJmZmZ0UDExMSt2a1NOSHFtL2Z2cExrWHV6YWszcWJ6YWIrL2Z1cmZmdjJtakJoUXA1QmNlclVxVHA2OUtpNmRldW1KNTk4VXYzNjlTdTExM3VwcWxldm52TXdvckR0Zk5Rd2YzLy9iKzEyKzBHSHd6SExicmQzVkRtZnRabWYyTmhZM1hUVFRicmpqanZVcmwyN1BHdjNGZFVITCtSME9qVng0a1MxYjk5ZUN4Y3UxT1RKazkyeklUdzVad3JUc0dGRERSdzRVQ05Hak5EZ3dZTjF6VFhYWE40TFIzR1YyZmxnak5GZi92SVhwYVNrdU8vaVdaQ2krbWlUSmsza2NyblVwRWtUZDFJdUlTRkJXN1pzS1hERzIrWDJ0ZUtNelVGQlFab3laWW8rK3VnajllblRSL2ZmZjMrKzdSVjJuaGJXWGxHdnBVR0RCdXJYcjU4ZWZ2aGgzWHp6emU3eTRwNzdGVXlaOVBYY2Q4RzhISmM3dGhibFV2dFFXY1pZenBWSWY1czFlV2NBQUNBQVNVUkJWSXVMaS90Ly92NytCeVExQ0EwTjFlTEZpM1gvL2ZmTHo4L25jOElvQWNZWU5XclVLUGZDOHdFdWwrc2x1OTIrcVhIanhrSGVqdTh5ZWVYemVGaFltRFp2M3F3aFE0YW9iZHUyK3V0Zi82cVFrQkQzRFZnOGVmK2VNbVdLV3Jac3FmdnZ2MThKQ1FtYU1HR0NNakl5aXF3cjdEMjRvTS9haFgwR3Y1Q25uejBxR3o4L3Z6L1liTGJsTld2V1BPRndPTjZKaTR1N01UWTJOc1NEWFVzOTkzQzV2dnJxSzIzZXZGbWJOMi9XQng5ODRPMXdTbzJ2NUI3SzlUMnlIUTVIaXFRNm4zMzJtVTkxNm1YTGx1bVZWMTdScDU5K2VrbjE1ZEdKRXlmVXRXdFhTZm90TVRIUmQzNFpIckRiN2Q4WVkvSjh5N0VzNjVneFpxR2twY2VPSFZ2N3YvLzk3OXlGK3prY0RrdVN6OTh0Wit2V3JSbzZkS2krK3Vvcjl4UnZsTDVISDMxVWE5ZXVsYVR1aVltSi8vWjJQSjZxNk9lRHJ5clA1K21BQVFPMFo4OGVaV1ZsTmQyNmRldFAzbzdIVS9UMThpaytQbDZTbEppWVdLNCt3MTVxZjh2UnJsMjdxdWZPbmZ0U1VtdGpqTG5oaGh2MDlOTlBWNnExRGN0cW5Dd3Y0N0ZsV1VwTVROU3dZY055MWlROFoxbFd2NlNrcEpYZWp1MVNNQ2FYVCtWeFRHN1ZxdFgxZm41K2VkWXhzQ3dyd3hpelZOTEN0TFMwejNmdjNuM1JGR3hmelQxSUpUOXU1Unh2dzRZTlBybWVxYS9rSHNyN3pMUVFTVjUvby92UGYvN2pYbUJ5MjdadGV1MjExM1RqalRkNlhGOFJWS25pbmlWYkllNi9ib3dKbDNTL3BIL1hyRm56aU4xdW4rOXdPSHJIeDhmNzdxY3FvSlJ3UHFDeW9LK2pMSG5hMytMaTRycWRPM2Z1dURIbTZvQ0FBRE5uemh4Tm1UTEY1eE5wV1ZsWmV2bmxsOVdyVnkrMWFkTkdQWHIwME55NWM5MDNvOGk1akdqanhvMGFOR2lRMnJadHF3RURCdWpISDMvMDZQaVptWm1hUG4yNk9uZnVySVNFQkkwZVBUclBlbEFuVHB6UVk0ODlwbmJ0MnFsMzc5NmFOMjllbnN1V05tM2FwRUdEQnFsTm16YnEzYnUzK3c3UTVZVXhSdkh4OFZxM2JwMWF0V29sU1ZVa0xiZmI3Ujk3T2JRU3c1aU1zbUtNQ1pKMGk2UkZvYUdoUnh3T3gySzczVDZ3ZWZQbTRiazI4NG5jUTNGNU10YW1wYVZweElnUnV1YWFhOVNyVnk5dDNMalJpeEVYelZkeUQrWDlVcmFxa3J5ZUxkMjNiNSttVDUrdTQ4ZVBLekl5VXIxNjlkTGRkOS90Y1gxRmtPc0RYYURENGNpU1pFbkt6dmxuV1ZhMk1jYjlXSkw3ZWE1NlorNTZTVm0vYitPOGNKOThuanN2SS94Q1Y1RTB4bFNUTkVUU0VNdXl6am9janVXV1pWWGNlYk1vVVpabGZlcHdPSnlXWmJtTU1TNUpydndlNS9yZktjbktlWnk3cm9EdFhaSmN4aGluZGY3YUFQZmozLysvY0x2ODluVzNLNm5RKzMxelBxQWcvdjcrUDlEWFVWYnNkcnNyOSsvOS83ZDM5M0ZSbGZuL3g5OW5RRW5VMWpVRTY2dm0wbzNidzZRWXRwOWlmVXNxODV1SnVTNjFhR2E0bTd0cXBsdWJaV1ZacG5udjdrcS9kclcyTmJ1ekxFdEFyZmJYMW1vc0s5OWxCakhMMjIwMUVWQVdFQVVGWnViNi9hSE1nbmNNQ3N3TXZKNlBSNCtHYy9zNWNNMXh6bnZPdVM2MTB2Wm1qUG14WlZuSmxtWFpZbUppOVB2Zi83N3VSVVJBbXpObmpyNysrbXN0V2JKRTBkSFIrdnJycnpWOStuUzVYQzVObkRqUnU5eWFOV3UwZE9sU3RXL2ZYak5tek5BTEw3eWd0OTkrdThIdHo1NDlXL3YzNzllcVZhc1VGaGFtSjU5OFVvc1hMOWJNbVRNbG5Salo5Tml4WTBwUFQ1Y3hSbzgvL25pOTlTc3FLalJqeGd4ZGVlV1ZTazFOMWR5NWM1V1dsdGEwdjRRVzBLRkRCNzM2NnF2YXNHR0RubjMyV1p1a3UyTmpZMHNrZFdrTDc1SG0rODJpTWV4MnUvZWF6YktzczE3djZRelhjMmVhMXRBeXRXM3NQTXZ0ZmE2WmxtVzFsL1JqeTdKK0hCWVdWbU8zMnorVzlLNENKSHM0WCtjNjE4NmNPVk1WRlJYZWMrQVRUenpoejFJYlZEZDc4R2Nkd1I2bVNUci9rYXVheXJoeDR6UnUzTGp6bnQvS1dQcFB4NkhlVmw3M2IzU212MWRqNXZ2eWMzTXh4dGdrZGJVc3E3c3h4dTl0enhmOSt2WGoxbmYvQzdFc3kzdStQVk43UC9YL3ZrNDcyM3ZuZkxmYkdNSDRmZ2hVcmVSOWFrUmJSOHRwRSsxTjBsRExzbXlTTkhYcTFLQUowc3JLeXBTUmthRS8vdkdQdXZycXF5V2Q2Qk55d29RSlNrMU5yUmVtVFo0ODJmdklWSEp5c3FaTW1TS1B4M1BPRVdCTFMwdTFmdjE2dmYzMjI5Nk9xTWVNR2FNbm4zeFNNMmZPVkdscHFiNzg4a3V0WExuU3UrM3g0OGZyNFljZjltNGpJU0ZCeDQ4ZjE1NDllOVNwVXlmbDUrZDdCK0lJTmphYlRVT0dETkVISDN5Z0xWdTJ5TEtzNzU4TXVGcjllNFJ6Y3NBSTBZbjIxbDQ2dit1NXhpN1RRbjkzUzlMM1BSN1BwYlhucEVCdWIzWDdDUjQxYXBRZWUrd3g3ODluTzllV2xaVnA0OGFOZXVPTk43enpIM3p3UVUyZVBMbGxpejgvZnYxakJIV1lab3c1YmxsV3A2cXFxcUM3M2JLMXFhbXBxWDFaNVhBNE9zWEZ4WVVXRlJXRmR1ellNYlI5Ky9haG9hR2hvVGFiTGJTcXFpclVack9GaG9hR2hsUlhWN2NMQ3dzTGRibGNvWlpsaFZxV0ZlcDJ1ME50Tmx0STdjK1NRajBlai9mMXFkTXN5NnA5ZlNHUExEOXNXVmJ2Yzh5dmxQUzVNU2JQNC9HOHRXWExsbTJTWkxmYlV5OWduMmdqTE1zYWVyTFBOTnVnUVlOc2h3NGRzbFZVVk5ndXVlUVMyOUdqUjBOcWFtcHNIVHQydE5YVTFOZzZkT2hncTZtcHNZV0ZoZGxjTHBmTjdYYmJRa05EUTl4dXQ2MWR1M1kydDl0dDgzZzh0dERRME5wNU5vL0hZN1BaYkNIR0dNdnRkb2VFaElUWWpERTJqOGRqQ3drSnFaMXY4M2c4SVNFaElaYkg0d214Mld3Mlk0ek5HR09yZlYyN25LUlpsbVZkZFk1RHFwVDB1Y2ZqMldKWjFsdE9wL05yaWZjREpKZkwxZmRrbjJtMGRUUTdwOU5aKzhWZHEyNXZWMTU1NVN1ZE8zZit1MlZaMS8vODV6L1hrQ0ZEOU9LTEx6YnpiL2ZDRlJRVXlCaWo2T2pvZXRONzllcWxrcElTNzZPZWtuVEpKZi9wUDdwejU4NHl4c2psY3AzejdvL0N3a0laWXpScTFLalQ1dFhVMUtpd3NGRFNpWUV6Nm02N3J0VFVWS1dscFNrbUprWmhZU2Y2N3E5YlZ6REp5OHZUejM3Mk14bGpaSXp4ZUR5ZW9WdTJiS250RTZwVnYwYzRKd2NHaDhNUjByZHYzOUNMTHJvbzlPalJveUdob2FIdFFrSkNRa05DUWtKdE5sdG9kWFYxcU0xbUM3WFpiS0dXWmRXNy9xdTlCcXo3ODZuVGRQSTZzTzUxNGZuV2FvenBZN1BaZm5HT1JXcU1NWDh6eG15MjJXeGZPaHlPZEVtS2pZMmRHZWpadzduNlREdmJ1YmFvcUVoUy9WRktPM1hxMUx5RlhxQzYyWU0vNndqcU1FMVNoYVJPeDQ0ZEM5Z0czVmJVamtwampEa3V5ZVRrNU5SSXFqbm5TZ0VpTmpZMlNhZmY3bnZZR1BQL0xNdjZzTEN3OE1NREJ3NEUxdmpvQ0VhZUw3NzR3dnNwL1YvLytwY2ZTem03Mk5qWUtaSk8vVERMK3dHTlFWdEhTMnJWN1czMzd0MVZrbUx0ZHZ0NFNjcy8rZVFUWldabTZwMTMzdEZsbDEzV0VxV2ZsMjdkdWtrNjBkWEp0ZGRlNjUyK2YvOStSVVZGbmZPdU0xOTA3WHFpRzZOMTY5YXBlL2Z1cDgydnZSQThlUENnOTNYdEJXTnRIU3RXck5EcTFhc1ZIUjJ0ckt3c2ZmTEpKNmR0SjlBWlkvVE1NODlvdzRZTnRUL25WVmRYMzdCdDI3YnFPb3UxNnZjSUFvYm5aTHVyYm5CSlA3dnV1dXZ1a0hScW1GWnRqTmtrNllQcTZ1cDN0MjNiVm5LR1ZWdGw5dERRK1RJUW5aSTkrRTFRRDBCZ1dWYVJkT0pXYi9oWGVibDN3Sk4vKzdPT0MvUnZZOHdxajhmejQ2cXFxa2luMDVua2NEamVDdFIvdUl1S2lqUml4SWhHZll1YWtaR2g0Y09INjRZYmJ0RHJyNy9lak5XZHYvTTVMalNMZ0gwLzBQYlJ4QUsyclRkazA2Wk5pb3VMODZsL3FZYlVkbEJjWFYxTlcyeGU1OVhlSEE3SEsrWGw1WkdTQ284ZVBhckV4RVQ5L3ZlL2I2R1NHeThpSWtLMzNYYWI1c3labzEyN2Rua0g0ZnJESC82Z3NXUEhYdkQybzZLaVpMZmJ0V2pSSWhVVkZjbnRkbXZuenAzS3pzNldKUFhzMlZOWFhIR0ZVbE5UVlY1ZXJ2ejhmSzFjdWRLN2Z1M2puQVVGQlNvdkw5Yzc3N3h6d1RXMXRQejhmTjE4ODgzZUlNM2o4VXgyT3AzWG5SS2tCYU9nUFNjM1Z0M3pMdnlpV3RMSEhvL25GK1hsNWQyY1R1ZnRUcWZ6OTJjSjBscHQ5dEN6WjA5RlIwZWY5WHdaaUFJbGV3ajJPOU1LSk1VVUZ4ZnJ5aXZQMldjbG10bmh3NGNsU1pabEJWMllab3o1MEdhelBaZVRrL01YbmVqZ01paEVSVVhwbzQ5OEg3Q3BzTEJRenovL3ZGNTg4VVVOR2pSSWJ2ZUZqTm5RTlBidDI2ZXBVNmZxM1hmZjlUN08wZGpqUXRNS2h2Y0RiUjlOSVJqYWVrUFMwOVBWbzBjUHBhZW5hL1RvMFUyMjNWUGI0cG5hS3hxbktkcmI3dDI3RDBtNjFHNjNMNVQwMkt1dnZxcjE2OWRyMWFwVjZ0aXhZNVBXMnhSbXpacWxsMTU2U1E4OTlKREt5c3JVbzBjUHBhU2tLQ2twcVVtMlAzLytmTTJiTjA5SlNVbXFxYWxSZEhTMHBrNmRXbS8rekpremRjY2RkK2lxcTY3U3lKRWp0VzNiTm9XR2hxcDM3OTVLVGs3V3RHblRGQmtacWVUa1pHVm1aalpKWFMxaCtmTGxXclpzV2UyUEJ5b3JLMk8yYjk4ZWRKL0I2Mm9ONStUbXhIbTRTZVZMR3VkeXVWYm41ZVZWTkdLOWdNOGU2dmFaSmtsZmZQR0ZUK3ZObXpkUHp6MzNuQVlQSHF5cnJycEtTVWxKMnJadFd6TlUyRFFDSlhzSTZqRE5HTFBUc3F3aDMzMzNuUVlNR09EdmN0cTBPcmVDZnVmUE9zNUhibTd1UW4vWDBCS0tpNHZsOFhoMHl5MjNxRjI3ZG5WSFFmR2J3NGNQYTkrK2ZmNHVBM1cweHZjRGJSOW5FdXh0dmJ5OFhCczNidFJ2ZnZNYlRaa3lSVHQyN0ZDZlBuMmFaViswMXd2WGxPM040WEJNNjlldjN4L2J0V3ZuUEhEZ3dFVTMzM3l6WnMyYXBidnV1cXVwZHRFa0xycm9JajMyMkdQMU9zQ3U2MHdEcjV4ck1KWlQ1M1h0MmxVTEZpdzQ2LzUvOElNZjFMdTdJajA5dmQ0anB0T21UZE8wYWRPODg1T1RreHVzd2QvS3k4czFhdFFvYjU5d2tuN25jRGgrNWMrYW1rcXduNU9iRytmaHBuT3kvK3RHSjBXQm5EMDA1dHg1cG1sWFhIR0YzbmpqalhyTGpCZ3hvdWtMYlNLQmtqMEU5V09leHBqdFVtQTkrMTk3dTI1bFplVnAwMnB2NFYyMWFwWHV1T01PeGNmSGE5R2lSZDdscXF1cnRXREJBaVVrSk9pbW0yN1NVMDg5cGFOSGo5YmJSbHBhbW02OTlkWjY2d1dDQXdjT1NKS01NWHY4WEVxYlViZXQxYjdldkhtelJvOGVyUUVEQnVqZWUrL1ZOOTk4NDEzK2dRY2VrQ1RGeDhjckxpNU8wb25PRzE5KytXVU5HelpNL2Z2MzE5Q2hRL1hLSzY5NEgrMDVVN3VyblphZW5xNDc3cmhEUTRZTVVYWjJ0dDU2NnkwbEpDUm84T0RCMnJoeG8zZS8yZG5aR2oxNnRQcjM3Ni9FeEVSbFpXVjU1NldrcEp4VzA2bnZJVjlyUE5leG8zV2g3ZFAySVczWXNFRS8rTUVQRkI4ZnJ4dHV1RUhwNmVuZWViNThGaWt2TDllMGFkTTBjT0JBRFJzMlRKczNiejdyK21kcXIvQ3ZyVnUzYm5jNEhPR1NQcEtrWjU5OVZnODg4RUJBM0hrYktQN3lsNzhvUHovZis0anA4dVhMZGZmZGQvdTdyUE8yZnYxNkpTUWsxQTYrVUZGVFUzTk5hd25TZ2tGRDU5WGExNW1abVVwS1NsSjhmTHltVEptaXNySXk3L0xuT3U5S2pmL2NJSjM3K2hGTkt4Q3poN1lxVUxLSG9BN1RMTXZhSVFWWGc5Ni9mNzhXTGx5bzJiTm42N1BQUHRPZGQ5N3BuVGQ3OW14dDM3NWRxMWF0VWtaR2hrcExTN1Y0OGVKNjYyL2V2Rm5wNmVtYU1HRkNTNWQrVHR1M2I1Y2tlVHdlcDU5TGFkUFdyRm1qcFV1WDZ0TlBQMVgzN3QzMXdnc3ZlT2V0V0xGQ2twU1ZsZVg5Sm1MT25EbjY0b3N2dEdUSkVtVm1abXJldkhuNjhNTVA2ejQ2SU9uTTdXNzM3dDM2NktPUE5HREFBRDM5OU5QYXUzZXYxcTFicDBHREJtbkpraVhlNVNvcUtqUmp4Z3h0MnJSSmd3WU4wdHk1Yzg5WjA2bDhyZkZjeDQ3V2o3WlAyMjlyMHRQVHZYY2kzWFhYWGZyNDQ0KzkvVUQ1WXViTW1UcDgrTERTMHRLMFlzV0tlaGR0cC9LbHZjSXZqTVBoK0xFeDVoWkp4Ny82NmlzTkdEQkFXVmxaTXNiNHV6YS8yN3QzcjM3Kzg1OXI0TUNCZXVLSkp6UjA2RkE5K09DRC9pNnIwU29xS25ULy9mZnJtV2Vla1RIR0krbGRwOVBaNmVUb3lRZ3dhV2xwV3I1OHVkYXVYYXZpNG1JdFhQaWZHKzRhT3UrZXorY0dYNjRmMFRTQ01YdG9yUUlsZXdqcU1NMW1zMjJSVGx6WUJJdDI3ZHJKc2l3VkZoWXFQRHhjZmZ2MmxYU2lJOFAxNjlkcit2VHBpb3FLVXBjdVhUUm16Qmg5OXRsbjlkWWZPM2FzT25ic0dIREQxVzdac2tXU1pMUFp2dlJ6S1czYTVNbVRGUkVSb1lzdnZsakp5Y25hdVhQbldUdVFMaXNyVTBaR2hwNSsrbWxkZmZYVkNnME5WVXhNakNaTW1LQTFhOWJVVy9aTTdlNm5QLzJwd3NQRE5YVG9VSldVbENnbEpVWGg0ZUVhTW1TSXZ2dnVPKyszNHdrSkNZcU9qdGFlUFh2VXFWTW41ZWZuKzN6QjE1Z2FHM1BzYUgxbys3VDl0bVRQbmozYXNXT0gvdWQvL2tlU2RPdXR0K3I0OGVQNjhrdmYvZ2t1S1NuUnhvMGI5YXRmL1VvUkVSR0tpSWdJeXBBQkp6aWR6bzNsNWVWZEpIM3BkcnZONU1tVE5XM2FOTlhVQk1XZzZzMW0zTGh4K3Zqamo3VjU4MmF0VzdkT0V5ZE9WRWhJaUwvTDhwa3hSbGxaV2JybGxsdjA5ZGRmUzlJeG04MTJ1OFBoU1BaM2JUaTdpUk1ucW12WHJvcU1qRlJLU29yM2puVmZ6cnVOL2R6ZzYvVWpta1l3WmcrdFZhQmtEMEhkWjFwT1RrNXhiR3pzcnVMaTRxdjI3OSt2SGoxNitMdWtCa1ZGUmVtRkYxN1E3MzczTzczNTVwdDY4c2tuRlJzYlczdkx0a2FOR25YYU9uVS9EQVhpTVI0OGVGQUZCUVdTOUozVDZUemc3M3Jhc2tzdXVjVDd1blBuempMR3lPVnluYkdqMG9LQ0FobGpGQjBkWFc5NnIxNjlWRkpTVXU5aS9FenRya3VYTHBMa0hSbzZJaUpDa2hRV0ZpWkpjcnZkQ2drSlVXcHFxdExTMGhRVEUrT2Q1K3VGZm1OcWJNeXhvL1doN2Z0MjdHZ2QwdExTWkl6UlQzN3lFKyswcXFvcXBhZW5hOUNnUVEydVg5dlhTSzlldmJ6VEF1MUxPalRPN3QyN3F5VDlkMnhzN0ZoSnIzeisrZWZ0Yjd2dE52M3BUMzlTZEhTMExNdnlkNGxvaE9ycWFqMzk5TlA2eTEvK0luUGlOc01zbTgwMktDY25wMjBucEVFZ01qTFMrN3BidDI2cXJLeVV4K1B4NmJ6YjJNOE5EVjAvQmtJZnNhMUpNR1lQclZFZ1pROUJIYWFkbEM3cDBVMmJOcDN4Uk5MU2FpOWVqaDgvN3IzUU92VzU5VHZ2dkZPMzMzNjdsaTVkcXNjZmYxeC8vdk9mMWJWclYwblN1blhyMUwxNzk3TnVQeEEvRE5VbXc4WVk3a29MSXQyNmRaTjA0akdJYTYrOTFqdDkvLzc5OVRyb2xjNi8zZTNmdjE4clZxelE2dFdyRlIwZHJheXNMSDN5eVNmTlVpUGdLOW8rZ3BuYjdkYUdEUnYwNjEvL1dyZmNjb3QzZWw1ZW5tYk9uS25TMHRJR1A0dlVYc0FkUEhqUSs3cE9aNzRJWWs2bmMyWGZ2bjB6MnJkdnY3bWlvdUxLZSsrOVYvZmRkNSttVEptaTBORFc4TEcvZFRQR2FQZnUzVXBKU2RIeDQ4Y2xxVWJTUktmVCtVYy9sOWJtK1hLTlZ6dXRkdjdldlhzVkdSa3BtODNXNEhuM2ZENDMrSHI5aUNZVlVObERXeFJJMlVQUWZ4cTNMT3ZQa2dKbU9PdmV2WHNyUER4Y0dSa1prazU4VTF4M1pJeUNnZ0xsNXViS3NpejE3TmxUMWRYVk1zWW9LaXBLZHJ0ZGl4WXRVbEZSa2R4dXQzYnUzS25zN0d4L0hZclAvdnJYdjBxU0xNdGE3K2RTMEFnUkVSRzY3YmJiTkdmT0hPM2F0Y3ZiUWU4Zi92QUhqUjA3dGtuMlVYdHJla0ZCZ2NyTHkvWE9PKy9VbTMveHhSZExrbkp6YzFWZVh1NlhHdEgyMFBZUnpQNzJ0Ny9wOE9IREdqWnNtQzY3N0RMdmY0TUhEMWJuenAyMVljT0dCaitMOU96WlU5SFIwVXBOVFZWNWVibnk4L1ByalhwNHFvYmFLd0xMdG0zYlNweE81MVhHbUZtU1hHKzk5WmFHRHgrdTR1SmlmNWZXcE9wMkNGOVVWS1FSSTBZRTlTUHVMcGRMUzVjdVZYSnlzbzRkTzJhTU1idHJhbXFpQ05JQ1EwUG4xVm92dmZTU0tpb3F0SGZ2WHIzMjJtdEtURXlVMVBCNTkzdytOd1R6OVdPd0NyVHNvUzBLcE93aDZNTzBrcEtTTHlTVi8rTWYvOUNSSTBmOFhZN0N3c0kwWjg0Y3ZmLysreG8rZkxnbVRacWtnUU1IZXVlNzNXN05talZMTjk1NG8xYXRXcVhaczJkNzczeVlQMysrYkRhYmtwS1NkT09OTitxNTU1NEwrQTVrS3lzcmEyOUJyN0FzYTAzRGF5Q1F6Sm8xUzNGeGNYcm9vWWNVSHgrdlo1OTlWaWtwS2Q3aDRTOVU3OTY5bFp5Y3JHblRwbW5zMkxIMTNndVNkUG5sbDJ2a3lKR2FPblZxdmNlVldySkd0RTIwZlFTcjlQUjA5ZS9mWDUwN2Q2NDNQU1FrUkxmZmZydlMwOU1iL0N3aVNmUG16Vk54Y2JFR0R4NnNKNTU0UWlOSGpqenJQbjFwcndnOFRxZHpwcVJyakRFbFJVVkZHakpraUZhdlhoM1VnZFBaUkVWRjZhT1BQZ3JLdTNhTk1UcDQ4S0FTRXhOcnd4VzNaVmx6blU3blZWdTNiaTMxZDMwNHdaZnpxaVRGeE1Sb3hJZ1J1di8rK3hVZkg2L3g0OGQ3NTUzcnZIdStueHVDOGZveG1BVmE5dERXQkZyMkVIalBESjRIdTkzK2Z5Vk5ldVNSUnpSbXpCaC9sOU9tYk5pd1FUTm16SkF4NWdPbjA1bms3M3Bha3QxdU41SVkyUXhuOU9pamo5WitjM0tudytINDJOLzFORGZlRDIzWHZmZmVxejE3OXFpbXB1YWF0akM2SEczZHYrTGk0aVJKRG9lalZYeUdiU2wydS8xTlk4d295N0pzZmZyMDBhdXZ2dXA5RkMxWWJkMjZWU2twS2RxMGFWUFFIb3ZINDlHSEgzNm9GMTk4c1haU3NjZmpHWmlibTd2TG4zVUZrMEE1SjdlRzluZysydUk1bWV6QmZ3SXRld2krcjIvT3dPMTJ2eXBKYTlhc0lZbHZRY1lZdmZubW03VS9wdnF6RmdBQUFKeVp3K0VZSXlsQjB2RWRPM2JvbGx0dVVXWm01bmw5YnZaNFBGcXhZb1dHRHgrdS92MzdhK2pRb2ZybW0yOGtuZWowL09XWFg5YXdZY084ODE1NTVSWHYzWEMxajJhbXA2ZnJqanZ1MEpBaFE1U2RuYTIzM25wTENRa0pHang0c0hmMHc5cGxNek16bFpTVXBQajRlRTJaTWtWbFpXV24xVlQza1U5SnlzN08xdWpSbzlXL2YzOGxKaVlxS3l1cjNuS2JOMi9XNk5Hak5XREFBTjE3NzczZStoczZ2dXJxYWkxWXNFQUpDUW02NmFhYjlOUlRUNTJ4M3l4ZlZGUlVhT3pZc1hyeHhSZGxqUEVZWTFZNUhJNXVCR2xBWUNONzhJOUF6QjVhUlppMlpjc1dwekhtcjN2MzdtMVVCOCs0TUgvLys5KzFmZnQyU1hJNG5jNi8rcnNlQUFBQW5KblQ2ZHhZVlZYMVBVbWZ1TjF1ejVRcFV6UjE2bFJ2QU9XcjMvem1OMXF6Wm8xZWVPRUZaV1ptNnFXWFh2S09janhuemh4OThjVVhXckpraVRJek16VnYzang5K09HSFdyWnNXYjF0N042OVd4OTk5SkVHREJpZ3A1OStXbnYzN3RXNmRlczBhTkFnTFZteXBONnlhV2xwV3I1OHVkYXVYYXZpNG1JdFhMaXd3Um9yS2lvMFk4WU1iZHEwU1lNR0RkTGN1WFByelYrelpvMldMbDJxVHovOVZOMjdkOWNMTDd6ZzAvSE5uajFiMjdkdjE2cFZxNVNSa2FIUzBsSXRYcnk0VWI4L2o4ZWp2L3psTDdyNTVwdjF6VGZmeUJoVGFyUFpibkU2bmZSbURnUUJzZ2YvQ01Uc29WV0VhU2M5SzBuTGxpMVRUUTJqUmpjM2w4dWwxTlFUZ2JESDQ1bmw1M0lBQUFEUWdHM2J0bFU3SEk3L3NTeHJ0REdtSWpNelUzZmNjWWUyYnQzcTB4MFdSNDRjMGJ2dnZxdG5uMzFXMTExM25VSkRReFVkSGExTEw3MVVaV1ZseXNqSTBOTlBQNjJycjc1YW9hR2hpb21KMFlRSkU3Um1UZjJ1Ylg3NjA1OHFQRHhjUTRjT1ZVbEppVkpTVWhRZUhxNGhRNGJvdSsrK2s5dnQ5aTQ3Y2VKRWRlM2FWWkdSa1VwSlNmSGV1WFl1Q1FrSmlvNk8xcDQ5ZTlTcFV5Zmw1K2Q3TzNpWHBNbVRKeXNpSWtJWFgzeXhrcE9UdFhQblRuazhubk1lWDJscHFkYXZYNi9wMDZjcktpcEtYYnAwMFpneFkvVFpaNS81L1B1dnJLelVvNDgrcW1uVHBza1k0NUgwcWRQcGpNekp5Zkg3cUhTNE1QMzY5Vk5PVGs2YmVzU3pqU043YUVHQm1qMjBtakRONlhSdWxMUnUzNzU5ZXVXVlYveGRUcXUzZXZWcTdkaXhROGFZek56YzNMWCtyZ2NBQUFDK2NUZ2M3N3BjcnA3R21MeGp4NDZabEpRVXpaczNUMVZWVmVkY0x6OC9YMjYzVzMzNjlEbHRYa0ZCZ1l3eGlvNk9yamU5VjY5ZUtpa3BxVGZ3UWUyZFhyWEJRMFJFaEtRVG5ieExxaGVtUlVaR2VsOTM2OVpObFpXVkRRNmlrSnFhcXNURVJMMzY2cXZhdTNldkpOVmI1NUpMTHZHKzd0eTVzNHd4Y3JsYzV6eSt3c0pDR1dNMGF0UW94Y1hGS1M0dVRsT21URkZGUlVXREY5UEdHT1hsNWVuMjIyL1hwazJiSktuU0dITy93K0VZSXNsMXpwVUJCQnl5aDVZVnFObERxd25USk1ubGNqMHNxZUwxMTEvWDFxMWIvVjFPcTdWNzkyNHRYYnBVa281NVBKNWYrcnNlQUFBQU5NN1dyVnRMblU3bmRaS21HMk9xM24vL2ZkMTk5OTM2N3J2dnpyck85Ny8vZlVuU3ZuMzdUcHZYclZzM1NmS0dWN1gyNzkrdnFLaW84eDVwczI2ZlpIdjM3bFZrWk9RNXQ3Vi8vMzZ0V0xGQ3k1WXQwK0xGaTVXWW1Panp2czUxZkYyN2RwVWtyVnUzVGprNU9mWCthOWV1M1ZtM1dWVlZwWVVMRjJyY3VIRTZmdnk0TWNia2xwV1ZYWmFibS91Mno0VUJDRGhrRHkwamtMT0hWaFdtNWVYbGZldnhlSDdsY3JrMGJkbzBGUlVWK2J1a1ZxZWtwRVNQUHZxb3FxdXI1ZkY0WHRpeVpjczJmOWVFMHp2ZUJRQUE4SVhENFZqZ2RydXZNY2JzUDNUb2tFYU1HS0dWSzFmV2V5eXlWbFJVbEc2KytXYk5tVE5ITzNmdWxOdnQxbzRkTzVTZm42K0lpQWpkZHR0dG1qTm5qbmJ0MmlXMzI2MnZ2dnBLZi9qREh6UjI3Tmp6cnUrbGwxNVNSVVdGOXU3ZHE5ZGVlNjNCY0t5MjdvS0NBcFdYbCt1ZGQ5N3hlVi9uT3I2b3FDalo3WFl0V3JSSVJVVkZjcnZkMnJsenA3S3pzOCs0TFdPTTl1N2RxOFRFUkwzNzdyc3l4bFJabHZXTTArbU0vZWMvLzNuWTk5OEFnRUJFOXREOEFqMTdhRlZobWlUbDV1YStLdW1WUTRjT2FmejQ4U29vS1BCM1NhMUdjWEd4Smt5WW9QejhmRWxhblp1Yk83ZWhkUUFBQUJEWTh2THl2blU2blQwbExaUGsrdDN2ZnFmNzdydFBwYVdscHkwN1o4NGM5ZXZYVDVNbVRkSk5OOTJrNTU1N3p2dDQ2S3hac3hRWEY2ZUhIbnBJOGZIeGV2YlpaNVdTa3FMazVPVHpyaTBtSmtZalJvelEvZmZmci9qNGVJMGZQLzZjeS9mdTNWdkp5Y21hTm0yYXhvNGRxNEVEQnpacWYrYzZ2dm56NTh0bXN5a3BLVWszM25pam5udnV1VFAyTmVkeXVmVG1tMjlxNU1pUit2ZS8veTFKKzl4dTl6VU9oMk5PbzRvQkVORElIcHBQTUdRUGxyOExhQTV4Y1hIdGpESHZTUnJ4L2U5L1gzUG56dFVOTjl6Zzc3S0MydGF0Vy9YNDQ0L3I0TUdEa3ZSWmVYbjVYYnQzN3o1M3h4cXRuTjF1TjVLVWs1UGo3MUswZGV0V3BhU2thTk9tVFhSOEdpQWVmZlJSL2ZXdmY1V2tPeDBPeDhmK3JxZTVCZEw3QVMzcjNudnYxWjQ5ZTFSVFUzUE4xcTFidC91N251WkdXL2V2dUxnNFNaTEQ0V2lWbjJFRFFVeE16SURRME5BTmtyclliRGE5K09LTHV1MjIyODc3TWMzekZheWZiVXBLU2pScDBpVHQyclZMa2x6R21OZWRUdWVEL3E2cnRlS2M3RitjazhrZW1rT3daQSt0N3M0MFNjckp5YWx4T0J6M1NIcWp0TFJVRXlaTTBQUFBQMDlTZkI2S2k0czFmLzU4alJzM3JyWXhmMmhaMXAyQjJKZ2g1ZVhsYWZUbzBSb3dZSUR1dWVlZWVzL3YxOVRVNk9XWFg5YXdZY1BVdjM5L0RSMDZWSys4OG9xM1E5N2FSMFhUMDlOMXh4MTNhTWlRSWNyT3p0WmJiNzJsaElRRURSNDh1TjRJV3RYVjFWcXdZSUVTRWhKMDAwMDM2YW1ubnZMMmExSzdyY3pNMnNmdTRBQUFHakpKUkVGVVRDVWxKU2srUGw1VHBreFJXVm1aZC8zczdHeU5IajFhL2Z2M1YySmlvckt5c3J6enlzcks5T3RmLzFyeDhmRktURXpVYTYrOXByaTRPRlZYVnplNGJ3QUFjUDd5OHZMK2JsbFdwREhtQTdmYjdaaytmYm9tVFpwVTc5OXduTTd0ZGlzakkwT0RCdyt1RGRJSzNXNzNqUVJwUU90Rzl0QjBnaTE3YUpWaDJra3VoOE14VnRJRVNlVnBhV2xLVEV6VUk0ODhvb3lNRE8zYXRVdGxaV1ZuN0EraXJYSzczVHA4K0xEMjdObWo5ZXZYNjRrbm50Q2RkOTZwOTk1N1Q4YVlDbVBNWXc2SFkyUk9UZzdqLzU1d1RKS09IVHZtN3pxODNudnZQZjMydDcvVnA1OStxc3N1dTB5elo4LzJ6cHN6WjQ2KytPSUxMVm15UkptWm1abzNiNTQrL1BCRExWdTJyTjQyZHUvZXJZOCsra2dEQmd6UTAwOC9yYjE3OTJyZHVuVWFOR2lRbGl4WjRsMXU5dXpaMnI1OXUxYXRXcVdNakF5VmxwWnE4ZUxGOWJhVmxwYW01Y3VYYSszYXRTb3VMdGJDaFF1OTh5b3FLalJqeGd4dDJyUkpnd1lOMHR5NS83bHpkK2JNbVRweTVJalMwOVAxMm11djFZNTgxYWg5Kzl1UkkwY2tTVzYzbTVRUEFCQlVjbkp5YXB4T1o1SXhacVF4cHV4Ly8vZC9kZGRkZDJuejVzMW5mS3l4clNzcks5UEREeitzbVROblNwSmIwb2NPaDZQSGxpMWJ6dHloR29EV2h1eWhrVnBEOWhEcTd3S2FtOFBoV0JZVEUvTmhTRWpJaThhWTVJMGJOM2FzZTNjTkduUk0waHFYeXpVOUx5OXZ2NytMQ1NUR21CMldaVjEvNE1BQlhYSEZGZjR1UjVJMGRlcFU3eER5bzBhTjB1VEprK1h4ZUZSZVhxNk1qQXo5OFk5LzFOVlhYeTNwUkI4a0V5Wk1VR3BxcWlaT25PamR4azkvK2xPRmg0ZHI2TkNoeXNqSVVFcEtpc0xEd3pWa3lCQ3RXYk5HYnJkYjVlWGxXcjkrdmQ1KysyMUZSVVZKa3NhTUdhTW5uM3l5OW9Pa0pHbml4SW5lMGE5U1VsTDB3Z3N2ZU9jbEpDVG8rUEhqMnJObmp6cDE2cVQ4L0h5NVhDNGRPWEpFWDM3NXBWYXVYS21JaUFoSjB2ang0L1h3d3c5TGtrcExTMzNhdHorNTNXNTkrKzIza3VRT0N3djd4dC8xQUFCd1BuSnpjOWZHeGNYMTluZzg2NDhmUHg0L2FkSWtLekV4VVk4Ly9uaXpQM3JacjErL2dIOTB6eGlqelpzMzY1RkhIcW05ZTc1TTBzOGREc2NhUDVjR3dBL0lIaTVZVUdVUHJUNU1rNlM4dkx5RGtoN3MwNmZQSStIaDRXTXN5eG9rS1VaU04wbmZVeHY1UGZqQWJZdzVMT25ma3ZLTU1admNidmZLclZ1M250NzdMR1N6MmQ0eXhseS9hTkVpUGZiWVk3cjAwa3Y5M3FkSDdiRDBrdFN4WTBjWlkrUnl1VlJRVUNCampLS2pvK3N0MzZ0WEw1V1VsSGdmOVpTa0xsMjZTSkwzV0dvRHJiQ3dNRWtuZ3FMQ3drSVpZelJxMUtqVGFxaXArYytYQjdYQlhtMXRsWldWOG5nOHN0bHNTazFOVlZwYW1tSmlZcnpiOW5nOEtpd3NsQ1JkZnZubDNuVTdkKzdzZmQzUXZzODFQSDF6cTZtcFVYRnhzVDc0NElQYVRwdi9tcDJkL1crL0ZRUUF3QVhLeWNrNUxPbkcyTmpZS1pabHpVMVBUdy9Qek16VXl5Ky9yS3V1dXNyZjVmbE5aV1dsRmkxYXBMVnIxOHFjdUYzdmI1V1ZsWGZ1MkxIamlMOXJBK0EvWkE4K0MvcnNvYzEyRkFoY3FKT2RUVzZTMU4vZnRTQWcvZHZqOGNUbjV1YnU4bmNoTGFHMkEyQzBYVzF0QUFMNFYxdnU3TnFmNHVMaWVuazhuajlibG5XMUpQM2lGNy9RdUhIajFMNTllMytYMW1LTU1kcTVjNmNlZXVpaDJpL09LaVhOY0RnY3YvRnphVzBTNStUQXdEazVlTVRFeFB6QVpyUDlLRGMzZDdXL2F3bDJyYm5QTktCWjVlVGsxRlJWVmQxc2pKbGxqUGxhMG5GLzF3Uy9jeGxqOWh0alhxK3FxckszbFNEdHBLLzhYUUQ4eHhoenNLS2lvazMwdEd1TW9ROGsvK044NHljNU9UbjduRTVuSDh1eWxraXFYcjU4dVVhTkd1VzlxN3kxcTY2dTFpdXZ2S0xSbzBmWEJtazdxcXFxcmlGSTh4L095UUdCYzNJUXNkbHN0MW1XZForLzZ3Q0FnTkNoUTRjQko3K1o2M1NHYVJlZG5CVGVvMGVQMy9icjE2OGdOamEycG0vZnZqc2lJeU1ubm0wYnA2NS9odTFGUlVkSHYzLzk5ZGNmaVkyTnJmcmhEMy9vNk5peDQrMTFsNDJNakp3WUV4TlRkTjExMXgzdTJiUG55NUs4WDEzMzZOSGpkOWRmZjMxbDM3NTlkM1hyMW0xSzNXMjNiOS8rbWo1OSttdyt1ZDMvallpSUdIOXlma2hEK3dZQUFNM1BicmZIMmUzMkFydmRidUxpNHN6YXRXdU55K1V5cmRXQkF3Zk1UMzd5RTJPMzIwMXNiR3lWM1c3L3JiLy9CZ0RRV0hhNy9YOWpZMlAvM2JkdjM3WnpTM0V6NFhaTUFFMnVRNGNPQTY2NTVwb3NoOFBSV2RJRmoyWjV5U1dYcEZ4NjZhV3p2dnJxcTE1TlVCNEFBR2dDY1hGeDdUd2V6OXVTUmxxV1pmdlJqMzZrK2ZQbmUvdGZiUTNjYnJmV3JWdW41NTkvdm5aU2dURm11TlBwL0ljLzZ3S0F4b3FKaWVrUkdocjZuU1I1UEo1N2VkVHp3dkNZSjRDQTA2VkxsNUVYWFhSUnRLVFFEaDA2OU8vZXZmdk1rcEtTMS94ZEZ3QUErSStjbkp3YXA5TjVqOXZ0dnNzWWMvQWYvL2lIaGc0ZHFzOC8vMXpHQkg5WFZvY09IZEl2Zi9uTDJpRE5aWXhaNlhBNGVoQ2tBUWhHSVNFaHQ5YSt0aXpycC82c3BUVWdUQU1RY01MQ3d2cGNkZFZWbTJKall5dXZ1T0tLOTBwTFM5ODRjT0RBYkgvWEJRQUFUcGVYbC9keFpXWGxsY2FZUDFkVlZabkhIbnRNVHozMWxNckx5LzFkMm5ueGVEejYvUFBQbFppWUtLZlRLV1BNSVkvSGM3ZlQ2WHhBa3FmQkRRQkFZQnBYNS9WL2l6em9ndkNZSndBQUFJQW1jZjMxMXo5b3M5a1dTN3E0UzVjdVdySmtpV0ppWW1SWndYSFpVVjVlcm5uejV1bVRUejZSTWNaWWx2Vm5sOHMxTWk4dnI4TGZ0UUhBK1lxTmplMW1XZGJCdXRQY2J2ZC9iOW15NVV0LzFSVHNRaHBlQkFBQUFBQWFWbGhZNklpTWpIekRzcXhicTZxcXVxOWR1MWJIamgzVDlkZGZyOURRVUgrWGQxYkdHRzNac2tYanhvM1R0bTNiSk9tSVpWbFRIUTdIcjRxS2ltcjhYUjhBWElpb3FLaGhOcHZ0bnJyVExNdXFLaXdzWE9ldm1vSmRjSHhGQkFBQUFDQ294TWJHdmlCcG1tVlpZVDE3OXRSdmYvdGI5ZTdkMjk5bG5lYjQ4ZU5hdG15WlZxNWNXVHZKNlhhN0U3ZHMyWkx2ejdvQW9Lblk3ZlowU2NQcVRqUEcvTXZwZFA3QVR5VUZQY0kwQUFBQUFNM2kybXV2alduZnZ2MWFTYjB0eTlKamp6Mm1wS1NrZ0xsTDdkdHZ2OVVqanp5aTc3NzdUcEtPUzFyaWNEaWU5bk5aQU5Cayt2WHI5LzEyN2RyOVcyZklmNHd4TnpDb3l2bWh3emtBQUFBQXplS3JyNzdLY3pnY1YwbGFZWXh4TDF5NFVPUEhqOWZCZ3djYlhMYzUxZFRVNk4xMzMxVlNVcEsrKys0N0dXUCtaWXdaUUpBR29MVUpDUW01UldlNWtjcXlyUHRhdUp4V2d6QU5BQUFBUUhOeU9SeU9jVzYzZTdBeEpqOHZMMDkzMzMyMzFxOWZMNCtuNVFmSHpNL1AxNE1QUHFnRkN4WklVbzB4NXZkT3AvTUtwOU81cGNXTEFZQm1aclBaUnA5dG5qSG1ycGFzcFRYaE1VOEFBQUFBTGFKdjM3NmR3c0xDM3BCMHR5VHI1cHR2MWpQUFBLT3VYYnMyKzc0OUhvODJiTmlnV2JObXllVnl5UmlUTCtrQnA5UDVXYlB2SEFEOG9FK2ZQcDA3ZHV4WUl1bXN6OVpibGhXVGs1T3p0UVhMYWhVWXpSTUFBQUJBaXpoMDZGQjFRVUhCdTVkZWV1bHVZOHlnZmZ2MmRWaTdkcTErK01NZjZyLys2NzlrV2MzelhYOUpTWW1lZWVZWi9lbFBmNUxiN1RhV1pYMVVWRlNVc0d2WHJwM05za01BQ0FDWFgzNzVyWkxHbm1zWlkweFpZV0VoWHlvMEVuZW1BUUFBQUdoeGZmdjI3ZDYrZmZzUExNc2FLRW4zM0hPUEhuNzRZWFhzMkxISjltR00wZWJObXpWOStuUWRPWEpFeHBoU1NiOXlPcDByRzF3WkFGcVoyTmpZTXN1eXZtZFpWcGVjbkp6RC9xNG5tTkZuR2dBQUFJQVd0MjNidGtLbjAzbWpNZVpKU2NkV3IxNnQ1T1JrN2RpeG8wbTJYMUZSb1FVTEZ1aWhoeDZxRGRJeWEycHFyaUZJQXdCY0tNSTBBQUFBQUg3amREcm5TWXFUOU0yQkF3YzBldlJvL2VsUGYxSk5UYzE1YjNQNzl1MUtUazdXZSsrOUowbVZIby9uS2FmVGVkTlhYMzFWMUVSbEF3RGFNTUkwQUFBQUFIN2xjRGkrY1RnYy9TVDlYMG11bDE1NlNULzcyYyswZi8vK1JtMm51cnBhSzFhczBIMzMzYWNEQnc3SUdQT05NZWFHM056Y3VjMVNPQUNnVFNKTUF3QUFBQkFJM0E2SFk3TEg0N2xGMGorLy92cHJKU1VsNmYzMzM1Zkg0Mmx3NVgvOTYxOUtTVWxSYW1xcUpGVkxXdWgwT3E5MU9wMWZOM1BkQUlBMmhqQU5BQUFBUU1ESXpjMzltMlZaL1NTOVdWTlRZK2JPbmF2Smt5ZnI0TUdEWjF6ZTdYYnIvZmZmMTczMzNxc2RPM2JJR1BPdHgrTzUxZUZ3UEM2cDRSUU9BSUJHSWt3REFBQUFFRkJ5Y25JcUhRN0gvWktTakRHSE5tL2VySHZ1dVVlZmYvNjVqREhlNVE0ZVBLaXBVNmRxN3R5NWNybGNIbVBNRzRjT0hlcWJtNXViNmIvcUFRQ3RuZVh2QWdBQUFBRGdiR0pqWTd0SmV0dXlyTnNsYWRpd1lYcnNzY2YwajMvOFF6Tm56bFJGUllVa0hUTEdUSEk2bmUvN3RWZ0FDR0N4c2JGbGxtVjl6N0tzTGprNU9ZZjlYVTh3STB3REFBQUFFUEJpWTJPblNKcGpXVmFuVTJaOWFsbldmVGs1T2NYK3FBc0FnZ1ZoV3RQaE1VOEFBQUFBQWMvcGRDNDF4dGdsT1NYSkdIUFVHRFBWNFhBTUlVZ0RBTFFrd2pRQUFBQUFRU0UzTjNlWHBGaEpzdGxzMXp1ZHpxVitMZ2tBMEFZUnBnRUFBQUFJT2prNU9YdjhYUU1Bb0cwaVRBTUFBQUFBQUFCOFJKZ0dBQUFBQUFBQStJZ3dEUUFBQUFBQUFQQVJZUm9BQUFBQUFBRGdJOEkwQUFBQUFBQUF3RWVFYVFBQUFBQUFBSUNQQ05NQUFBQUFBQUFBSHhHbUFRQUFBQUFBQUQ0aVRBTUFBQUFBQUFCOFJKZ0dBQUFBQUFBQStJZ3dEUUFBQUFBQUFQQVJZUm9BQUFBQUFBRGdJOEkwQUFBQUFBQUF3RWVFYVFBQUFBQUFBSUNQQ05NQUFBQUFBQUFBSHhHbUFRQUFBQUFBQUQ0aVRBTUFBQUFBQUFCOFJKZ0dBQUFBQUFBQStJZ3dEUUFBQUFBQUFQQVJZUm9BQUFBQUFBRGdJOEkwQUFBQUFBQUF3RWVFYVFBQUFBQUFBSUNQQ05NQUFBQUFBQUFBSHhHbUFRQUFBQUFBQUQ0aVRBTUFBQUFBQUFCOFJKZ0dBQUFBQUFBQStJZ3dEUUFBQUlCWGh3NGRCdGp0ZHZPOTczMXY4RFhYWE9PTWpZMnR1dWFhYTdhR2g0ZkgxVm1zL2FXWFhqcjcybXV2L1Zkc2JHejF0ZGRldTY5NzkrN1BTZ3J4VjkwQUFMU1VVSDhYQUFBQUFDRHdYSExKSmIvNDVwdHZoa282ZnNVVlY3elpxMWV2VjdadjMyNlhwRjY5ZWkzcjJMSGpqNzc5OXR1N0t5b3F2dTdRb2NPUHJyamlpbmR0Tmx2b2dRTUhudlZ6NlFBQU5DdnVUQU1BQUFCd212ejgvQ2NsRlVncVBYVG9VR3A0ZVBqMU9uSG5XVVJFUk1RRCsvZnZuMUJSVWJGRlVzMnhZOGV5RGh3NE1ETWlJdUtYZmkwYUFJQVdRSmdHQUFBQTREUlZWVldGdGE5cmFtcktKRm1TMm9XSGgxOHV5VHB5NU1pMnVzdlgxTlRzQ2cwTmpSVFhHQUNBVm81LzZBQUFBQUQ0ckxLeThvQWtkZWpRb1UvZDZlM2J0NytpcHFabXZ5U1BYd29EQUtDRkVLWUJBQUFBYUl5Q3NyS3lEeTYvL1BKbEhUdDJqSkVVMnFGRGgvNlhYbnJwODRXRmhRdjlYUndBQU0yTkFRZ0FBQUFBTk1vLy8vblBzVDE2OUhneE9qcjZrOURRMElqcTZ1cC9Iang0Y1A2aFE0ZCs3Ky9hQUFCb2JwYS9Dd0FBQUFBQVg5bnRkaU5KRG9lRGF4a0FhSVRZMk5neXk3SytaMWxXbDV5Y25NUCtyaWVZY1djYUFBQUFBQ0RvMk8zMnp5VGQ2dTg2MmpKalRMYlQ2ZXp2N3pxQWxrYWZhUUFBQUFDQVlFU1E1bWVXWmYwZmY5Y0ErQU4zcGdFQUFBQUFnbFpPVG82L1MyaVQ0dUxpL0YwQzREZmNtUVlBQUFBQUFBRDRpREFOQUFBQUFBQUE4QkZoR2dBQUFBQUFBT0Fqd2pRQUFBQUFBQURBUjRScEFBQUFBQUFBZ0k4STB3QUFBQUFBQUFBZkVhWUJBQUFBQUFBQVBpSk1Bd0FBQUFBQUFIeEVtQVlBQUFBQUFBRDRpREFOQUFBQUFBQUE4QkZoR2dBQUFBQUFBT0Fqd2pRQUFBQUFBQURBUjRScEFBQUFBQUMwb0sxYnR5b3VMazdWMWRYK0xnWEFlU0JNQXdBQUFBQWdRTzNidDA4Ly92R1BDZDZBQUVLWUJnQUFBQUJBZ0RwOCtMRDI3ZHZuN3pJQTFFR1lCZ0FBQUFEQVdkUStrbGxaV1huYXRPcnFhdS9yek14TUpTVWxLVDQrWGxPbVRGRlpXWmwzK2ZMeWNrMmJOazBEQnc3VXNHSER0SG56NW5yN3lNN08xdWpSbzlXL2YzOGxKaVlxS3l2TE95OGxKVVdTRkI4ZnI3aTRPTy8wNnVwcUxWaXdRQWtKQ2JycHBwdjAxRk5QNmVqUm84MzBXd0JRRjJFYUFBQUFBQUFYS0MwdFRjdVhMOWZhdFd0VlhGeXNoUXNYZXVmTm5EbFRodzhmVmxwYW1sYXNXRkV2TEpPa2lvb0t6Wmd4UTVzMmJkS2dRWU0wZCs1Yzc3d1ZLMVpJa3JLeXNwU1RrK09kUG52MmJHM2Z2bDJyVnExU1JrYUdTa3RMdFhqeDR1WTlTQUNTQ05NQUFBQUFBTGhnRXlkT1ZOZXVYUlVaR2FtVWxCUnQzTGhSa2xSU1VxS05HemZxVjcvNmxTSWlJaFFSRWFFSEgzeXczcm9KQ1FtS2pvN1duajE3MUtsVEorWG41OHZsY3AxMVg2V2xwVnEvZnIybVQ1K3VxS2dvZGVuU1JXUEdqTkZubjMzV3JNY0k0SVJRZnhjQUFBQUFBRUN3aTR5TTlMN3UxcTJiS2lzcjVmRjRWRlJVSkVucTFhdVhkMzZuVHAzcXJadWFtcXEwdERURnhNUW9MQ3hNa3VUeGVNNjZyOExDUWhsak5HclVxTlBtMWRUVXFGMjdkaGQwTEFET2pUQU5BQUFBQUlDemFOKyt2U1RwK1BIakNnOFBsNlF6OWsxMjlPaFI3L3k5ZS9jcU1qSlNOcHZORzV3ZFBIalErN28yWUpPay9mdjNhOFdLRlZxOWVyV2lvNk9WbFpXbFR6NzU1SncxZGUzYVZaSzBidDA2ZGUvZS9RS1BFRUJqOFpnbkFBQUFBTUJ2WW1Oam4ramJ0MjlYZjlkeE5yMTc5MVo0ZUxneU1qSWtTVlZWVlhyampUZE9XKzZsbDE1U1JVV0Y5dTdkcTlkZWUwMkppWW1TcEo0OWV5bzZPbHFwcWFrcUx5OVhmbjYrVnE1YzZWMnY5bkhPZ29JQ2xaZVg2NTEzM3FtMzNZc3Z2bGlTbEp1YnEvTHlja2xTVkZTVTdIYTdGaTFhcEtLaUlybmRidTNjdVZQWjJkbE4vd3NBY0JyQ05BQUFBQUNBMzFpV05TVXNMS3pJYnJmdnRkdnRmN2p1dXV2K3k5ODExUlVXRnFZNWMrYm8vZmZmMS9EaHd6VnAwaVFOSERqd3RPVmlZbUkwWXNRSTNYLy8vWXFQajlmNDhlTzk4K2JObTZmaTRtSU5IanhZVHp6eGhFYU9IT21kMTd0M2J5VW5KMnZhdEdrYU8zYnNhZHUrL1BMTE5YTGtTRTJkT2xVLytjbFB2TlBuejU4dm04Mm1wS1FrM1hqampYcnV1ZWRrakdtRzN3Q0FVMW4rTGdBQUFBQUFmR1czMjQwa09Sd09ybVZhQ2J2ZG5pL3BzanFUM0pLK05jYjhXZEo4cDlPNTl5enJHVW4xUnJqMGg2MWJ0eW9sSlVXYk5tM3lQdWJaRnNURnhVbml2UmhNWW1Oanl5ekwrcDVsV1YxeWNuSU8rN3VlWUVhZmFRQUFBQUNDVGx4YzNQZjhYUU9haGpIbTFDZW1RaVJkYVZuV2xjYVlYOGJHeHU2VnRNbXlyS1VPaDhNaGlkdXZBUGdWWVJvQUFBQ0FvR09NS2ZOM0RXaCtsbVhaSlAzZzVIOWo3WGI3UDQweG4wdEs5VzlscUJVYkcvczduWHpxeldhenlSaFRlNmRhM1R2V0xFbDE1OVdkNzUxbnM5bDhYbDZTTE1zNmJkcloxam01YUtOcXF2djYxSDJkc3Q0Rjdlcy9tejc5ZDNLR09zNVVaNFBIZjNKZHZvUm9Jb1JwQUFBQUFJTEphNUtTL0YwRW1vNHhwdFBKME13WHZTekx1bGhTd0F4aDJhOWZQNzgvYXVwUGxtVk5xWDNkVUo5dGRVSWpuK2FkYS9uejJVZFRMSDhoNjdWRWJUNnNjK3p3NGNQSEc3MWgxRU9ZQmdBQUFDQm9PQnlPbjB2NnViL3JRTk01UTU5cDlSaGpxaXpMZXRzWTgzWmxaZVhtSFR0MkhEbTVYb3ZWaUxNenhrelZ5VWR2TGN1cVRkTzhxVnJ0TkkvSFV6ZHBPK3Z5a296SDQybHd1VHJUNm03NzFPWHJUWE83M2FldGU3WjluTEtNZDNydHZuelpodHZ0UHVkeWRlZTUzZTR6SGR0cHk1M3RkK0Z5dWM2NVhPM1B4cGpDM2J0M1Z3a1hoREFOQUFBQUFCQm9qa2xhSmVtOTZ1cnFMN2R0MjNiVTN3WGh6SnhPNTFKLzF3QzBORjl2cFFVQUFBQUFvRGtkTnNiODNoaHplMkZoWVlURDRmaVp3K0g0T0JDRHRJeU1EQTBmUGx3MzNIQ0RYbi85OWJNdVYxUlVwQkVqUnNqajhXanIxcTJLaTR0VFpXVmxDMVlLb0Rsd1p4b0FBQUFBd0c4OEhzOUx4cGhOTHBjcmU5dTJiZFgrcnFjaGhZV0Zldjc1NS9YaWl5OXEwS0JCcW4xMDhFeWlvcUwwMFVjZnRXQjFBRm9DWVJvQUFBQUF3Rzl5YzNQbitydUd4aWd1THBiSDQ5RXR0OXlpZHUzYXFWMjdkdjR1Q1VBTDR6RlBBQUFBQUFCODlNQUREMGlTNHVQakZSY1hKMG5LenM3VzZOR2oxYjkvZnlVbUppb3JLMHVTenZwbzU1bW0xMDZycnE3MnZrNUxTOU90dDk2cVJZc1dTWktxcTZ1MVlNRUNKU1FrNkthYmJ0SlRUejJsbzBjRDdpbFlvTlVqVEFNQUFBQUF3RWNyVnF5UUpHVmxaU2tuSjBlU1ZGRlJvUmt6Wm1qVHBrMGFOR2lRNXM1dG1wdnRObS9lclBUMGRFMllNRUdTTkh2MmJHM2Z2bDJyVnExU1JrYUdTa3RMdFhqeDRpYlpGd0RmRWFZQkFBQUFBSEFCRWhJU0ZCMGRyVDE3OXFoVHAwN0t6OCtYeStXNjRPMk9IVHRXSFR0MlZLZE9uVlJhV3FyMTY5ZHIrdlRwaW9xS1VwY3VYVFJtekJoOTl0bG5UWEFFQUJxRFB0TUFBQUFBQUxnQXFhbXBTa3RMVTB4TWpNTEN3aVJKSG8vbmdyZmJvMGNQNyt2Q3drSVpZelJxMUtqVGxxdXBxYUh2TnFBRkVhWUJBQUFBQUhDZTl1L2ZyeFVyVm1qMTZ0V0tqbzVXVmxhV1B2bmtrM091MDc1OWUwblM4ZVBIRlI0ZUxrbG43UHZNc2l6djY2NWR1MHFTMXExYnArN2R1emRWK1FET0E0OTVBZ0FBQUFCd25tb2Y1eXdvS0ZCNWVibmVlZWVkQnRmcDNidTN3c1BEbFpHUklVbXFxcXJTRzIrOGNjNTFvcUtpWkxmYnRXalJJaFVWRmNudGRtdm56cDNLenM2KzhJTUEwQ2lFYVFBQUFBQUFuS2Zldlhzck9UbFowNlpOMDlpeFl6Vnc0TUFHMXdrTEM5T2NPWFAwL3Z2dmEvanc0Wm8wYVpKUDY4MmZQMTgybTAxSlNVbTY4Y1liOWR4eno4a1kweFNIQWFBUnJJWVhBUUFBQUFBZ3NOanRkaVBKTzZJbVdsWmNYSndreWVGd2tDdWd6ZUhPTkFBQUFBQUFBTUJIaEdrQUFBQUFBQUNBandqVEFBQUFBQUFBQUI4UnBnRUFBQUFBQUFBK0lrd0RBQUFBQUFBQWZFU1lCZ0FBQUFBQUFQaUlNQTBBQUFBQUFBRHdFV0VhQUFBQUFBQUE0Q1BDTkFBQUFBQUFBTUJIaEdrQUFBQUFBQUNBandqVEFBQUFBQUFBQUI4UnBnRUFBQUFBQUFBK0N2VjNBUUFBQUFBQW5LKzR1RGgvbHdDZ2plSE9OQUFBQUFCQTBESEdaUHU3QnVncmZ4Y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RFF0djEvTWx4UlV5Z0dzNjBBQUFBQVNVVk9SSzVDWUlJPSIsCgkiVGhlbWUiIDogIiIsCgkiVHlwZSIgOiAiZmxvdyIsCgkiVmVyc2lvbiIgOiAiMjUiCn0K"/>
    </extobj>
    <extobj name="ECB019B1-382A-4266-B25C-5B523AA43C14-3">
      <extobjdata type="ECB019B1-382A-4266-B25C-5B523AA43C14" data="ewoJIkZpbGVJZCIgOiAiMjYwMjY0MzcxMDE5IiwKCSJHcm91cElkIiA6ICI5Njk1MDYzNjMiLAoJIkltYWdlIiA6ICJpVkJPUncwS0dnb0FBQUFOU1VoRVVnQUFCTk1BQUFIZENBWUFBQUEzb3orZkFBQUFDWEJJV1hNQUFBc1RBQUFMRXdFQW1wd1lBQUFnQUVsRVFWUjRuT3pkZVZoVVpmc0g4TzhaWmxBVzBiRGN6Vkw3V1pIQURHcGFwcGw3dWVhTFc0cVptaHVXUzI2cHVaQ2lvbGJ1QzVxSm9raWFXbXE1bTNzS2d4Q3BhU3E1Z29hQmJESXo1L245d1R2blpXQkFRR0FBdjUvcjhtcVlPWFBPUGZSdzV0ejNlUmF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dvUjVLdEF5QWlJaUlpb3NMMzJtdXYxYk8zdDk4SW9KN0paR3AxL3Z6NWFGdkhSRVJFVkJhb2JCMEFFUkVSRVJFVkxrOVB6NzRhamVZOGdLWUFuck96c3p2cjZlazUyTlp4RVJFUmxRWHNtVVpFUkVSRVZFWTBhTkNnZ3BPVDAySUFId0pBaXhZdFVLNWNPZXpmdng4QUlJVDQzbWcwZmh3VkZmWEFobUVTRVJHVmFpeW1FUkVSRVJHVkFaNmVucDZTSkcyVkpPa2xSMGRIakJzM0R0MjZkUU1BN051M0QzUG16TUhEaHc4QjRJWXN5NzBqSWlKTzJqUmdJaUtpVXNyTzFnRVFFUkVSRWRFVFVXbTEybEVxbFNwVWtxVG5YbnJwSlN4ZnZoeE5telpWTnFoWHJ4N2F0MitQeU1oSXhNWEZWWlFrYVVEVnFsV05kKy9lUFFsQTJDNTBJaUtpMG9jOTA0aUlpSWlJU2ltdFZ2dWNKRWxyQVhTV0pBbmUzdDRZTzNZc05CcU4xZTJOUmlPV0wxK09EUnMyUUFnQkljUVJXWmI3blQ5Ly9sYnhSazVFUkVSRVJFUkVSRlNNUER3OFd1bDB1anM2blU2ODg4NDc0c2lSSXlLdnpwdzVJOXEzYnk5ME9wM1E2WFQzUFQwOTM3UDE1eUVpSWlvdE9NeVRpSWlJaUtnVWNYTnpzNjlacytaTU96dTdRQUFWZERvZFZxeFlnVmRmZlRYUCs2aFpzeVk2ZGVxRUsxZXU0TWFORzQ2U0pQV3BYcjE2SlNjbnB5UHg4Zkdtb291ZWlJaW85T013VDZMaW9kYnBkUDJGRUlNQmVFaVM1R1RyZ01xNEZDRkVOSUIxZXIxK0xRQ0RyUU1xYVhRNjNVRUE3OWc2anFlWkVPSTN2VjcvdXEzaktFbllMbTJQN2JMazgvVDBmRUdTcEUyU0pMMmhWcXN4YU5BZ0RCa3lCSkpVc010NklRUTJiZHFFcFV1WHdtQXdRQWh4M21ReTlZcU1qTHhVeUtGVEllTDUwdlo0dmlSNnVxbHNIUURSVTBDdDArbTJBbGduU2RJYkxLUVZDMGRKa2hwTGtyUkNxOVh1QldCOTRwaW5HeS9BYlV5U3BDYTJqcUVFWXJ1ME1iYkxrczNUMDlOYnBWSkZTcEwwUnJWcTFiQnExU3A4L1BISEJTNmtBWUFrU2VqWHJ4L1dyMStQNTU5L0hwSWtlYWpWNmpCUFQ4OEJoUmc2RlQ2ZUwyMk01MHVpcDV2YTFnRVVKeTh2TDBjaFJBY2hSRXRKa3Q0RVVCTkFaVERSTmpNS0llSUIzSllrNlNTQW84bkp5WHN2WGJyMDBOYUJsV1k2bmE0L2dPNHZ2dmdpcGt5Wmd2cjE2Nk5DaFFxMkRxdE1TMHBLd3JWcjF6Qi8vbno4OGNjZnJiVmE3VGk5WGovWDFuR1ZSR0ZoWWJZTzRhbms1ZVZsNnhCS05MWkwyMkM3TExuYzNkMmQxR3IxSWdBZkE4QTc3N3lENmRPbnc5blp1ZENPOGZMTEx5TTRPQmh6NXN6Qm5qMTduRlFxMVhxdFZ0c3VJU0ZoeE5XclZ4TUs3VUJVcUhpK3RBMmVMd3NIOC9QSFluNWVnajBWeGJTR0RScytvOUZvUGhOQytBSndlWks3ZDJXY1dwS2tLZ0NxQVBBRU1NTFIwVEhaMDlOenRTekxjeU1qSStOc0hGK3BKSVFZTEVrU3BreVpBcTFXYSt0d25nck96czVvMkxBaHBrNmRpcjU5KzBLU3BENEFXRXdqSXFKU3AySERoZzNWYW5VSWdGZktseStQTVdQRzRELy8rVStSSE12QndRRitmbjVvMXF3WjVzNmRpK1RrNUw0VksxWnM1dW5wMlNzaUl1SnNrUnlVaUo0NnpNL3pqUGw1Q1ZibWkybGVYbDdlc2l5dkF2Q01KRW53OVBURW0yKytDWjFPaDVvMWE2SlNwVXBRcTh2OHJ5RlBqRVlqRWhJU2NPZk9IWVNIaCtQa3laTTRkKzZja3hCaWpFcWxHcVRUNlQ0TkR3OWZiK3M0U3lFUEFLaGZ2NzZ0NDNqcTFLcFZ5L3p3SlZ2R1FVUkVWQUNTVnFzZEprblMxd0RzNjlhdGk3bHo1NkpldlhwRmZ1QjMzMzBYN3U3dW1EUnBFaTVjdVBDaUpFa25QRDA5UDQrSWlGZ0VRQzd5QUlpb3pHSitubmZNejB1MnN0eEs3WFE2M1VJaHhLZVNKS0ZseTViNDlOTlBVYWRPSFZ2SFZXS3AxV3BVcmx3WmxTdFh4bXV2dlFZZkh4L2N2bjBiaXhjdnh2NzkrMTBBZkt2VDZkNEtEdzhmQ3NCbzYzaExDL01jYVJ6YVdmeWNuSlRwNlJ4c0dRY1JFVkYrdlB6eXk1VWRIUjNYQU9nT0FPKy8vejdHang4UGUzdjdZb3VoVnExYVdMOStQUll2WG96ZzRHQ05TcVVLMEdxMTdkTFMwZ1pjdUhEaFRyRUZRa1JsQmZQemZHSitYcktWMVFVSTFEcWRMaERBcHhVcVZNRDgrZk94YU5FaS9xRVdRSTBhTlRCMzdsd3NXN1lNenp6ekRBQjhwTlBwUXIyOHZEaU9uWWlJaUtpUXVidTd2K1hnNEhBZVFIY1hGeGZNbXpjUFU2Wk1LZFpDbXBsYXJjYllzV094ZVBGaXVMcTZRcEtrdHVYTGx6L3Y0ZUhSdnRpRElhTFNqUGw1SVdGK1huS1V5V0thVnF1ZEMrREQ1NTU3RHV2WHIwZnIxcTF0SFZLcDE3UnBVd1FGQmFGbXpab0EwRTBJc2NyV01SRVJFUkdWSVdxdFZ2dUZuWjNkVVVtU2FycTd1MlBMbGkxbzA2YU5yZVBDRzIrOGdaQ1FFRFJwMGdTU0pEMm5VcW4yNm5TNitXNXVic1ZmNFNPaVVvZjVlZUZqZm01N1phNlk1dW5wMlZlU3BIR1ZLbFhDbWpWcjhNSUxMOWc2cERLamV2WHFXTE5tRFo1Nzdqa0FHS2pUNlh4dEhSTVJFUkZSYWZmYWE2L1YxbXExQnlWSm1xbFdxNlZCZ3daaDdkcTFxRnExcXExRFU3aTZ1bUxac21YdzlmV0ZScU9SQUl3dlY2N2NTWjFPeDBsaGlTaEh6TStMRHZOejJ5cFR4VFN0Vmx0RHBWS3RzTE96dzV3NWMxQzdkbTFiaDFUbVZLMWFGUXNXTElCYXJZWVFZbTdEaGczcjJqb21JaUlpb3RMSzA5T3pxMGFqaVpRa3FVV1ZLbFd3ZlBseWpCZ3hBaXBWeWJ0TVY2bFVHRGh3SU5hdFcyZnVEZUVGSU56VDA3T3ZqVU43WWpxZFRuWnpjN3RpN1o5T3ArT2lDMFFGd1B5ODZERS90NTJTOXkzOUJQNjcycEZMNzk2OThmcnJyOXM2bkRMcnRkZGV3N0Jod3lCSmtwTmFyVjV0NjNpSWlJaUlTaHN2THk5SFQwL1BwU3FWYW9ja1NaWGVldXN0aElTRW9GR2pScllPN2JIYzNOeXdlZk5tdEd2WERnQXFxRlNxVFZxdGRuMkRCZzFLN1dwTFFvajA2T2pvK3RiK0NTSFNiUjBmVVduRS9MeDRNRCszalRKVFRITjNkMzhkZ0hmMTZ0WGg2OHZlalVXdFg3OStlT0dGRnlCSlVtc1BENDkydG82SGlJaUlxTFRRNlhTdkNDRk9xMVNxa2VYS2xjTm5uMzJHcjcvK0dpNHVMcllPTGMrY25Kd3daODRjZlBIRkYzQndjSUFrU1FPY25KekMzZDNkZGJhT3JTQWtTYkovOWRWWGY3ZjJUNUlremcxSGxFL016NHNYOC9QaVYyYUthWFoyZGpNQllNaVFJVFpaN2VocG85Rm84TWtubndENDMrK2VpSWlJaUhJbGVYcDZEaFpDNkFFMHJGT25EdGF2WDQ4K2ZmcllPcTRDa1NRSlhidDJ4YVpObS9CLy8vZC9BRkJmclZhZjh2VDAvQlNBWk9QdzhrVUlrZjdISDMrOFp1MGZlNllSNVIvejgrTEYvTHo0bFlsaW1vZUhoNXNrU2UxcjFxeUpMbDI2MkRxY3AwYUxGaTFRdDI1ZEFHanE1ZVhGZnJ0RVJFUkVPV2pZc09Fek9wMXVpMHFsV2lOSlVya3VYYnBnOCtiTjVpSlVpWkdVbEpUdjk5U3BVd2ZmZmZjZGV2WHFCUUQyS3BYcWE2MVcrNU83dTN1VlFnK3dpRWlTWkovVG5HbnNtVWFVUDh6UGJZUDVlZkVxRThVME96dTd3UURRclZzM1NGS3B1Z2xXcWttU2hQNzkrd01BWkZrZWJlTnd5clFUSjA0Z01URlIrVm1XWmZqNStlWDRjMlpwYVduWXNHRURVbEpTOG4xY285R0l2WHYzV2h3N0x4WXVYUGpZaTNGWmxqRi8vbndZREFibHVhaW9LT3pkdXpmZmNWTEowYkZqeHdLL1Y1WmxKQ2NuSXpZMkZqZHYzclI0N2RHalI0aU5qYzMybm52MzdpRWhJYUhBeDdTMnY4bVRKMXQ5VFFpQjJOaFluRDU5R2thanNkQ09TVVJsbjA2bmE2cFdxeU1COUt4UW9RSm16NTZONmRPbm8xeTVjZ0J5UHIvRXhzYmkzWGZmdGZnT3YzNzlPajc2NktNY2ovVWszNjhta3duZHUzZkgzYnQzOC9YNVpGbkdoUXNYTUhEZ1FIejExVmVvVktrU0pFbDZWNjFXbjlmcGRPL2thMmMyY3VYS2xmZHltalB0eXBVcjc5azZQcUxTaFBtNWJUQS9MMTVxV3dmd3BOemMzT3lGRUQ0YWpRYnZ2LysrcmNONTZyenp6anVZTTJjT0RBWkR4eGRlZUtIODlldlgwMndkVTFsMCtmSmxMRnUyREt0V3JVS0ZDaFVnaE1DT0hUc3diZG8wQU1qMmMyWWFqUVkzYnR6QWhBa1RzSGp4NG55dERyWm16UnFzVzdjT0F3WU15UE5jQjBJSWhJU0VZT1RJa2JsdWQvNzhlVVJGUlVHajBTalBWYWxTQmRPbVRVUGJ0bTJoVnBmNjAxT1pObWJNR0Z5OWVqWGI4L2Z2MzBmWHJsMnpQYjl6NTA0QXdJSUZDM0RtekJtWVRDWVlqVWJsdnc0T0RsQ3BWSEJ3Y0lDRGd3TXFWYXFFZ0lBQTVRTHNqei8rd1BUcDA3Rm16UnBVclZvVlFFWmJtelp0R3FwV3JZcVpNeTE3czFzcjZzWEZ4YUZLbGV5ZEpGcTJiSWxKa3lZQkFKNTc3amxjdW5RSjkrN2RNeTh6RGg4Zkg5eTZkUXNwS1Nrd0dvMFFRbUREaGcxNDlkVlg4L01ySTZLbmsxcXIxWDRtaEpndFNaTEszdDRlUzVjdXhXdXZ2UWJnOGVlWEgzLzhFUjRlSG5CMGRGUjJlT1RJRWJpN3UrZDR3SUo4djVyUDIwYWpFUWtKQ1JnNmRHaTJiY3puY1dzV0wxNk1UWnMyb1UrZlBoZzdkaXkyYk5tQ0tWT21JQ3dzckpvUVlyK25wNmQvUkVURVRBQ0dISGRpQTA1T1R1NTE2OWJkWSswMWpVWlQwMkF3M01yNmZGUlVWSzJpajR5bzlHSitibHZNejR0UHFjOVc3ZTN0VzBpUzVLclZhbEdwVWlWYmgvUFVjWFoyUnN1V0xYSGd3SUdLcnE2dVhhOWZ2eDVpNjVqS29nOC8vQkMvLy80N2podzVncSsrK2twNS9wMTNMRy8ydnZQT096aHc0SUJGd2N6T3pnNlRKMC9Hc0dIREVCb2FhaDZDOFZpLy92b3J2di8rZXdRR0JtTGN1SEhRNlhSNDQ0MDNIdnUrQnc4ZXdOblpHZVhMbDg5MXU1MDdkNkp6NTg1V2l4NmRPM2RXSGpzN095TTBORFJQTVZQeHlkd09UU1lUVnE5ZWpjdVhMK1BodzRlb1hyMDYycmR2ais3ZHUyZDduNit2TDBhTUdBRjdlM3VvMVdyTW56OGZ6ei8vUEhyMzdwM3I4YlJhTGJwMTY0WWRPM1lvU2Q3bXpadVJsSlJrRVl1WnRSNFlUWnMyeGU3ZHUzTXNLUHY0K0NBMU5SVnF0Um9qUjQ2RUxNdFFxVlI0OE9BQjl1N2R5L2sraUNoZnRGcHREVW1TTmdCb0RRQ1ZLbFdDcTZzclpzMmE5ZGp6aXl6TGFOT21EWktUazZIUmFKVHYrME9IRG1IdjNyMzQrKysvOGYzMzN5dmJiOXEwQ1hYcTFBRlFzTy9YdUxnNG5EcDFLc2ZQMHF4WnN4eGZDd3dNeElFREJ4QVNFb0pwMDZZaE1EQVFnd2NQeHNxVks3RjI3VnFzV2JOR1pUS1pwdWgwdWpaR283RlBaR1RrdGNmOTdvcExjbkp5cExrNDl1eXp6dzQybVV5eER4NDgrQkdBV3FmVEdWZzRJOG8vNXVlMnhmeTgrSlQ2WXBvUW9xMGtTWGp6elRkdEhjcFRxMVdyVmpodzRBQ0VFTzhCNEI5ckVUSDMwdW5jdVROTUpoT2FOR21DUTRjT0FVQzJuN05TcVZSNDk5MTM4ZlhYWDZOang0NlBYUzNzeElrVG1EWnRHdWJPblFzUER3LzQrZmxoMHFSSm1EdDNicTRYMUFEdzU1OS9JalUxRlk4ZVBWS0dyMlFWSHgrUHc0Y1BZL3o0OGVqWnMyY2VQajJWVkNkUG5zVGl4WXVoMCtrd2YvNThkTzdjR2Q5ODh3M216WnVIdlh2M1l2anc0ZEJxdGNyMlc3WnN3WjQ5R1owQTB0TFNjUC8rZmRTcVZRdmJ0Mi9QdHUrdFc3ZGkrL2J0OFBmM0J3QWwrUXdNREZTMmtXVVpMVnEwVUg0K2UvYXM4cmhSbzBhb1diT204clBCWU1oVzRNdWNRTTZZTVFPaG9hR1lPSEVpamh3NWdyVnIxeUlnSUFEOSsvZG5JWTJJOHNYVDAvTmRBRUVBWEo5OTlsa01HellNZi83NVo1N1BMMElJSkNRa0tPY25rOG1FNXMyYkl6dzhISTZPamhhRnIxYXRXaW05elFyNi9Xb3dHSExkUHZPUVViUFUxRlRNbXpjUGtaR1JXTE5tRGFwWHI0N2x5NWRqMUtoUmlJbUp3YVJKa3pCa3lCQzgvdnJyK1B6enozSG56cDNYMVdxMTN0UFRjMGhFUkVSSnUwdFd0VWFOR3Y3WHIxLzN5ZnlrbTV2Ymxjdy8zNzkvZjFsc2JHejJPemhFcEdCK2Judk16NHRIcVMrbVNaTFVHWUJGTWtYRnk4UER3L3p3TFZ2R1VkWmxubTlBQ0pIdjk1ODZkUW9halFZYk4yN0VpQkVqY3R4dXk1WXRXTFpzR2Z6OC9KVENXYk5telRCejVreE1tREFCL2Z2M3grREJnM1BzM1hQKy9IbWtwNmZqOU9uVGFObXlwZFZ0MXE5ZkR3QndjbktDWHEvSGpCa3pjb3huMGFKRnFGZXZYdDQrSkJVTG85R0k3Ny8vSGp0MjdFQnFhaW9tVEppZ1hEQzkrKzY3S0ZldUhMNzQ0Z3VjT0hFQ3MyZlBoa3Fsd3ZUcDAzSHYzajJsa0FZQUtTa3BjSEJ3eVBFNFBYdjJ4TmF0VzVVaEFoMDZkTUNhTld0UXUzWnRaUnN2THk4Y1BYclVZZ2lVbVVhanNSaVcxTGh4NDJ6RGxNeHRQQ0FnQUdmUG5rVnFhaXJPblR1SGE5ZXVvVWFOR3NxcVNFUkVlZkhDQ3krVXIxU3AwaHlWU2pVR0FONTQ0dzFVcTFZTm16ZHZMdEQ1eFZ4b001bE1BSURkdTNkbm15L05hRFFxUXpvTCt2MnEwV2l3ZGV2V0hMZk5laVB0ekprejhQZjNSLzM2OWZIZGQ5K2hRb1VLQUlDS0ZTc2lNREFROCtiTlE0OGVQZURyNjR1T0hUdGk4K2JObURWckZnNGRPbFJScFZKdDFlbDBhNHhHNDVqSXlNamt4LzRTaXQ0ekRSbzArT0hodzRlSGF0V3F0ZkR1M2J2VjR1UGo5d0JBZEhSMGZWc0hSMVRhTUQrM1BlYm54YU5VRjlQYzNOeGNKVWw2eGRYVlZlbmFUc1d2ZXZYcXFGcTFLbUpqWTE5d2QzZXZFaGtaR1dmcm1NcVN0V3ZYWXNPR0RVaFBUMWZ1Ukp0NzZPUlZZbUlpamg4L2ppVkxsbURjdUhIdzhmR0JzN096eFRhM2J0M0MzTGx6Y2ZueVpheGN1Ukp1Ym03NDk5OS8wYnAxYXh3OGVCQnZ2LzAyMXF4WmcvSGp4MlBQbmozdzlmVkZtelp0c2gzcjZOR2o2TnExSzNidjNtMjFtQllURTROOSsvWXBQMnUxMmx6bllhR1NSNjFXSXk0dURnTUhEc1M4ZWZPVW5tTm12L3p5aS9KWWxtV01HREVDOWV2WGg1dWJHOTUrKzIwQXdKSWxTM0QvL3Yxc2M1MFZKb1BCWURGWGh5ekxPYzdkTVg3OGVPV3huNStmeGREaXRtM2JLdk1KR1F3R2FEUWF0RzdkbW9VMklyTGc0ZUh4ZjNaMmRsc0FhTzN0N1RGaXhBajA2OWZQNG1aWVhzOHZPYzA3T21YS0ZDeGF0QWdtazBrNW41cE1KdGpiMnovUjkydCtlcVlGQkFUZzhPSERlT3V0dDNEbzBLRWN6NnNmZlBBQjFxNWRDNzFlajJuVHBtSCsvUG5Zdm4wN0ZpMWFoTFMwdENGcXRicUZUcWZyR1I0ZUhwbW5JSXVBZzRORGszcjE2b1VtSkNUc3ZuSGpobSs1Y3VYcVY2dFdiVnJObWpWbkNTRU03dTd1OXdISUFDUkprdXdrU2RKRVJFVDhINEE3dG9xWnFDUmpmbDR5TUQ4dkhxVzZtS2JSYU53Qm9INTkzalN5TlhkM2QremZ2eDlxdGJvNWdPemp0YWpBQmcwYWhFR0RCcUZaczJhSWpZMUZ2Mzc5QUdRVUJ0cTJiV3V4cmZubi9mdjNXenkvZGV0V2VIbDVLZk9lQlFVRllmanc0UmJiaElTRW9HTEZpdGk2ZFd1T3cwQmZmdmxsYk4yNkZZR0JnVlpYQjQyT2pzYnQyN2V4YXRVcS9PYy8vOEd0Vzdjc2h0a0JHWGZWZlgxOUVSQVFBQURzbVZaS21RdEpmbjUrT1E0dkJqSjZNM1RxMU1uaXVUTm56bUREaGcyb1VxVktqc21idFI0UytlMlJxZEZvbE9HaktTa3A2Tnk1YzdiaHBOYUdMZi82NjYvWmptdE9TRnUyYkltalI0L21LdzRpS3ZzOFBUMEhxRlNxRlFBY2F0ZXVEWDkvZjd6eXlpdlp0c3ZyK2NYY0V5M3IzS2dxbFFydnYvOCtoZzhmamxkZWVRVlZxMWFGMFdpRXZiMzlFMzIvNXFkbjJvY2Zmb2hQUC8wVTl2YjJPYTUrYk9iajQ0UDA5SFFBR1Qzc2UvVG9BYTFXaThtVEorUEtsU3NOaEJDL2FiWGFNWHE5ZmtXdU95b2lxYW1wRi83KysrOFJpWW1KdXdIZzBhTkhmOGJFeFBUUHRJa0VRUFhmZndBZ0FIQTVaNkljTUQ4dk9aaWZGNzFTWFV5VEpPbGxBSGp4eFJkdEhjcFQ3NVZYWGpFWGNMekFQOVlpVTdWcVZlemZ2eC9IamgzRDJyVnJsZUVjNWpuVHNoYlJnSXo1VTRLQ2dyQjQ4V0lBd05DaFE5R3ZYejkwNmRMRm90QTFldlRvUFBWMmMzQnd3S2hSbzZ5K3RtYk5HblR0MmhVVktsUkF0Mjdkc0hUcDBteTlsdnIxNndjWEZ4ZmxZcDg5MDBxM3RMUTBxNnQzNXVUeTVjdVlPblVxN096c3NIdjNicXZiWkM0U04yN2NXSG1jVTgreXpEMGdQLzc0WXd3Wk1nUkFSazhLYzJ5eUxDTXBLU25YV00yRnZZU0VCSXNpbnl6TGVmbG85SlJJU2tySzFyT1hubDVlWGw0VmhSRExBSHdBWkF4MW56SmxTclpGZUFwNmZzazZOeW9BMUsxYkY5N2UzcGcvZno0Q0FnSmdNcG1nMFdpZTZQczE4L2t5cDlmTnpDc2RaeTMwNVJSLzF0OUYzYnAxc1dIREJpeFlzQURidDI4dkIyQzVWcXR0bjVxYU91aml4WXYvNUNuZ3d2UFFYRWpMZ1FCZyt1OC9La1lta3duLy92c3ZLbGV1clBUYXBKS1ArWG5Kd2Z5ODZKV0pZbHBKNmtLYW1wcUtqUnMzWXRDZ1FRQ0E3Ny8vSGkxYnRrVFZxbFZ0R2xkYVdockdqaDJMcVZPbm9rYU5Hb1crZjNOUlJnakJMa1RGNE9lZmYxYUdkK1JHQ0FFL1B6ODBiOTVjR1R2Ly9QUFBvM3YzN3BnNWN5WldybHlwRk5EeU0yelVtdjM3OTBPdjErT0xMNzRBa0ZFMDY5YXRHdzRjT0dBeEhOUmFyN2QyN2RwWm5Uc3JOVFhWWXNnS2xUemx5NWZQTlZuTDNKdmg0c1dMOFBYMXhmRGh3N0Z5NVVyMDZkUEg2bnNTRWhLVXgrWUZCUXdHQTVvMWE0Wmp4NDVaSkdhNXpaazJlZkprcU5WcWRPM2FGVHQzN3NSZmYvMkZzV1BIV215VHVYQTNmdng0dUxpNHdOZlhGL1BuejhmNTgrZng5dHR2YzVHTU1rYVdaU3hZc0FCanhveFJrck9vcUNqY3ZIblQ2dXFIbVpsTUpuVHYzaDFCUVVHb1ZxMWFubzhaRnhlSHNMQ3d4KzUvNWNxVkdEWnNtTVZ6UnFNUlc3ZHVoYmUzTjVQSkVrYXIxVFlTUW9RQXFPdms1SVNKRXlmaXZmZmVzN3B0WVo5ZmZIeDhjTy9lUGFTbnAwT2xVa0dqMFZodEgzbjVmdDIrZlR1Q2c0T3haODhlakI0OUdydDI3Y0x2di8rT0NSTW1LQXNiSERod0FMdDI3VUtYTGwyVWZTUWtKT0MzMzM2RG5aMWR0djFuTHY1WlU2NWNPVXlaTWdYTm1qWERsMTkraVlTRWhLNE9EZzZOdEZwdFg3MWUvMnVPYjZRUzc5NjllMWkwYUZHMm02bEF4blZwWEZ3Y3JsMjdoa2FOR2ludHk1b2JOMjVnNU1pUitPR0hIK0RqNDRQZXZYdWpXN2R1dVI1NzZ0U3BtRGx6cHRVMlNjV2pKT2JubVIwOGVCQVhMMTdNTnBUKy9mZmZ4L2ZmZjUrbmZLaFpzMmE1cm41Y1VqQS9MM3FsdXBnbWhQZy9TWkx3L1BQUFAvRytvcU9qTVhUbzBEeHRlL3o0Y1FESWRnZnY3dDI3T0hic0dINysrV2NZREFhY1BuMGFsU3BWUXZQbXpaVnRVbEpTY2t3Z3pXN2R1b1Z6NTg0cFA2ZW5wNk5aczJiWjdvUm52VHVlbEpTVTQwVk4rZkxsOGZMTEwyUHAwcVdZTTJkT25qNW5mbVFxRmo3NS80d1NTcXZWdGdaZzFPdjFKMkRETHY0SERoeEFWRlFVUHYvODg4ZHV1M1RwVWx5K2ZCbkJ3Y0VXenc4ZlBoeDkrL2JGZ2dVTE1HSENoQ2VPNmRLbFM1ZzFheFltVEpnQVYxZFhBRUNGQ2hVd2NlSkV6Smd4QTY2dXJ0RHBkRG0rLzhHREIxYUxabzliT1pSczN5N1QwdEt5RGVQTXlULy8vSVB1M2J1alI0OGVXTGx5SlRadjNteDF1NnpEbDRHTWMzVHQycld6OVhESXpSdHZ2SUdSSTBmQ3djRUIyN1p0dzVRcFU3SnRZKzdObVpLU2dpKy8vQklyVm1TTU5ISjFkY1hHalJ0eDhPREJiRU9WNmZGczNTNXpjLzc4ZVVSRlJWa1VIcXBVcVlKcDA2YWhiZHUyVnBNNzgvZTkwV2hFUWtLQzFldUYzSXJLUWdnc1dMQUE3dTd1dWJhbmpSczNaaXVtcWRWcVhMNThHZXZYcjFkNlhWTEJGR0s3dFBQMDlCd2pTZEpjQUhZdnYvd3k1czZkYTdFNFNtWkZjWDZ4dDdkSHpabzFFUjhmbitQSzJjRGp2MStUazVPeFlzVUs3Tml4QXlFaElSZzllalM2ZE9tQzZPaG9iTnUyRGIxNjljS3dZY013WnN3WWpCOC9IcFVyVnk3VUZmcmVlZWNkdUxtNTRmUFBQMGRFUkVSTkFJYzhQVDM5SWlJaXZzUlQwaHVzcEo0dnJSWC80K0xpVUtWS2xXelB0MnpaRXBNbVRRS1EwWFB4MHFWTHVIZnZudEtMMGNmSEI3ZHUzVUpLU2dxTVJpT0VFTml3WVFOZWZmWFZISTlmdm54NXlMSU1lM3Q3TEYrK0hBc1hMa1NiTm0xeTdCa3N5ekwyN3QyTFdiTm1GZVRqVWhZRmJaZUZtWjhYTmlFRUFnTURMZWJKTll1SmljazJuVWhPTjhEUzA5T3R2alp6NXN4Y2J5SVV0NmNoUDdlMVVsMU1BMUFkQUo1OTl0a24zcEdibTV0U0pNdkp3NGNQbGQ1QTZlbnA2TnUzTDdwMzd3NTdlM3VjUEhrU0J3OGVoSG5DMlFrVEptRG16SmxvMmJJbEZpOWVqQm8xYW1EZ3dJRndkSFI4YkpmN3pNVTNNNVZLWlRGUGovbU9YK2Judkx5OExONWpyUUFuaExCSVZKT1NrbkRpeElrbjdwVlVzV0pGODhQS1Q3U2prcTJqSkVuanRGcHRQREtXR043KzhPSERZMWV1WEhsVWxBZE5Ta3FDdjc4L2pFWWpRa05Ec1cvZlBuenp6VGR3Y25MSzhUMG1rd21MRmkzQ25qMTdFQmdZbUswM1dQbnk1UkVRRUlDUFB2b0lTVWxKbURoeFlxNzd5ODNaczJmeDJXZWZvV3ZYcnVqY3ViUEZhKzNhdGNPRkN4Y3djdVJJakJzM0RqMTY5TENZaUprS2hVM2FwWm0zdHpjbVRweVk0K3Z6NTg5WEhyLzU1cHNXU1ZoZWVxYVpCUVVGb1YyN2R2bUtyV3JWcWhnMGFCQysrT0lMVktoUUFVZVBIc1dkTzNkUXUzWnRWSzVjR1M0dUxzcTU3L2p4NDJqUm9nVnExS2dCazhrRUZ4Y1hMRjY4R0g1K2ZsYm5QYUxIc21tN3pNM09uVHZSdVhObnF4ZkNtYzloenM3T3lrVHhjWEZ4dWQ2RnpscjQ5L0x5VW00c21LbFVLbno0NFlmWjN2dnZ2LzhxUFRETkhqeDRvUFJZTXM4M1pXOXZiekdubGJWaC9mUllUOXd1M2R6Y3F0bmIyNitYSkttOUpFbm8yN2N2UHZua2sxeDcyRHpKK2NYYU5XRm1seTlmenRiVzhpTTBOQlN0V3JXQ2s1TVROQm9ORWhNVDRlTGlna21USmtHU0pNVEV4Q0E2T2hyMTZ0V0R2NzgvZHUvZVhhakZOQ0RqWEwxNjlXcXNYcjBhNjlhdHN3TXdRNmZUdFpFazZZT3dzTEMvQy9WZ0pWT0pQRi91M2JzMzIzTk5temJGN3QyN2M4d2JmSHg4a0pxYUNyVmFqWkVqUnlvTFpqMTQ4QUI3OSs1VlZxZk5USlpsdEdyVkt0dnpRZ2lrcEtSWVRPWHczbnZ2SVNrcEtkdTIrL2J0ZzR1TEN5Ukpla2pwK05RQUFDQUFTVVJCVk9LY2hoUUZiWmVGbHA4WHR0MjdkNk51M2JydzlQVEU5ZXZYczYyTW5QVm1iazV6QWpkcjFzenEzMGRKODVUazV6WlZxb3Rwa2lSVkE0Qm5ubm5taWZlVmtwS0NWYXRXWWN5WU1YbmFYcTFXSXo0K0hqNCtQcGcwYVJKQ1EwTXhlL1pzQUVEcjFxM1JvVU1IYk4yNkZjdVhMMGVIRGgzUXExY3Y1YjNqeG8zRGpSczNjdHozbzBlRjg5MlpucDZPbjMvK09kZXV6bDVlWHZtZTFOc2FjN0ZHa3FReS84Y3FTWklyZ09FQWhydTR1Q1JxdGRydmhSRGI0dUxpanR5K2ZUdjdyUHhQNk1jZmYwUjZlanBDUWtLd2R1MWEzTGh4QThPR0RZT2RuUjNVYWpYVWFqV01SaU9xVnEyS05tM2FvRTZkT25CemM4T1JJMGNRR0JpWTQrVDk5ZXJWdy9MbHl6Rm16QmlzVzdjdXgzblFjaE1hR29yNTgrZGp3SUFCOFBYMXRick5wNTkrQ2djSEI4eWJOdzhKQ1FuS0VPak1aRm0yT2xkTDVqbGFLSGZGM1M0eno1V1RlZlZPYTM3KytXZE1uRGdSN2R1M3QzamVQTUgyNHdRRkJlR1BQLzdJZFNMdHpLNWR1NFlsUzViZzRzV0w4UEx5UW5Cd01DcFZxb1NUSjAvaTFLbFRDQTRPeHQyN2R4RWZIdytqMFlqcTFhc2pKQ1FFbFN0WFJwczJiWlJKYzZ0WHI0N3IxNjlqd0lBQmVUb3VaVmZjN2ZKeDR1UGpjZmp3WVl3ZlB6NWZ3K3Z5czlJaGtGRTR5MXJzOHZMeVFsaFlXTGIzTm03Y1dDbnNwYVdsb1dQSGpsaXdZQUgyNzkrUGhJUUVlSHQ3WThXS0ZhaFhyeDcrL2ZkZlZLeFlrVGNsbmxCQjI2V0hoMGM3bFVxMVVaS2s1MXhkWFRGOSt2VEhGcnVBakJ0TEJUMi9tRy8wWmg0MmVlclVLVXlmUGgzT3pzNjRlL2R1cmowV0gvZjkycVpORzZYQTRlM3RqVzdkdWxsY053b2hNSExrU0tqVmFyaTV1Y0hOemMxaVB4MDZkSGpjeDg4VE96czdEQjgrSEsrLy9qcW1UcDJLMk5qWTVySXNSM2g2ZW40VUVSR3hvMUFPVXNLVnRQTWxBRFJxMU1paTk2VEJZRUQzN3QwdHRzbDhzMkhHakJrSURRM0Z4SWtUY2VUSUVheGR1eFlCQVFIbzM3Ky8xVUlha05IR2twS1NzcDBmVTFOVDBicDFhNnVML3BoSDdaamY0KzN0alpzM2J3TElLUGlaejVFR2d3RWhJU0ZjeU9vSjVMZGRGbVorWHBqKy9mZGZmUHZ0dDFpOWVyVnlYWm01V09ibDVZWDkrL2VYcVNIQ1QxTitiaXVsdXBnR3dBbUExYmx5OHNzODExbGVpMmtxbFFyRGh3K0hzN016WnMrZWpTRkRoaWlyTEFJWkorOFhYM3dSQm9NQjc3MzNua1dNQ3hjdXpIWGYxaTdNWkZtMk90RnJYaVovTFE2WmhsNWxuNWlqYkhPUkpPa2pTWkkrcWxhdFduSzFhdFYyeUxMOGZXcHE2c0ZMbHk0OUxJd0Q5T2pSQTcxNjlZSktwVklLdGtER2hiWEJZSURSbU5IeldwSWtTSklFalVhRDFOUlVEQm8wS1BNZENhdmMzTnl3ZGV2V0hMdk1xMVFxMUtwVks4ZTdmRysvL1RacTE2Nk5wazJiNW5xY2p6LytHTTJiTjhkTEw3MmtQTmVvVVNQbGNkT21UYkZzMmJKczd6T3ZHRW41VnVUdE1yY1ZQUFBDdkJxZE5lYWhVRUJHcjRzTkd6Wmc2ZEtscUZDaFFwNzJYYWRPSGZUczJSTWVIaDRXY3dWMTZ0UXAyNUJVazhrRWs4a0VlM3Q3ZUhsNTRjQ0JBeGF2Ky92N3c5M2RYZm01c0JMSHAxU1J0OHZITVMvYTR1VGtWR1FySFFMQTlPblQ0ZTN0bmEwSFJkYmVjTTdPenBnK2ZUbzZkZXFFaXhjdll2RGd3UlozdXhjdFdvVHUzYnVqWHIxNkVFSmczTGh4Nk5xMXE4VzhWZlRFSHRzdTY5ZXZYODdaMlhtV1NxV2FBQUJObWpUQjdObXo4OVVqTEwvbkZ6czdPNlc5bW4vZXNTT2pwdFNvVVNPc1dyVUtqeDQ5UXFWS2xiTE4zNWVmNzlkYXRXb3B6NDBhTlNwZk45YWFOR21DWmN1V1diMUdrR1c1UU4vaE9wME9XN1pzd2ZUcDAvSHJyNzgrSTBuU0R6cWRibmxjWE54bk4yL2VUTTMzRGtzdm01OHZnWXh6WCtZUk5ZMGJOODQyd3NaOC9nc0lDTURaczJlUm1wcUtjK2ZPNGRxMWE2aFJvMGFCcitYS2x5OFBnOEdnOUc0N2N1U0lzb0p0VnVaZXhKMDZkY0xLbFN1VmR0MnBVNmNjaTNoVUlIbHBsNFdXbnhlbW4zNzZDWEZ4Y1JnMGFCQVNFaEt3WmN1V1BMMnZXYk5tMllZMloxMndKZXNVVFNYRlU1eWZGNXRTZld0VHA5TVpBS2pQbkRtVGEvZjZ2UGpubjMvUXJsMjdYRmZvRWtJZ09Ua1pZV0ZoaUltSndmcjE2NUdjbkl3Wk0yWllQV0hJc296dnZ2c082OWF0ZzV1Ykc3cDI3WW8xYTlZOE5wYS8vLzViR1dlK2ZmdDJwS2VuNDgwMzM3UVlCbUsrUTVuNUxvNlhsNWZGbkdsWmY3WW1MOXZrUmFZN3BrWWhoRXFTSkFGQUZrTElraVRKQUVTbXg3SVFRbVI2TEV1U0pJUVFNZ0Jaa2lSWlpIU1h5L2JlLzI2anZQZS8vN0srVjluRzJ2R3o3TnRxTE5aaUIrQWxTWkxsTGRtY3BRa2hmaEpDYkZXcFZGc0JXTzJSUUVYUFBQdzV0LyszYkpjbFcwcEtTbzRYWmJkdjMwYjE2dFZMWFU4ZHRrc0x4ZEl1WTJKaU1IVG9VS1NtcGxydDZaQ2JSbzBhb1c3ZHVqbStmdlhxMVd3WDBpMWJ0c3cyRlVQV3o1VjVteVZMbGlBa0pBUTdkKzVFNWNxVnNXdlhMcXhldlJwejVzeEJXbG9hVHA4K2pYUG56dUhiYjc4dHNqdm5iSmNXbEhZcFNkS25raVM5YVdkbmgySERobUhnd0lHbDdweFQyZ2doRUJJU2dxKysrc3A4MHpCTUNLRmx1eXplNy9GR2pScFp6SDBWRXhPVGJXTDVPM2Z1WkJzRzcrZm5oMm5UcGlrL3QyM2JWdmtlTjYvTTJicDFhM3p5eVNkS0RwRTFCOXUvZnovZWZmZGRoSVNFd05uWkdSMDZkTURLbFN2Um9FR0RiRDNUekZxMmJJa2RPM1lvdmFMYXRXdUhvS0NnSWxrSWp1ZExDNW5iWlRBS0tUOHZUS21wcVRBYWpaZzBhUkxlZWVjZDlPalJ3NkpUU2tKQ2drVW5oR1hMbHVHVlYxNnh1dGhBMXVkSzZvSUVtZlB6OFBCd3JtQlVCRXBPQzM4Q2hYbEJrOXNGZGxKU2tqS1crdHExYTNqOTlkZlJvVU1IdlAzMjIxWW40d1F5NWozNThjY2Y4ZWVmZjZKSmt5Wm8wcVFKOXUvZkQyOXZiNHVpMTlhdFc1VTc0SGZ1M01HbFM1ZVUrZG5NUzU3bmg3bjd2cldKdkl1WStYK0dDb0JkNXY4M2ozdWMwK3M1YldQdDlmd2VKNy92elN1UlVWQjBCWkQzNWQ2b09MQmRsc0oybWR2ZHphSlluZGdHMkM2TG9WM3UzcjBidnI2K0NBZ0lBSUFpN1ptV1g2bXBxVGg1OGlSTUpoTSsrdWdqOU8vZkh6Lzg4QU5jWEZ5d2R1MWFYTHQyRGFtcHFRZ0tDc0tKRXlkZ05CcUxvMmM2MitYLzJxV1RlUitWS2xYSzEzNm80TElNYVRiM3JHQzdMTWJ2Y1kxR2crM2J0d1BJdUxIVnVYTm41V2N6YStlL1gzKzFYSkJWQ0tIMGFNdDZvOEZrTXFGY3VYTEtjN0lzNC9YWFg0ZTl2VDJxVnEyS3UzZnY0c0tGQzNqbGxWZlFvRUdESEdOTlRFeEVlbnE2eGQrb3dXQW9ycDVwYkpkWjJtVmg1dWVGd2NIQkFhR2hvZEJvTk9qUm93ZUFKeDlsVVlxVXJQOFpaVWlwTHFZSklkSWtTWEorOU9oUnNYUWxkWFoyVnFyTzVrSVhrREhIV1U0WDJjMmFOVU9sU3BXVWVTN0tsU3VIQ3hjdXdNZkh4MkxscDJuVHBtSEZpaFg0OGNjZjhlMjMzNkpuejU3S01SNDllb1QwOUhTcmhiR2NpbVhKeWNsd2RIUjg3RWxpOHVUSmhYS3l5elJmekNPOVhtK2V5VjRDb1BMeThsSWxKQ1NvakVhalZMbHlaVlZhV3BycTBhTkhLbWRuWjVYSlpKSU1Cb1BLd2NGQjlkLy9Ta2FqVVdVeW1WUW1rMG1sMFdoVXNpeExzaXlyMUdxMVNwWmxsVWFqa1dSWlZwbE1KdVU1SVlSa1oyZW5rbVZaSmN1eXlzN09UaVdFa0lRUUtwVktwUkpDbUorM2VPNi9qeVh6NDh3L203ZVJKRWtGUUJKQzlKVWt5ZnF5TGhsU0FSd1ZRa1JJa3JRelBEejhOQURvZExyRlQvd0xMZ1JaVjMvTkN5RUVidCsrWFNaV005VHI5ZWF1SEd5WEtEbnRzckFWcEozYkV0dGw4YlhMZnYzNndjWEZSU21tYWJYYXh5NElaSloxU0llMTE2M0pPcXc0cDVWdk4yM2FoTGZlZWdzM2J0ekFnZ1VMY1BMa1NRUUZCVUdTSkdWdWwrWExseU1sSlFVelpzeFFQa05SWWJ1MGJKZTFhdFVLZk82NTU1WWFqY2FQWnMrZWpkT25UMlBxMUtuWkZ2ZWh3cEdjbkl5QWdBRDgrT09QQUFBaHhKYjA5UFFoMGRIUjVuSFRiSmNvbnUveHpPYytXWmFSbEpTVTY3blFQTGRrUWtLQ3hUeVRzaXpuK0o3azVHU0xhUnpTMHRLVUtScnExS21EcUtnb3JGMjdGbDkvL1hXT01hclZhcHc1Y3dadWJtNFdlVTFhV2xxK1ZnRXZDSjR2TGR1bFZxdWRVNXo1ZVY1ZHZYb1ZDeGN1aEZhcmhZK1BEeHdkSGJGeTVjb2NWK3pNUE9WQzV1OXVjOUcyZGV2V1NqczFMeFJVMG1UT3oyMFpSMWxXcW90cEFKSUJPS2VtcGhickgrdTMzMzZMSmsyYVpKdUVOUytjbloweGMrWk1IRGh3QU5IUjBiaDQ4U0tBakxzMEhUcDBnRmFyeGFaTm15em12MGhNVEVTREJnMndhZE1tNVRsenQ4M01FeHhuWHMzejFxMWIyZWJRc01iZjN6L2ZuOEVhODZJSlFvaTBURThMQUthd3NEQmxsdkhyMTY4WHl2RnNRYXZWZWdLd09PTUtJWklsU1Rva3kvSTJnOEd3TGRPRlhvbGlNcG5Rdlh0M0JBVUY1YWxkbVAzKysrOFlQWG8wUWtORG4yaTFzQktHN2JJRWsyVVpDeFlzd0pneFk1UWV1VkZSVWJoNTgyYU9GenhtQlczbkpRVGJaUkd6VnZobzE2NmR4Yng2WnFtcHFkaTNieCtBak9rV2dvT0RzV2ZQSG93ZVBScTdkdTNDNzcvL2pna1RKaWhEV0E0Y09JQmR1M1psbTh2c3A1OStVaDU3ZVhsWi9BeGtmUGViVENaOC8vMzNDQTRPUm5Cd01GNTY2U1c4OU5KTHVIbnpKdno5L1JFYkc0dDE2OVpCcFZMaDQ0OC94cEFoUTdLdDNsMkUyQzRCM0x4NU0vWG16WnVEZERyZEwwS0lsUWNQSG56bTk5OS9oNysvUHp3OFBJb2tWbG1XRVJnWWlHN2R1bVViL1NETE12N3puLzlrNnlHVTAzNmlvcUpRbzBZTlBQZmNjemx1dDI3ZHVtd3IyOW5DeFlzWE1XblNKUE5DWFErRkVLUDFldjI2TEp1eFhSYVR5Wk1uUTYxV28ydlhydGk1Y3lmKyt1c3ZqQjA3MW1LYnpEZjJ4NDhmRHhjWEYvajYrbUwrL1BrNGYvNDgzbjc3N1Z3WGNMbDM3NTVGMjB4TVRGU0thKzd1N2xpeVpBazZkdXdJTnpjM0dBd0dwS2FtSWpJeUVnQXdZc1FJWExod1FUbFB2L2ZlZThwK1RDWVQwdFBUVWE1Y3VVTDVYZVFCMjJVR20rVG5qK1BzN0l4Ky9mcWhidDI2cUZ1M3JqSmNPUzR1THR0dzRjYU5HeXVQRnl4WW9LeGdmUHo0Y2F4ZXZSb1hMbHhBL2ZyMU1XdldMRlN0V2hVblRwd292ZytTRHpuazUxU0lTblV4VFpLa1dBQlZIeng0Z01xVmkyK1JpbDkrK1NYYjNDbGR1blRKTmk3ODBhTkhGbDJMVFNZVHpwMDdoME9IRHVIWXNXTm8wS0FCdkwyOUFRQkRodzZGaTRzTFZxeFlnUzFidHNEYjIxdnBEWFRyMXExODl3ejYvZmZmOGVxcnJ4Yms0eFZJWW1LaStlRS94WFpRMjBrRWNFQUlFWHJ2M3IyZEpYbENYUFBkUTZQUmlJU0VCQXdkT2pUYk5ybjF6R2pZc0NHYU5XdUd5TWhJaTk2WVp0ZXVYY09ISDM1bzhad3N5MGhOVFlXVGsxTzI3WUhjaDFMVEV5azE3VEkzNTgrZlIxUlVsTVhROWlwVnFtRGF0R2xvMjdhdDFmazNuclNkVTVFcTBlM3l3WU1IU3RFc00vT3dwZVRrWkt4WXNRSTdkdXhBU0VnSVJvOGVqUzVkdWlBNk9ocmJ0bTFEcjE2OU1HellNSXdaTXdiang0OUg1Y3FWbFl0dUlQdUNBOVlLd25aMmR2am1tMjhzYmxpc1dMRUNHelpzUUtkT25SQVFFSUFiTjI3ZzAwOC9SYU5HamRDblQ1L0MrdmhQc3dLMXkvRHc4SzFlWGw2blpWa09pWTJOYlRwNDhHQU1IejRjQXdZTUtQUjU3RlFxRlo1Ly9ua01HREFBVTZkT3RXaFhRZ2pFeE1Ua2FUK0xGeS9HcGsyYjBLZFBuMnhGa013eUY5TmF0bXhwTlFsT1NVa3BzdTl3V1phVk9kSk1KaE9FRU9kTkpsT3Z5TWpJUzBWeXdKS3B4SjB2MzNqakRZd2NPUklPRGc3WXRtMGJwa3laa20wYjg0MzlsSlFVZlBubGw4b2lRcTZ1cnRpNGNTTU9IanlZYXg3ejExOS9vVzdkdWtoUFQ0ZTl2VDBpSXlOUnZYcDFBQmtUcUtlbnB5c0xZL2o1K2VIZ3dZTm8yTEFoaGc4ZkRpOHZMN2k1dVNFNE9Cai8vUE9QeFEyTjFOUlVsQ3RYTHNkRnRDalA4dFV1YlpXZlAwNlZLbFhnNitzTElLTW4yWVVMRi9KME0rVE5OOTlFU2tvS3Z2bm1HOXk0Y1FOTGxpeEJodzRkTUhIaVJJd1pNd1pEaHc1Rnk1WXRpenI4QW5uSzhuT2JLTlhGTkFCM0FMamZ2MzlmV1dxOG9Cd2NIQ0JKRXNMQ3duSzg0eXVFUUVSRUJLNWR1NGJYWG50TmVmN1VxVlB3OC9ORGh3NGQwTGh4WXhnTUJ2ajcrNk5DaFFvV3E0UHUzYnNYdTNidFFzZU9IVEYwNkZCVXJGZ1IvL3p6ajNLUzc5T25ENW8zYjQ3QXdFQjRlM3VqY2VQRytQcnJyeEVSRVpIdlhuQy8vUElMZXZmdVhZRGZSTUVrSkNRQUFDUkpLc3Qvcktka1dlNXVNQmoyUkVkSGw4eit2RmxrWHE3Y21xenpYT1EwNzgvQmd3ZXpQVGRuemh5MGF0VXEyNFgxdm4zN3NHL2ZQaXhZc0tBQUVWTUJsTHAybVp1ZE8zZWljK2ZPVm9zT25UdDNWaDQ3T3pzcnEzZmx0NTFUc1NnVDdUSTBOQlN0V3JXQ2s1TVROQm9ORWhNVDRlTGlna21USmtHU0pNVEV4Q0E2T2hyMTZ0V0R2NzgvZHUvZXJSUTlwaytmYmpHdm1aZVhsOFd3RWVCLzg3VmtuUWVvZS9mdWFONjh1YkxpOHJKbHk5Q3paMC9zM3IwYm9hR2h5bzA0eXJjbmJwZGhZV0YvQTJpdTFXcG55N0w4MmJKbHkreE9uejROUHorL1FwL2t2RU9IRHFoZHV6YWNuSnpRdDI5ZjNMdDN6K0wxekQyQ01vOVVNQXNNRE1TQkF3Y1FFaEtDYWRPbUlUQXdFSU1IRDdiWUpqWTJGa0RHTlc1c2JLelNVek5yV3dWUVpBbGpmSHc4WnMyYWhXUEhqdUcvRTU4djErdjFZd0ZZSHo5ZDlwVFk4MlhWcWxVeGFOQWdmUEhGRjZoUW9RS09IajJLTzNmdW9IYnQycWhjdVRKY1hGeVVQT2I0OGVObzBhSUZhdFNvQVpQSkJCY1hGeXhldkJoK2ZuNTQ1WlZYY2p6R2I3LzlCZzhQRDB5ZE9oWEhqaDFEK2ZMbDRlZm5oNWlZR0N4YnRneHVibTc0OWRkZjBibHpaOXkvZngrclZxMVM4akJabHJGcTFTcHMzcndacTFldlZvYTEyZHZiSXl3c0xOZmVtUFJZQlcyWGhaYWZGNmFyVjYvaThPSERDQXNMUTJSa0pGNTY2U1Y4KysyM3ViNG5QVDBkdTNidFFsQlFFSHIyN0tsODl3TkEzYnAxc1hqeFlreVpNZ1hidG0zRDRNR0RMVlpuTGdtZWt2emNwa3AxTVUwSThhY2tTZTF2M0xpQnBrMmJQdEcrSEIwZDBidDNid3diTml6WGNmMzI5dllZTW1RSXpwNDlxOXg1QVRKNm5SMC9mbHdabC8vUFAvK2djdVhLT0hMa2lMTE56cDA3bFRIWHAwK2Z4c2lSSTZGU3FTeVdRcTlkdXpabXpweUppUk1uNHQ5Ly80WEpaTUx1M2J1eGRPbFNxL0VJSVdBeW1mRGd3UU9vVkNwSWtvU2pSNC9pOXUzYmFOV3ExWlA4U3ZMRmZERUc0RWF4SGJTWTZmWDZiYmFPSWI4TUJrT3VYZXV6enZOanJTRGg1ZVdGZmZ2MjVYcDNLZk1GZG5wNk9pUkpzbnJSelY1cGhhODB0c3VjeE1mSDQvRGh3eGcvZm55dTdUYXIvTFp6S25xbHBWM0tzbXgxL2g5em0yblRwbzNTdzl6YjJ4dmR1bld6NklFa2hNRElrU09oVnF2aDV1Wm1jZU1yTHdzRTVMUk50V3JWRUJNVGd3RURCaUFoSVFHTEZ5K0dWcXRGMTY1ZE1YejRjTnk4ZVJPalI0OHVjUk04bDNTRjJDNU5lcjEra2s2bjJ5ZUUyQkFXRmxhemQrL2VtRGx6SmxxMGFGRW9CN2g4K1RMKy9QTlBaZGhhY0hEdy93NXVaYXFQekZKVFV6RnYzanhFUmtaaXpabzFxRjY5T3BZdlg0NVJvMFloSmlZR2t5Wk5VbnFQanhzM0RrREdkL2U0Y2VPeTlVTFBPbGw4WVR0NzlpdysvL3h6eE1mSFF3aHhEOEJndlY2L3E4Z09XQUtWeFBQbHRXdlhzR1RKRWx5OGVCRmVYbDRJRGc1R3BVcVZjUExrU1p3NmRRckJ3Y0c0ZS9jdTR1UGpZVFFhVWIxNmRZU0VoS0J5NWNwbzA2YU5Va1NwWHIwNnJsKy9qZ0VEQmxnOVRtSmlJbzRjT1lKUm8wYWhSNDhlTUJxTlVLdlZ1SFBuRG9ZTUdZSlBQLzBVYm01dUdEVnFGT3JVcVlPLy92cEwyYmNzeXhneFlnVHUzTG1ETld2V29FR0RCdGl5WlFzQ0FnSWdTUkkwR2cwbVRacFViTCt6c3FhZzdiSXc4L1BDRkJNVGcvajRlUFRxMVF0ejU4NjFtUG9oNncxY1daWmhOQnJoNCtPRGhnMGJJakF3MEdwaDl0bG5uOFhLbFN2eDAwOC9LZk9abWhjdUtnbWVodnpjMWtwN01lMmlKRW1GTmg3OXM4OCt3eWVmZktLTUw4NUtraVE0T2pvcWQyQXlGOEh5cTJuVHBqaDM3cHl5MzZ3Y0hSM2g2T2lJeU1oSTFLcFZDeSs4OEVLMldCd2NIQ0RMTXBvM2J3NmowWWptelp0RHBWTGgyV2VmeGVUSmsvTzlBdWlUdUgzN05nQkFDUEZYc1IyVUhxdW9WNkF6UzBwS3dxbFRwNVNrODlpeFkyamV2TG5TdHMxTG1CUGxadjM2OVFBQUp5ZW5FclhTSXBVdGpSbzFVaDQzYmRvVXk1WXR5N2JOSjU5OEFnQ29WYXVXOHR5b1VhT1VvVVlGa1o5NXppNWR1b1RaczJlalM1Y3U2TisvdnpMbnovUFBQNC9Bd01BOHpaVkZSUzg4UFB6UXl5Ky83T0hnNEJDVW1KalljY3lZTWVqVHB3OUdqUnIxeFBNMHBhZW5ZOEdDQmJoNzl5NEdEUnFVNS9lZE9YTUcvdjcrcUYrL1ByNzc3anRsN3FtS0ZTc2lNREFROCtiTlE0OGVQZURyNjR1T0hUdGk0OGFOQUlDMzNucExlUndVRktUc3I2aUd5QmtNQnF4ZXZScnIxbVZNaHlhRU9KS2VudDRuT2pyNmJwRWNrUEtsVHAwNjZObXpKenc4UEN6bWxlelVxVk8yaFZSTUpoTk1KaFBzN2UzaDVlV0ZBd2NPV0x6dTcrOXYwV01uYy81MDllcFZ0RzNiVmhubWJwN0tJUzR1RHIxNzkxYU9OWDc4ZUV5Y09CSE5temRYT2k2b1ZDck1tREVEcnE2dXl2Vm5yMTY5MExWclZ4aU5Samc2T2hiNjhHdDZ2TUxPend0THExYXRySFkwV2I1OE9WNS8vWFdMNTg2ZVBRdTFXbzJnb0NDcitYVGZ2bjJWeDVJa29YUG56aGFqSjBvSzV1ZEZyMVFYMHlSSnVnUVU3dVNPOXZiMnhiV0VjcDd1S0x1N3Uxc2RMcWRTcVhEOCtIRUFHYjJKakVhajhzZGVrSVVSbnBSNUlRVlpsdlhGZm5ES2thMTY3SXdlUFJxLy9mWWJMMklvejJKaVlpem1yc3J2U292c21VWjV0WERoUXVXeHRVSWFrREhQVkdGYnZYcjFZN2N4ZjY4M2FOQUF1M1paNzV4VHZYcDFqQnc1c2xCam80SzdlUEhpUHdEZTFXcTFZd0hNMmJ4NWM3bHo1ODdCMzk4Zkw3NzRZb0gzNitibWhwVXJWMkw4K1BIbzNyMTduaFlCQ2dnSXdPSERoL0hXVzIvaDBLRkRlUC85OTYxdTk4RUhIMkR0MnJYUTYvV1lObTBhQU92WHBPbnA2VVd5WXVudDI3Y3haY29VUkVaR1FnaVJEbUMyWHErZlZlZ0hvZ0pUcVZSNTdsVmtaMmVYNi9WZTFubXBKaytlckR6MjlQUkV3NFlOcmI0bjgvdGF0bXhwZGNSRDFzV0d6SjBOeUhhS0lqOHZTbGtMYWNEL0ZpRElxV1BLazl4WUswN016NHRlcVM2bXFWU3E4MElJWExseXhkYWhGQ2xuWitkY1h6ZDNaYmFsOCtmUEF3QlVLdFZ4bXdaQ0Z2TGJZMmYzN3QzNDhzc3ZzMjJYOVM0a1lIMUlLSkJ4OGExU3FUamhLK1hMN3QyNzRldnJpNENBQUFCZ3p6UWlLbFgwZXYwaVQwL1BRNUlrYmJsOCtYS0RmdjM2WWRLa1NlalVxVk9CaCtNMmFOQUEyN1p0UTBKQ2dzWDhhR1pabndzT0RzYW5uMzRLZTN0N2k0S0ZOVDQrUGtoUFQ4Zjc3NytQdExRMHBLYW1adnV1ajQrUGgwNm5LMURzMWdnaGNPREFBY3lhTlFzcEtTa0FFQ09FK0NBaUlxSmtMb1ZIeFlJM1hzdVdweVUvTHcyWW54ZTlVbDFNQ3dzTHU2L1ZhaS9mdjMvL3BaczNiMW9NeDZEaUV4Y1hoenQzN2dEQURiMWVmOXZXOGREL0dBd0dxL01CWlg0OXMvZmVlODlpV1hFZ1kyalNUei85bE9jVmVlN2N1WU5ubjMyV2MvbFF2dlRyMXc4dUxpNUtNUzIvUGRQeTA4NkppSXBDUkVSRWhMdTd1NWVkbmQyS3RMUzAvak5tek1DcFU2Y3dlZkprWmJobGZnVUdCcUpuejU3Sy9HaXhzYkg0ejMvK2d4VXJWcUJKa3laVzM1T1grZm9PSFRxRTh1WExZL3YyN1lpSmljSEhIMytNSDM3NEFScU5SdWtCRkIwZHJTUmpUeW9sSlFXTEZpM0NEei84QUFBUVFteDcrUERoUjFldVhFbDh6RnVKcUJSaGZsNHlNRDh2SHFXNm1QWmZQd0lZZSt6WU1TNFhieVBtQ3kwaEJLdmVKY2oyN2RzUkhCeU1QWHYyWVBUbzBkaTFheGQrLy8xM1RKZ3dRWm1UNHNDQkE5aTFhNWZGVXVKUGF2LysvZEJvTklpS2lyTGFkWi9JR210RGlkcTFhMmQxdUVacWFxb3lKTlJXN1p5SXlKckl5TWhrQUQ0Nm5XNGZnS1cvL1BKTHhjaklTTXlkTzlkaUpmaThpSTJOUlZCUWtNWGs3ZlBtellPM3R6ZWFOR21DMzM3N0RScU5CbHF0MXVKOUNRa0pPVTYxWUY2OElMT29xQ2dJSVRCdTNEZ3NXTEJBbVM3aytQSGplUERnZ2JKZGJqY3RjblA1OG1WTW1qUUoxNjlmaHhBaUNjQjR2VjYvc2tBN0k2TFNnUG01alRFL0x4NmxmaHlXSkVuN0FlREVDZllRdHhYektrK1NKTzJ4Y1NqMFg4bkp5Vml4WWdWcTFxeUprSkFRQUVDWExsMGdTUksyYmN0WW5HZllzR0dvWGJzMkFnTURuL2p2Wjl1MmJkQm9OQWdQRDBkUVVCQzZkKytPMmJObjQ0TVBQc0NlUFh1Z1Vxa3M1c01peW9zSER4NWc1ODZkMmY0OWZQZ1FRUEczY3lLaXZBb1BEOTlvTUJoMFFvaHpkKzdjd1VjZmZZUU5HemJrdW1KOFZvY1BIMGF6WnMzZzZPZ0lBTml4WXdjU0V4T1ZPZlBLbFN1SDZkT25tNGRNRnRpMmJkdncrZWVmbzNIanh2anNzOCt3ZE9sU2JOMjZGWFhxMUxIb1pUNXk1TWhjaDk5bkpjc3lRa05EMGE5ZlAvUDhTYjhEZUoyRk5LS3lqZm01N1RFL0x4Nmx2cGdXSHg5L0JFRGl1WFBubEFTTGlrOUtTZ29PSFRvRUlVU3lKRWxjWHF5RUNBME5SYXRXcmVEazVBU05Sb1BFeEl4UkZKTW1UVUt2WHIwUUV4T0Q2T2hvMUt0WEQvNysvay84WldjeW1UQjM3bHlNSGowYWt5ZFB4c0NCQTdGbHl4YU1HalVLdTNidFF0ZXVYWEh3NEVHa3A2Y1h4c2NqQWxEODdaeUlLRCtpb3FLdTZ2WDZaa0tJaFVhalVmN21tMjh3Y3VSSTNMdDNMMC92LytXWFg1UWhtL3YzNzhlR0RSc3dlL1pzSkNRa21IdDVvWHo1OHZqcXE2OEtIT1BPblR0aE5CclJzbVZMOU8vZkg0TUhEOGJHalJ2eDAwOC80WU1QUG9DZG5aMXlicjE2OVNyKytPT1BQTzMzMzMvL3hmang0ekYzN2x3WURBWlpDTEh5MGFOSFhucTlQbTg3SUtKU2kvbTViVEUvTHo2bGZwam45ZXZYMDF4ZFhUY2FESVlSTzNmdVJMOSsvV3dkMGxQbDZOR2plUFRvRVFEOEhCWVc5bVMzUnFuUXRHblRSbG1WMXR2Ykc5MjZkYk1ZN2lHRXdNaVJJNkZXcStIbTVnWTNOemZzM3IwYjgrZlB6N1l2WjJmbkhGY0UyN0JoQTBhUEhvMjR1RGkwYjk4ZW16ZHZSczJhTlpYWG16WnRpcVpObStMOCtmTllzV0lGOXUzYmg4REF3RUwrdEZSV3liSnNkVmlSZVE2MGdyUnpJcUppWnRUcjlaL3BkTHI5QU5iLzl0dHYxWHIzN2cwL1B6Kzg4Y1liT2I3cDFxMWIrT09QUDlDaVJRc0F3Snc1YzVDYW1nb2ZIeCs0dXJyaW1XZWV3VFBQUElOR2pScGgyN1p0YU4rK1BSbzFhcVM4djBPSERvOE5UQWlCVFpzMklTQWdRT21COXNzdnYrRFVxVk5ZdlhvMU5Cb05PblhxaEc3ZHVxRmN1WEl3bVV6dzlmVjk3SDdEdzhQeCtlZWZtNHVHL3dBWXF0ZnJ0ejMyalVSVUpqQS90eTNtNThXblRNd1E3dUhob2JXenN3dXZVNmNPdG0zYnhvblBpNGtRQXYzNjljUEZpeGNoaEhoYnI5Y2Z0WFZNSlpGT3B4TUFFQllXWnV0UWlzU3BVNmZnNGVHaERFUEp6WU1IRC9ETU04OFVRMVQvNCtYbEJRQUlEdy9uaVNHVGt0b3V4NDBiaDRVTEZ3TElHRkswYk5teWJOdDg4c2tuV0x4NGNYR0hWcWpZTHEwcnFlM3lhY0YyV2JUYzNkMnIyTm5aYlpRa3FTMEE5Ty9mSHlOR24vcHlrQUFBSUFCSlJFRlVqRkJ1Q21RV0h4K1BVNmRPS1lzQ0pTVWx3Y25KeWVvMTd2YnQyNkhUNmZEQ0N5OEFBSVlQSDQ1bHk1WlpYVlZibG1WODhza25XTHAwS1lDTUhneVp2NzhURWhJZ2hFQ2xTcFh5L2ZrTUJnTysvZlpickZxMUNnQWdoRGhoTXBsNlIwWkczc3ozenVpeGVMNjBMWjR2YzhmODNEYVlueGV2VWovTUV3RE9ueit2RjBJY2pZbUp3UysvL0dMcmNKNGFwMCtmeHNXTEZ3RWduSCtvVDYvTTg3azhUbkVYMHFqME1SZlNBRmd0cEFFbzlZVTBJbm82UlVaR3h1bjErdlpDaUVrQTBvT0NnakJ3NEVEOC9mZmYyYloxZFhXMVdGM2IyZGs1eDJUMC9mZmZWd3BwQUxCaXhRcXJoVFFBVUtsVVNpRU5RTGJ2NzRvVkt4YW9rSGIzN2wwTUh6N2NYRWd6Q0NHKzFPdjFiN0dRUnZSMFluNXVHOHpQaTFlWktLYjkxeGNBc0dyVkttVUlFQlVkbzlHSUpVdVdBQUJrV1o1bDQzQ0lpSWlJU2dPaDErdm55YkxjSE1CZkZ5OWVSTisrZmJGMzcxNElJV3dkVzc0SklYRDQ4R0gwNnRVTGVyMGVRb2lic2l5MzArdjEwd0NVdmc5RVJJV0orWGt4WW41ZS9NcE1NVTJ2MS84S1lQZmZmLytOTld2VzJEcWNNaTgwTkJTWExsMkNFT0pFUkVURVRsdkhRMFJFUkZSYVJFUkVuRTFPVHRZS0liYWtwcVppNnRTcG1ERmpCcEtUazIwZFdwNmxwcVppM3J4NStPeXp6NUNVbEFRaHhDNGhSTU9JaUlnanRvNk5pR3lQK1hueFluNWUvTXBNTVEwQWpFYmpLQURKMzMzM0hhS2lvbXdkVHBsMTVjb1Y4ekNyVkZtV2g5bzZIaUlpSXFMUzV0S2xTdy8xZW4wZkFCOEJlUGpUVHoraGI5Kyt1SERoZ3ExRGU2eXJWNjlpd0lBQkNBME5CWUFVSWNRbmVyMithMFJFeEwrMmpvMklTZzdtNThXRCtibHRsS2xpV21SazVEVlpsa2NialVhTUh6OGVzYkd4dGc2cHpJbVBqOGZZc1dPUm5wNE9XWmI5enA4L0gyM3JtSWlJaUloS3EvRHc4RzlsV2ZZQ29MOTU4eVkrL1BCREJBY0hRNVpsVzRlV2pSQUNQL3p3QS9yMjdZdS8vdm9MQUM0Q2FLYlg2NWZZT0RRaUtvR1lueGM5NXVlMlU2YUthUUFRRVJFUkNHRE52WHYzTUdUSUVOeTVjOGZXSVpVWjkrL2Z4N0JodzNEcjFpMEFDSTJJaVBDM2RVeEVSRVJFcFYxRVJNVGxSNDhlTlJWQ0xERVlER0xod29VWVBYbzA0dVBqYlIyYUlqRXhFWk1uVDhhWFgzNko5UFIwQVdCZGZIeThOanc4UE5MV3NSRlJ5Y1g4dk9nd1A3ZXRNbGRNQXdCSmtrWUMySEhyMWkzMDc5OGZaOCtldFhWSXBWNVVWQlQ2OSs5dnZndDVNREV4c2IrdFl5SWlJaUlxSzZLam85UDFldjBuc2l4M0VVTGNPM0hpQkhyMTZvWGZmdnZOMXFFaE1qSVNmZnIwd2Y3OSt5R0VlQUNnYjNoNCtLRHIxNituMlRvMklpcjVtSjhYUHVibnRsY21pMmxoWVdHRzhQQndid0JCRHg0OHdMQmh3ekJ6NWt4V3dRdmcvdjM3bURkdkhnWU9ISWk0dURnQStFR1NwSTVYcmx4NVpPdllpSWlJaU1xYTgrZlAvNVNXbHVZaGhEZ1NIeCtQRVNOR1lObXlaVFpaRGM5b05HTGR1blg0NktPUGNQZnVYUUE0QTBDcjErdTNGSHN3UkZScU1UOHZQTXpQU3c2MXJRTW9Rc2J3OEhBZm5VNTNBc0Q4WGJ0MnVmejQ0NDk0NjYyMzBMcDFhelJvMEFEUFBmY2NuSjJkb1ZhWDVWOUQzcGxNSmlRbEplSCsvZnU0ZE9rU2poNDlpa09IRHBubjdFZ1dRa3pYNi9VTGJSMW5LWlFDd0RFcEtRbk96czYyanVXcGtwS1NZbjdJTytkRVJGUnFYTGh3NFE2QTFscXQ5bk1BWDZ4YnQwNXo1c3daekprekI3VnExU3FXR09MaTR2REZGMStZZTVBWWhSQUw5WHI5NXdCSzNtUnVSRlFhTUQvUEorYm5KVnVaYjZYaDRlR3IzTjNkZjdDenM1c2poT2o5NjYrL092MzY2NisyRHFzMFNmMS85dTQ3UHFvcS8vLzQrMHdhSkNSQUVnZ1JhVmxXbGhZeWswVkFJbFYwcVFvaUlxdkFXbjVpUTFkRmFRSlNYRURBZ3FzaWlxaXNZZ0dVSWl2SUtpZ2l1Q1NSb3RKa1FUQUVrQklJa0RKemYzOWc1cHRBeWdTU3pDUjVQUjhQSHN5Y2MrODluMG5PUFRQenlibm5TbHFjblowOWNzdVdMUWU4SFV4NVpGbldkbU5NNjcxNzk2cGx5NWJlRHFkU3lmbHJsMlZaUDNzNUZBQUFpc3VWbEpRMDJXNjNyNUgwN3ZidDJ4c09HalJJVHozMWxMcDE2MWFxRFgvMTFWY2FOMjZjMHRMU0pPbFh5N0tHSkNVbGZWNnFqUUtvRlBoK2Z0bjRmdTRqS3VSbG5oZmFzbVhMNGFTa3BMdlBuRGtUYlZuVy9aSSswUG03RC8wbUtkdTcwZmtVcDJWWnh5ekwybVZaMWlLWHkvVklWbFpXM2NURXhOczVVUy9MUEVtYVBuMjZkdXpZb2ZUMGRHL0hVK0dkT1hOR2UvYnMwWXdaTTNLS1B2Sm1QQUFBWEtxa3BLUU5KMCtlakpPMEtEMDlYU05IanRTa1NaTjA5dXpaRW0vcjNMbHp5cm41UVZwYW1pekxXbm5tekpsWUVta0FTaExmenozRzkzTWZacndkQUZBSkJOanQ5cFhHbUs3ZURxU1MycGlSa2RGaCsvYnRtZDRPeEpjNEhBN0wyekZBU2t4TTVIMDRGL3FsYjZCZitpNkh3M0d2cEptU1FobzBhS0NwVTZmcXFxdXVLcEZqNzl1M1Q2TkdqZEtPSFRzazZheGxXVTl4K1pEdllyejBEWXlYRlpQRDRZaDNPcDFoMzMvLy9SZmVqZ1crcTFMTVRBTzhMQ3NwS2FtN1pWbWpKRzNSK2FtNUtGM25MTXY2d2JLc2lTVFM4bWRabHZkdkQ0ZHQzZzdBMTlBdmZRTDkwb2NsSmliT2tkUmEwdFo5Ky9acDhPREIrdkRERDJWWmw1NVhzU3hMeTVZdDAyMjMzYVlkTzNiSXNxeGQyZG5aQ1NUU2ZCdmpwVTlndkt5Z0xNdnFZN1BaQm5rN0R2ZzJNdWtBQUFCQU9kSzRjZU9nME5EUUY0d3gvMCtTNmRpeG84YU5HNmNhTldvVTZ6aW5UcDNTdEduVHRITGxTa215SkMwNGZQand2UWNPSE9BUGZ3QXFMYnZkL3JPa29LU2twQ3QxZm13RUxrSXlEUUFBQUNpSFdyVnExZGZQejIrdXBJakl5RWc5ODh3emlvK1A5MmpmN2R1M2ErVElrZnIxMTE4bDZhUmxXUThsSlNXOVU1cnhBb0N2Y3pnY3NaSytseVNYeTVXUW5KeTgzc3Nod1VmNWVUc0FBQUFBQU1XWG1wcjZVKzNhdGY5bHM5bXVQblBtVFAzbHk1ZkxzaXpGeGNYSlpzdC9OUmVuMDZrRkN4Wm85T2pST1hmcjNKeVptZGx0eTVZdFg1Wmw3QURnaTZLam8rK1cxRVdTakRIblVsSlNQdlZ5U1BCUkpOTUFBQUNBY2lvMU5mVlVTa3JLVzNYcTFMRkphcjk1ODJiYmQ5OTlwNnV2dmxxaG9hRjV0ajE2OUtpZWZQSkpMVnEwU0pabE9TM0xlajRwS2VuV3c0Y1AvK2FkNkFIQXQwUkhSOCtSVkV1U0xNdXFkZWpRb1JlOEhCSjhGSmQ1QWdBQUFCV0F3K0c0VnRLL0pOVUxEUTNWK1BIajFibHpaMG5TaGcwYk5IYnNXSjA0Y1VLV1phVmFsblZuY25JeU15NEE0SGNPaDZPcHBCOXlsMW1XMVRvcEtlbS9YZ29KUG95WmFRQUFBRUFGa0pLU3NqOHlNbksreldacm1wbVoyV1RWcWxWS1RVM1Z4bzBiOWV5enorcmN1WE95TE90enA5UFo3ZnZ2djAvMmRyd0E0RXVpb3FLR0dtT3V6MTFtakRtVGtwTHltYmRpZ3U5aVpob0FBQUJRd1RnY2pnY2xUWmRVVlpJc3k4cXdMT3ZwNU9Ua2YzZzNNZ0R3VFhhN1Bja1lFNWU3ekxLc25VbEpTVTI4RlJOOEY4azBBQUFBb0FKcTJiSmx5NENBZ0hjbFZjbk96cjU5eTVZdEc3MGRFd0Q0b3ZqNCtEOVlsclU3dnpwalRPem16WnUzbG5WTThHMzUzK1lIQUFBQVFMbTJkZXZXclpKYVNHcE1JZzBBQ3VaeXVYb1dVdmZYc293RjVRUEpOQUFBQUFBQVVHa1pZd1lWVXQycnpBSkJ1VUV5RFFBQUFBQUFWRXJObXpldkw2bE5RZlhHbU9hdFdyVzZxZ3hEUWpsQU1nMEFBQUFBQUZSS1FVRkIzWXZheG1hemNha25BQUFBQUZRR0RvZkRjamdjbHJmakFJRHlnbkVUbm1CbUdnQUFBQUFBQU9BaGtta0FBQUFBQUFDQWgwaW1BUUFBQUFBQUFCNGltUVlBQUFBQUFBQjRpR1FhQUFBQUFBQUE0Q0dTYVFBQUFBQUFBSUNIU0tZQkFBQUFBQUFBSGlLWkJnQUFBQUFBQUhpSVpCb0FBQUFBQUFEZ0laSnBBQUFBQUFBQWdJZElwZ0VBQUFBQUFBQWVJcGtHQUFBQUFBQUFlSWhrR2dBQUFBQUFBT0Foa21rQUFBQUFBQUNBaDBpbUFRQUFBQUFBQUI0aW1RWUFBQUFBQUFCNGlHUWFBQUFBQUFBQTRDR1NhUUFBQUFBQUFJQ0hTS1lCQUFBQUFBQUFIaUtaQmdBQUFBQUFBSGlJWkJvQUFBQUFBQURnSVpKcEFBQUFBQUFBZ0lmOHZSMEFBQUFBVUZuRXhzWWV2YkRNejgrdnVtVlpHUzZYNjF6dThxTkhqNzcrNjYrL2ppeTc2QUFBZ0NkSXBnRUFBQUJsWk11V0xaRzVuMGRHUnY2LzJyVnIvLzJISDM3b0pDblZPMUVCQUlEaTRESlBBQUFBb094VnJWKy8vaXVSa1pIRHFsU3A4cWM2ZGVvTWlZbUorU2drSktTVnR3TURBQUNGSTVrR0FBQUFsS0dRa0pEcm1qZHZubXlNcWZiVFR6OWRLMG1IRGgxNklTMHRiVlZNVE15S1JvMGFmUkFVRlBSSGI4Y0pBQUR5UnpJTkFBQUFLQU9CZ1lGTkd6ZHV2Q29tSnVidGxKU1VwL2J0MjNlSHBQVGZxNTFIang1OWJldldyVmRsWm1idWF0cTBhVkxkdW5WbmlzL3JBQUQ0SE5aTUF3QUFBTXBBWm1ibXNmVDA5SFc3ZCsrK1dkS3BuUEtUSjA5K0lzbjErOU16Qnc4ZUhIUDA2TkczUTBORE8rWXFCd0FBUG9Ka0dnQUFBRkEyVWxOU1VpYmI3ZlpzcDlONUluZEZiR3pzNFp6SGZuNStOWktTa2tJeU1qSjJsSDJJQUFDZ0tDVFRBQUFBZ0RKa2pQSGJzbVhMbFpMTzVWZnZjRGdzU2Fac293SUFBSjVpRFFZQUFBQUFBQURBUTh4TUF3QUFBSUJ5eE9Gd3JKSFV4ZHR4VkdhV1pXMUtTa3BxNCswNEFIZ0h5VFFBQUFDZ2pMVnMyWEszdDJOQXVVWWl6Y3VNTVZkN093WUEza015RFFBQUFDaERKMCtlL0dUUG5qMjNTTXJLcjc1Um8wWUxKVG5MTmlxVVI1czNiL1oyQ0pWU2ZIeTh0ME1BNEdVazB3QUFBSUF5dEdmUG5wc0txOSs3ZCsvQXNvb0ZBQUFVSHpjZ0FBQUFBQUFBQUR4RU1nMEFBQUFBQUFEd0VNazBBQUFBQUFBQXdFTWswd0FBQUFBQUFBQVBrVXdEQUFBQUFBQUFQRVF5RFFBQUFBQUFBUEFReVRRQUFBQUFBQURBUXlUVEFBQUFBQUFBQUErUlRBTUFBQUFBQUFBOFJESU5BQUFBQUFBQThCREpOQUFBQUFBQUFNQkRKTk1BQUFBQUFBQUFENUZNQXdBQUFBQUFBRHhFTWcwQUFBQUFBQUR3RU1rMEFBQUFBQUFBd0VNazB3QUFBQUFBQUFBUGtVd0RBQUFBQUFBQVBFUXlEUUFBQUFBQUFQQVF5VFFBQUFBQXdHVTdjdVNJUm8wYWxXK2RaVmxLVFUzVnQ5OStxK3pzN0FLUGtaV1ZwZGRmZjEwdWw2dFliZS9mdjE5ZmZ2bGxzZllCZ0V2bDcrMEFBQUFBQUtBeXN0dnRYU1ZsSnlVbHJaZFVjSWFwakhYdjN2Mmlzc09IRDZ0Mjdkb1hsWGZzMkZFalI0NlVKTldxVlVzN2R1elFrU05IVkt0V0xVblM0TUdEZGZEZ1FaMDVjMGJaMmRteUxFdHZ2LzIybWpWcjVqN0dpQkVqMUxOblQzWHExRWtaR1JsNjVaVlhkT2VkZCtZYjI1Ly8vR2VGaFlXNW4vdjUrV24xNnRYNjdMUFBGQjBkZlZtdkd3QThSVElOQUFBQUFMeWp1ekhtTWJ2ZGZrelMrNUlXbnpwMTZxdmR1M2RuZURPb2xTdFhYbFRXdG0xYnJWaXhRalpiL2hjM0RSNDhXR2ZQbnBXL3Y3OGVlT0FCdVZ3dTJXdzJIVDkrWEN0WHJsUmdZR0MrKyszYXRVdnIxNi9YNk5HakpVa3VsMHZHbUFMYkNRc0wwMy8rOHgrOThjWWJ1dXV1dTlTdFd6ZTVYQzR0VzdaTTZlbnBldUdGRjl6YjFxOWZYMis4OFVaeFh6NEFGSWxrR2dBQUFBQjRrVEVtWE5KOWt1NExDd3RMczl2dEgxbVd0ZWp3NGNOZi92cnJyMmU4RWRPZi8veG4xYTFiMS8wOEt5dExmZnYyemJQTjRjT0h0V0hEQmtuU2hBa1Q5T0dISCtySko1L1VsMTkrcVRmZWVFUFBQdnVzN3JqampnSVRhWlpsYWNhTUdYSTZuZXJSbzBlZThuYnQydVhaZHZ6NDhmckxYLzdpZnI1dzRVTGRkZGRka3FTMWE5ZnE0TUdEV3JkdW5VSkNRdFNsU3hjdFdiSkUxYXRYdjd3ZkFnQVVnR1FhQUFBQUFQaU9NR1BNbmNhWU8rdlVxWk5lcDA2ZGoxMHUxMGRuejU1ZHMyUEhqbE5sRlVSQVFJQSsrZVFUOS9QV3JWdm5lUzdKbmZCNjl0bG45ZDEzMytuczJiUDY3My8vcTcxNzkrcUtLNjdROE9IREMyM2o3YmZmMXZIangvWEZGMThvT0RoWWtuVG8wQ0hkZHR0dCt1S0xMenlPZGM2Y09icnl5aXQxN05neEJRY0g2OHlaTXdvTkRmVjRmd0FvTHBKcEFBQUFRQVZudDl0bmVEc0c1S3RqRWZVaGt2NXFzOW4rR2hJU2NzNXV0eSszTE91RHNnZ3NLeXRML2ZyMWN6OTN1Vng1bnVjMllzUUk5K05Ka3licHd3OC9kRC92MXEyYmJyenhSdmN4QXdJQzFMVnJWdzBmUGx5TkdqWFNTeSs5NUU2a1NWSjZlcnFxVktsU1pIekdHUGZqL3YzNzYrZWZmMVpLU29xcVZxMnFpSWlJQWk4VExVazU1NVV4eHVWeXVhemZIMXVTWERtUFhTNlg5WHVaSmNrcXFFeFNudkxjLy85KzdKd3l1WDYvTzBQTzh3dTNkenFkdXVBNHlqbis3MjBxVi92SzNVYnV1c0tPbFR2bUMvZVJKS2ZUYVYzWWhnZDFlZW92YkMvWGZubmF5ODdPdnVnWU9kdm4zai8zdmpuL3NyS3k4and2Ymg5QTVVVXlEUUFBQUtpNHprZ0tOc1k4NXUxQWNIa3N5N0w5Zmpsb25iSm9MeUFnUUlzWEw1WWtuVGx6UnIxNzkzWS96M0hocFppU3RHN2R1anpQTGN0eXoyanIyTEdqMXE1ZEswbmF1SEdqbm56eXlZdjJ0eXhMV1ZsWitSNDc1NUxTckt3cytmdi8zMWZaL3YzN2ErSENoZHEzYjUvOC9mMFZFeE5UbkpkNnlYS2ZWd1VsNy9Jckw4NjJsbVhsU1J3V3RuL085c1U1ZmxGMWZuNStCZTV6cWZzVmRjeUM2Z3NxejkwWFBDblBZVmxXWWR1UVdFT2hTS1lCQUFBQUZaVEw1YnJlR05QRzIzR2dRSDJNTVlYTlRqc3JhYTFsV2NtU2xpWW1KbTZRSklmRDhXSnBCNWFWbGVXZVVlWnl1WFQ2OUduMzgvd01HREJBa25UeTVFbjM0NXg5ODlPbVRSdDNjaXkzc1dQSGFzMmFOWHI3N2JmMXh6LytNZDk5VDUwNnBaQ1FrRHhselpzMzEwY2ZmYVQwOUhTMWF0V3E4QmRYUWl6TGVzeXlMSnZOWmpPU3pPOWxOc3V5akNUbGxQLyszRWd5NW54bUxFK1paVm5HWnJQbHU5MEYyOG9ZazVPOXltbnZ3dTExNFQ0WDF1ZHVKNmN5MXo0NXgvNjlXUG5XNVRybVJlM2xqdjNDOWdvNlp1NWpGUkRMcFJ5dndKK0hCL3R1RlZBSWtta0FBQUJBQlpXY25MeGUwbnB2eDRIODJlMzJLM1RCcFo2V1phVWJZLzdqY3JrV1pXVmxMZHErZmZ0cGI4UTJhdFFvK2Z2NzY4WWJiOVFubjN5aVBYdjI2TkZISDgyelRiZHUzZHlQUjR3WW9iQ3dNRDM0NElPYVBuMjZ2di8rZTNYcTFDbFBZcTBvR3pkdTFJWU5HelIrL0hqTm1ERkRyN3p5U3I0em53NGNPS0RRMEZDZE9YTkdRVUZCa3M0bjB5Wk5tcVM5ZS9mcTZhZWZ2c1JYWFR4SlNVbXp5cVFoQUQ2bjlDOGtCd0FBQUFBVUprM1NZc3V5Ymp0eTVFaXR4TVRFUHNuSnlXOTVLNUVtU2RkY2M0M2VldXN0clZxMVNvc1dMVkxQbmowdjJtYjE2dFdTemw4R09ubnlaUGVpLytIaDRWcXdZSUdlZXVxcFBIY0VMY3dYWDN5aGtTTkhhdUxFaWZyTFgvNmlpSWdJUGYzMDA4ckt5c3F6M1lvVks3UisvWHFkT0hGQ3c0Y1AxNkpGaXlTZHY5end6My8rczRLRGc5V29VYVBMZWVrQVVDU1NhUUFBQUFEZ0hSdGNMbGZmakl5TVdvbUppVGNuSlNVdFBIRGd3Rmx2QnlWSlVWRlJ1dXV1dXpSdTNEaWxwS1JvN2RxMSt2TExMN1Zueng2ZE9IRWl6K1diWDMvOXRUcDA2S0FycnJoQ1RxZFRZV0ZoZXZIRkY1V2RuYTJtVFpzVzJzNy8vdmMvalJ3NVVsT21UTkhVcVZQVnZuMTdTZEtFQ1JOMCt2UnBEUjQ4V045ODg0MHM2L3dTVnNlUEg5ZWlSWXYwM0hQUHFYSGp4aG85ZXJSY0xwYzJiTmlnTDcvOFVnY09ITkNpUll2YzJ3TkFhZUF5VHdBQUFBRHdncVNrcEVYZWp1RkNlL2Z1MWV6WnMvWFRUejhwUGo1ZTc3NzdybXJVcUtGdnZ2bEdHelpzMEx2dnZxdERodzdwMkxGanlzN09WblIwdE41Ly8zMUZSRVRvdXV1dVUrUEdqU1ZKMGRIUit0Ly8vcWNoUTRiazI4NysvZnYxekRQUDZQdnZ2OWVOTjk2b1JZc1dxWHIxNnU3NndNQkF6Wmd4UTRzV0xkTDQ4ZU1WR1JtcHA1OStXbzgvL3JnR0R4NnNCZzBhYU1TSUVWcTBhSkZtenB5cEw3LzhVczg5OTV5cVZLbWl4eDkvWEI5ODhJRnV1ZVVXM1h6enpSY3Q0QThBQUFBQUFJQkt4T0Z3V0E2SHd5b05UcWZUMnJCaGczWG16SmtpdDgzT3pyWXlNaklLckU5T1RyWmNMcGY3K1RQUFBPTis3SEs1ck1XTEYxdXBxYWxGdG5QdTNEbHIxNjVkMW84Ly9taTk4ODQ3ZWVyV3JsMXJQZlhVVTliSmt5ZmRaUmtaR2RhYmI3NXBMVnk0c01oalg0cWNuNyszK3dFQTd5RkZEd0FBQUFEbFNFNGlaL1BtemQ0T3BWS0tqNCtYSkNVbUp2SjlHcWlrV0RNTkFBQUFBQUFBOEJESk5BQUFBQUFBQU1CREpOTUFBQUFBQUFBQUQ1Rk1Bd0FBQUFBQUFEeEVNZzBBQUFBQUFBRHdFTWswQUFBQUFBQUF3RU1rMHdBQUFBQUFBQUFQa1V3REFBQUFBQUFBUEVReURRQUFBQUFBQVBBUXlUUUFBQUFBQUFEQVF5VFRBQUFBQUFBQUFBK1JUQU1BQUFBQUFBQThSRElOQUFBQUFBQUE4QkRKTkFBQUFBQUFBTUJESk5NQUFBQUFBQUFBRDVGTUF3QUFBQUFBQUR4RU1nMEFBQUFBQUFEd0VNazBBQUFBQUFBQXdFUCszZzRBQUFBQUFGQjg4Zkh4M2c0QkFDb2xacVlCQUFBQVFEbGlXZFltYjhjQWJmTjJ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Rk1WNE93QUFBQUFBOEpUZGJyL1BHRE5WMHY4c3k3b3VLU25waUxkakFnQlVMaVRUQUFBQUFQZzh1OTFlUzlKOFkweVBuRExMc2c1YmxuVnZjbkx5eDE0TURRQlF5Zmg1T3dBQUFBQUFLRXhjWE55TnhwaFBqVEgyYXRXcTZZRUhIcERMNWRLdnYvNGFJbW5BRlZkYzBjRFB6MjkxV2xwYXRyZGpCUUJVZk14TUF3QUFBT0NUWW1OalEvejgvRjQweHZ4TmttbmR1clVtVEppZ09uWHF5T2wwNm9NUFB0RHp6eit2N094c1NkcmpjcmtHSnljbmYrUGxzQUVBRlJ6Sk5BQUFBQUEreCtGd3RMVXM2eDFqVE9PQWdBQTkvUEREdXZYV1cyV3oyZkpzdDJmUEhvMGRPMVk3ZCs2VXBFeVh5L1ZzY25MeU9Fa3ViOFFOQUtqNHVNd1RBQUFBZ0MveGR6Z2NFeVc5WVl5Si9PTWYvNmlYWG5wSkhUdDJsREVYendVSUR3OVg3OTY5NVhRNmxaeWM3R2VNNlZDblRwMmVVVkZSYTFOVFUzOHIrL0FCQUJVZE05TUFBQUFBK0FTSHc5RlUwdnVTV2hwamRPKzk5MnJvMEtFS0NBandhUDl0MjdacDFLaFIrdlhYWHlVcDNlVnlUVWhPVHA1UmlpRURBQ29oWnFZQkFBQUE4THE0dUxqSGpUSHZTYnJ5aWl1dTBFc3Z2YVR1M2J2THo4L3pyeXkxYTlkV256NTlsSmFXcGg5Ly9ESFFHSE45blRwMU9rVkVSSHgyNU1pUjA2VVhQUUNnTW1GbUdnQUFBQUN2YWQ2OGVaM0F3TUQzakRHZEpLbGZ2MzU2NUpGSEZCSVNjc25IdEN4TFgzLzl0WjU2NmltZE9uVktrbjV6dVZ6RGs1T1QzeTJacUFFQWxSbkpOQUFBQUFCZVliZmJCeHBqWHBJVVViMTZkVTJjT0ZFSkNRa2xkdnpmZnZ0Tmt5ZFAxcnAxNjJSWmxtV00rU0E3Ty91dUxWdTJwSmRZSXdDQVNvZGtHZ0FBQUlBeTFieDU4MnBCUVVHdlM3cFZrcTY5OWxxTkhUdFdrWkdSSmQ2V3krWFNzbVhMOU13enp5ZzdPMXVTZmpIR0RObThlZk1YSmQ0WUFLQlNJSmtHQUFBQW9Nelk3ZmFPeHBpM0pEVUlEQXpVeUpFajFidDNiOWxzdGxKdDk1ZGZmdEdZTVdPMGZmdDJTY3FTOUhKaVl1SmprcHlsMmpBQW9NTGhCZ1FBQUFBQXlvSy93K0dZYVl6NXA2U2F6Wm8xMHl1dnZLSTJiZHJJbU5ML0czLzE2dFhWczJkUEJRWUc2ci8vL2ErZnBMYlIwZEg5YXRldXZTNDFOZlZJcVFjQUFLZ3dtSmtHQUFBQW9GUTVISTVZeTdJK01zYjgwUmlqUng1NVJBTUhEcFMvdjc5WDR0bTllN2RHakJpaC9mdjNTOUpabDhzMUxUazUrV212QkFNQUtIZVltUVlBQUFDZzFNVEZ4WTAzeHJ4bGpJbXFWNitlWG52dE5YWHExS25VTCtzc1RIaDR1UHIwNmFQTXpFeHQzYm8xd0JqVEtUbzZ1bnZ0MnJWWHBxYW1udkphWUFDQWNvR1phUUFBQUFCS1hHeHM3SlYrZm42TGpERlhTOUpmLy9wWDNYZmZmYXBhdGFxM1EzT3pMRXViTjIvV0UwODhvWk1uVDByU1NjdXlIa3RLU25yRDI3RUJBSHdYeVRRQUFBQUFKY3JoY1B4TjBuT1NxdGVzV1ZQVHBrMVRmSHk4dDhNcTBJa1RKelIxNmxTdFhyMWFsbVZaeHBnVkdSa1p0MjNmdnYyMHQyTURBUGdla21rQUFBQUFTa1RqeG8zRHdzTEMzcFhVVTVLNmR1MnEwYU5IcTBhTkdsNk9yR2d1bDB1ZmYvNjV4bzhmcjh6TVRFazZaRm5XblVsSlNTdTlIUnNBd0xlUVRBTUFBQUJ3MlZxMWFuV0RuNS9mbTVLaWc0S0NOR0hDQkhYcjFxMU03dFJaa2c0ZE9xUXhZOFlvT1RsWmtySXR5M29yS1NucFhrbE9MNGNHQVBBUjVldWREUUFBQUlCUGlZK1BEM0M1WEM4YlkvNG15YTlWcTFhYU1tV0tvcU9qdlIzYUpjdkt5dEtISDM2b21UTm5TcElzeTlwdFdkWXR5YjluMkFBQWxSdkpOQUFBQUFDWHhHNjN0NUwwa1RHbXNURkdqejc2cUFZTUdDQi9mMzl2aDFZaWR1L2VyUkVqUm1qLy92MlNkTTZ5ck9sSlNVbmp2UjBYQU1DNy9Md2RBSURTRXhvYTJxdEZpeFk3WEM3WHlmVDA5Rys5SFE4QUFLZzRIQTdIZEVsdkdHTnFOV3JVU0crKythWVNFaEprczltOEhWcUpDUThQVjkrK2ZXV01VV0ppb3I4eHBtTjBkUFROZGVyVStmVFFvVU1udlIwZkFNQTdtSmtHWEo0QXU5MStsNlE3alRITkpRVjdPeUI0Vlpha2ZaWmxMY3JLeW5wdTI3WnRxZDRPcUt6WTdmYU54cGlydlIwSHZNT3lyQU9abVpsTks4TmQ3eHdPeHhwSlhid2RSMlZtV2RhbXBLU2tOdDZPb3pLejIrME5qREhMSmJXUXBMdnZ2bHQzM25tbmdvS0N2QnhaNmJFc1M5dTNiOWZmLy81M0hUdDJUSlpsblpZMEppa3A2VVZ2eDFhWk1TWjdIMk15S3F1SzgyY2pvT3o1MiszMmxjYVlWNHd4clVVaURWS0FwTWJHbUNjREF3T1RXN1JvVWMvYkFaVVZFbW1WbXpIbXlpcFZxalQzZGh4bGhDOXRYc1o0NDEwT2grTUJTZHNrdFlpSWlOQTc3N3lqKys2N3IwSW4waVRKR0tNV0xWcG95WklsNnQyN3Q0d3gxU1E5NzNBNC90TzRjZU13YjhkWGlURW1leGxqTWlxcmlyR1lnWWZpNCtPRExjdjZpMlZaSFkweDdTWFZsUlNoODErQWNmNXVSY2NrL1dxTStVYlMydlQwOUpVN2R1dzQ1ZTNBZkpIZGJyL1BHTk8xV2JObWV1S0pKOVNvVVNOVnExYk4yMkc1dmYvKysvcjQ0NC8xM252djZmNzc3MWRNVEl3ZWYveHhkNzNMNWRMYmI3K3R4WXNYS3pVMVZSRVJFWm81YzZhYU5tMWFhRjFtWnFhZWYvNTVyVnk1VWxsWldlclFvWU5Hang3dGZ1MExGeTdVdkhuemRPclVLZDE4ODgzdU5nc3F2MUI4Zkh5ZTU1czNiNWJGM2Y0OUFBQWdBRWxFUVZSMGZpSGd1WFBuNnROUFA5V1JJMGNVRVJHaHZuMzc2cTY3N3ZLWnkwa3lNelAxNjYrL2FzR0NCVnF5WkVtZGdJQ0FPWko2ZUR1dXNwVHorMExsTVdEQUFPM1pzMGVabVptVjZuSW4rcnAzWFBnZWdiSVRGeGRYd3hpelJGSW5ZNHg2OXV5cEo1NTR3cWMrKzVTRmF0V3FhZHk0Y2VyYXRhdWVmUEpKazVHUjBUa3NMT3huaDhOeFQySmk0aEp2eDFkWk1TWjdCMk55d2NnOUZLbmM1eDRxUlRLdFpjdVdOUU1DQWg2M0xPdEJTV0hsN2ZiY1pjamZHRk5iVW0xSmNaTHVEdzRPVG8rTGkzdk41WEpOM2JKbHkyRXZ4K2RyQmt2UzJMRmoxYVJKRTIvSGNwRmx5NWFwWjgrZWtxU2VQWHZxdWVlZTB5T1BQT0plRVBpNTU1N1QyclZyTlduU0pEVnYzbHo3OSs5WDFhcFZpNnliUEhteURodzRvSVVMRnlvb0tFaWpSbzNTekprek5YNzhlQjA0Y0VEUFB2dXNYbm5sRmJWbzBVSjc5KzZWcEFMTDh6Ti8vbndOSFRwVUd6WnNVR0Jnb0x0OHlwUXArdUdISHpScjFpekZ4TVRvaHg5KzBNaVJJNVdkbmEzNzdydXZWSDZHeFJVWUdLaUdEUnRxNU1pUldyTm1qZExTMHE2UGk0dXJrWnljZk1MYnNRRUFjS25zZG5zZlk4d2JraUtyVnEycXFWT25xbjM3OXFxc242bHROcHV1dmZaYUxWdTJUR1BIanRXbVRac2lKSDNvY0RnK1RFeE12RU5TdHJkakJPQWQ1QjQ4VnU1ekR4VSttUllmSDMrTHkrV2FJNm1tTVVaeGNYRnEzNzY5SEE2SDZ0YXRxeG8xYWxTWXV3MWRydXpzYkowOGVWSXBLU2xLVEV6VU45OThvLy8rOTc4aGxtWDkzV2F6M2VWd09CNU9URXljNyswNGZZVXhwcGtrMWF2bmUxZnk3ZG16Unp0MjdORHp6ejh2U2VyU3BZdis4WTkvNk91dnYxYW5UcDEwNnRRcHZmLysrM3I1NVpmVnFsVXJTVkpNVEl3a0ZWcDMvUGh4ZmZycHAzcjMzWGNWRlJVbFNicjk5dHMxYXRRb2pSOC9YZ0VCQVRMRzZOQ2hRN3I2NnF2VnZQbjVxNzRLS3ZmVWlSTW50SHo1Y3IzeHhodTY2cXFySkVteHNiRWFObXlZWnMrZTdUUEp0QnorL3Y2S2lZbFJjbkt5bjZSbWtyN3hka3dBQUJSWDgrYk5Bd01EQTkrU05FQ1NyWFhyMXBveVpZb2lJaUs4SFpwUGlJaUkwT3paczdWOCtYSk5talRKVDlKQWg4UFIzdWwwOXYvKysrODNlVHMrQUdXTDNJUG5La0x1b1NML0p2MGNEc2RNeTdJZU5zYW9ZOGVPZXZqaGg5V2dRUU52eCtXei9QMzlGUkVSb1lpSUNMVm8wVUtEQncvV3I3LytxaGRmZkZHclY2OE9rL1NtdytHNE5qRXg4Vjd4RnpmcDl6WFNnb045YjZtMHBVdVh5cklzM1h6enplNnlqSXdNTFZ1MlRKMDZkZExCZ3dmbGREcnpuVkZYV04yaFE0ZGtXWlp1dSsyMmkrcXlzcklVRlJXbFNaTW02WVVYWHRDQ0JRczBhdFFvMmUzMkFzczlsWktTSXN1eTNFbTlIUFhyMTlleFk4Zmtjcmw4NWxMUEhOV3JWNWNrMld3MjFsRUJBSlE3ZHJ2OXo4YVl4WkxxMld3MmpSNDlXbjM2OUpHZm41KzNRL01wL3Y3K3V1bW1teFFmSDYvSEhudE1lL2JzcVdlejJkYlo3ZlovSmlVbFBlYnQrQUNVQ1hJUHhWUVJjZysrOWUyejVQZzdISTdYSlQwY0docXE2ZE9uYTlhc1dYVG1TM0RGRlZkbzZ0U3ArdWMvLzZtYU5XdEswcDBPaCtQRCtQaDRydlgyVVU2blV5dFhydFJqanoybTk5NTd6LzF2MHFSSit2cnJyM1g4K1BHYzM2WDI3OTkvMGY2RjFZV0hoMHVTVnF4WW9jMmJOK2Y1RnhCd3ZrdDA3OTVkeTVZdFU1czJiZlRFRTArNDl5Mm8zQk8xYXRXU0pPM2J0eTlQK1lFREJ4UVZGZVZ6aVRRQUFNb3g0M0E0L3ZuN0dqYjFHamR1ckJVclZxaHYzNzRrMGdwUnIxNDlMVml3UUE4OTlKQ01NVUhHbUVjZERzZXVsaTFieGhTOU40QnlqTnhEQ1NsdnVZY0srUTNVYnJkUGxUUzBWcTFhbWo5L3ZycDI3ZXJ0a01xOXRtM2I2cDEzM2xIZHVuVWw2U2JMc3VaNE95Yms3NXR2dnRISmt5ZlZxMWN2WFhIRkZlNS8zYnAxVTJob3FGYXVYS21vcUNoMTZOQkJVNlpNMGM2ZE8rVjBPclZqeHc0ZFBIaXd5RHFIdzZFWk0yWW9OVFZWVHFkVE8zZnUxS1pONTY5a1NFbEpVWEp5c293eHFsZXZuakl6TTJWWlZvSGwrUWtMT3orUkt6azVXV2xwYVpLa3lNaElkZTNhVlZPbVROR3VYYnZrZERxMWJkczJ2ZnJxcXhvOGVIRFovR0FCQUNpbnFsYXQydGJoY0ZpTkd6Zit0S0E2U1ZWYXRtd1o0M0E0ZGt1NlgxTEFndzgrcUFVTEZxaDI3ZHFYMVg1cWFxcHV1dWttdVZ3dWovZFp2bnk1K3ZUcG85YXRXK3V0dDk2NnJQWkx5NFd2S3pBd1VFT0dETkVISDN5Z3lNaElTV29jRUJDd3pXNjNqL1Jxb0FCS0RibUhrbGRlY2c4Vkxwa1dGeGMzeUJqeldJMGFOVFIzN2x3MWJOalEyeUZWR05IUjBabzdkMjdPTEtHL09SeU9CNzBkRXk2V00vc3JORFEwVDdtZm41K3V1KzQ2TFZ1MlROTDVCZjFidG15cCsrKy9Yd2tKQ1pvd1lZSXlNaktLckpzMmJacHNOcHY2OSsrdjl1M2JhOEtFQ2U3RW1OUHAxTVNKRTlXK2ZYc3RYTGhRa3lkUGxqR213UEw4TkdqUVFQMzY5ZFBERHorYzV6TFZpUk1uS2o0K1hnODg4SURhdFd1bmNlUEdhZWpRb1JvNGNHQ0ovd3dCQUtpSXFsV3JkbTFFUkVTK2Y0V0tpNHY3ZTBCQXdEWkpNYlZxMWRLSEgzNm92LzN0Yis2WjU1Y2pLaXBLSDMvOHNjY3p5UThkT3FTbm4zNWFEejMwa0w3NTVodmRldXV0bHgzRDVkcS9mNy82OXUycnpNeE1kMWwrcjhzWW96Lzg0US82K09PUGRjc3R0MGhTVlVuUDJPMzJqWEZ4Y1RYS1BIQUFwWWJjUStrcEQ3bUhDblZyQ2J2ZGZvVXg1a2MvUDcrdzJiTm5xMDJiTnQ0T3FVTGF0bTJiN3JyckxtVmxaYVZuWjJmSGJ0MjY5V2R2eCtRTnYvOFZsMXR4STErUFB2cW8xcTVkSzBuZEV4TVQvKzN0ZUVvYjUwUGxOV0RBQU8zWnMwZFpXVmxOdDI3ZCtwTzM0eWx0OUhYdmlvK1BseVFsSmlaV3FNK3dwYTFxMWFwdG16WnR1dUhnd1lOam9xS2lIdHV5WlVzelNhbVMxS0pGaStzREF3TS95OW0yWDc5K2V2VFJSOTEzOGZhR2JkdTJhY2lRSVJmZDJkdWJ0bTdkbXUvZHhndGpXWllTRXhNMWZQaHduVHQzVHBMU1hDN1hmY25KeWUrV2FyREZVOXR1dC8reVo4K2V2bWxwYVRrekY0TmJ0V3FWc25mdjNnRnBhV21mU2FwU3IxNjlaMnZXckRuSVpyTUZwYVdsTGZ2NTU1K0hTVG9wU2JWcTFScGVwMDZkVVRhYnJjWnZ2LzAyNThDQkE0K1VWZkNNeWQ1Vm1jZGtjZzlsdzVkekR4VnFacG94NW5sSllRTUhEcVF6bDZJV0xWcG8yTEJoTXNhRStQdjd2K2J0ZUFBQUFGQzAxTlRVbDg2ZE8vZGpURXpNUDZYemQ1NExEQXhjSkoyL29kTGN1WFAxK09PUGEvYnMyZXJjdWJNU0VoSTBldlJvblQ1OVd0TDVQeFJOblRyVmZidzVjK2FvVzdkdTdobnFXN1pzVWNlT0haV2RuWGV0NksxYnR5bytQbDVuenB4eFA5NjRjYU1HRFJxa3RtM2Jhc0NBQWZyeHh4L2QydzhaTWtTUzFLNWRPL2VYOWF5c0xMMzg4c3ZxMWF1WDJyUnBveDQ5ZW1qdTNMbnVTeXh6anJ0MDZWSjE2ZEpGTTJiTWNKY3RXN1pNMTE5L3ZXNjQ0UVp0MnJSSi8vclh2OVM1YzJkMTY5Wk42OWF0YzdlN2FkTW1EUm8wU0czYXRGSHYzcjIxWWNNR2Q5M1FvVU12aWluMzY4b3Z4cDQ5ZXlveE1WRXJWcXhRUWtLQ0pJWFpiTFovT1J5T2IvLzBwejhsMiszMmpLWk5tMjRORGc2T3Y1emY2MlU2Zk9MRWlTWGg0ZUczNXhSRVJFVGNuSjJkZlRRdExXMlZKRFZvME9DMXFsV3IybmZ0MnRVcU9UbTVvWitmWDYwR0RSbzhKMGxCUVVGL3FGZXYzZ3MvLy96ejdkOS8vMzN0WThlTy9jdGJMd1FvUytRZXlvWXY1eDRxVERJdE5qYTJqYVJib3FPajllQ0RQamNEc01LNS9mYmIxYkJoUXhsanVyWnExZXA2YjhjREFBQ0FJcm4yN2R0M1o0MGFOWHJhN2ZidlhDN1hRa25WSkduSmtpVnlPQnlhTW1XS2Z2cnBKeTFjdUZETGx5L1g4ZVBITlhQbVRFbFNodzRkM091a1N0TDY5ZXVWa1pHaG5UdDNTanFmakxybW1tdms3KzlmWkNDTEZ5L1dpeSsrcUZXclZxbE9uVHFhTkdtU3UyNysvUG1TcEEwYk5yaG5IRTJaTWtWZmZ2bWxaczJhcGZYcjEydnExS2xhc21TSjVzekp1NVRPeG8wYnRXelpNZzBiTnN4ZHRudjNibjM4OGNkcTI3YXR4b3dabzMzNzltbkZpaFhxMUttVFpzMmE1ZDR1UFQxZFk4ZU8xVmRmZmFWT25UcnBILy80UjZFeFhhaWdHTjk3N3ozTm1qVkw5OTEzWDg2bWJhcFdyVm8zT3p2N3Bzek16UDMxNjllZlcrUVByQlFkT1hMa2xSbzFhdHdvS1ZTU2F0YXNPZlMzMzM1N1RaSWxxVlpFUk1UdEJ3OGVmT0RzMmJNSEpCMU5UVTJkVmFOR2pac2x5V2F6WlVxeWdvS0M2a3M2ZGViTW1lKzg5VHFBc2tMdW9XejVhdTZod2lUVC9QejhucGFrZSs2NXgyZW1nMWRrQVFFQkdqNTh1S1QvKzlrREFBREF0elZyMWl6Q3NpeW5NZWJQL3Y3K3Rwd0VUMWhZbUk0ZlA2NVBQLzFVSTBlT1ZGUlVsR3JVcUtIYmI3OWRhOWFza1NRbEpDUm8vLzc5U2sxTjFZa1RKM1Q0OEdGMTc5N2RQWVBydSsrKzA3WFhYdXRSSEE4KytLQWlJeU1WRmhhbWdRTUhhdWZPblFYZW9PREVpUk5hdm55NXhvd1pvNnV1dWtyKy92NktqWTNWc0dIRHRIang0anpiRGg0OFdDRWhJYXBXclpxNzdOWmJiMVZ3Y0xCNjlPaWhZOGVPYWVqUW9Rb09EdFlOTjl5Z1gzNzVSVTZuVTVMVXVYTm54Y1RFYU0rZVBhcFdyWm9PSGp4NDBTeTdnaFFWbzUrZm4zdjJTcU5HaldTTWlRd0lDUGdrTEN4TXdjSEJjWks4ZHF2VTA2ZFByODNNek53WEVSSFJyMHFWS2cxQ1FrS3VPWFRvMER4SkNnNE9yaS9KTkduU0pObmhjRmkvMzhoaWhaK2ZYNWlrd0xObnovNnlkKy9lTytyV3JUdTVhZE9tVzBORFF6M3JBRUE1UnU2aGJQbHE3cUZDSk5OYXRXclYzQmh6UTkyNmRkV25UeDl2aDFOcGRPalFRVEV4TVpMVU5qNCtucm10QUFBQVBzemhjTHhxalBuS0dCTlN0V3BWZGVuU0pjL2xTWWNPSFpKbFdicnR0dHNVSHgrditQaDREUjgrWE9ucDZjckt5bEprWktTYU5XdW03Nzc3VGhzMmJGQkNRb0lTRWhLMFljTUdaV1ptYXZ2MjdUbVhNeFlwSWlMQy9UZzBORlNXWlJXWXVFcEpTWkZsV1RtZk85M3ExNit2WThlTzVVbkNYWG5sbFJmdFg2UEcrWFgvZzRPREpTbm5UcHNLQ2dxU0pIY3liZmJzMmVyZHU3ZGVmLzExN2R1M1Q1STh2Z05wY1dKODg4MDM5ZVNUVDBwU2dER21oeVRUc21YTFpoNDFWRXFPSERueWFuaDQrQjAxYXRRWWN2TGt5U1dTamtpU1pWbUhKZW5ISDM5c2tKaVlhSEwvazVRcFNjZVBILy9YMXExYkc1MCtmZnJ6aGcwYmZ1aTlWd0dVUG5JUDN1R0x1WWNLa1V6ejgvTzdXNUp1dXVtbUF1OFFpSkpuak5FZGQ5d2hTWEs1WEdXMjBDZ0FBQUE4ZDlWVlY5WC8vZUZmSmZrOThjUVRtajkvdnRhdVhadG5YYkR3OEhCSjBvb1ZLN1I1OCtZOC8zTHU2cGx6cWVmNjlldlZ1WE5udFc3ZFdqLysrS08rL2ZaYk5XblNSR0ZoWVNVZS8rOTNjM01udUhJY09IQkFVVkZSRjkxTjgxSWNPSEJBOCtmUDE1dzVjelJ6NWt6MTd0MjcxR0wwOC9QVExiZmNvcVZMbDdwLzV2NysvdisxMiswVEx5bjRFbkRreUpHM1EwSkMya1JHUnQ1NTlPalJWM1BLejU0OSs4dnAwNmZYUlVkSFAxKzFhdFY2a3Z4RFFrSmFoWVNFZEpXa0tsV3FOQWdORFUyUVpKMDdkMjYzeldhcm9ncDJrenNnTjNJUDN1R0x1WWR5bjB4cjNyeDVvR1ZaZy8zOS9kV3ZYNy9MUHQ2RkM0bjZvcHdZYzkrYU8wZHFhcXB1dXVrbWovK0tkcm02ZE9taWdJQUFHV082TjJ6WXNFcVpOSXBLcXp5Y255amFRdzg5cEVjZXlmODk4S2FiYnRMcnI3OWU1bU5aU1Noc2JLNEk3ZUhTNU16dXlWbXczRlBMbHk5WG56NTkxTHAxYTczMTFsdWxGTjNsS1kvbmFXVmt0OXZIMld5MkJaSVVGUldsNWN1WDY5WmJiMVhqeG8xMTc3MzN1dGNDeTZsM09CeWFNV09HVWxOVDVYUTZ0WFBuemp6cnBGMTc3YlZLVEV6VXRtM2IxTHAxYTFXcFVrV3hzYkY2ODgwMzFhRkRoMUo1RFpHUmtlcmF0YXVtVEptaVhidDJ5ZWwwYXR1MmJYcjExVmMxZVBEZ0Vta2paMVpjU2txSzB0TFM5TjU3NytXcHowa1NKaWNuS3kwdDdiSmpOTWFvYnQyNm1qWnRXczd6UUdQTVdMdmR2cTE1OCtiaEpmS2lpdWZFOGVQSGw3aGNydlRUcDArdnkxMnhjK2ZPQVpKY1RabzArY0Z1dDZmWHExZnZUZjJlTUxNc3k3OSsvZnF2MiszMjlOcTFhdy8vK2VlZmI5ZjV0ZGJLamRUVVZEMzExRk82N3JycjFMcDFhM1hzMkZHdnZ2cHEwVHY2b09LOGQvQzV1dmhLT3ZlQTR2RzEzRU81VDZZRkJnWjJNTWFFMisxMjl4VHV5aXdxS2tvZmYveHhucjkrbGFacTFhcXBZOGVPa2xROVBEejh4akpwRkVDNTFyMTdkMzM3N2JmdXU4UGwyTDU5dTM3NTVSZDE3OTY5ek1leWltNy8vdjNxMjdjdmlUY3Z5TDFvdWFjT0hUcWtwNTkrV2c4OTlKQysrZVliM1hycnJhVVVuZWZ5NjBPY3A3N3RxcXV1aW5RNEhOdU5NVThiWXdJazZiMzMzbE4wZExSN204R0RCNnR4NDhaNTlwczJiWnBzTnB2NjkrK3Y5dTNiYThLRUNlNjdkVXBTa3laTjVISzUxS1JKRS9kYVFRa0pDZHF5Wll2SDY2VmRpb2tUSnlvK1BsNFBQUENBMnJWcnAzSGp4bW5vMEtFYU9IQmdpUnkvWWNPR0dqaHdvRWFNR0tIQmd3ZnJtbXV1eVZQZm9FRUQ5ZXZYVHc4Ly9MQnV2dm5tRW9zeFo4YmZ2SG56VkxWcVZXT01hUjRVRkhUQTRYRDhyVVJlV0RFRUJ3ZTNPbkxrU0g1WnBOU2ZmLzY1ZjNKeWNtaFNVbExRVHovOTVFaFBULzlja2pJeU12WnMzNzc5VDBsSlNZSGJ0Mjl2Y3VyVXFlVmxIUFpseWM3TzFqMzMzS1B3OEhDOS8vNzcyckJoZytiUG42K1dMVnQ2TzdSaTg4WDNqb3FHM0lOMytWcnVvZWhiN2ZnNHk3SzZHV1BVdm4xN2I0ZFNhWFh1M0ZtZmYvNjVMTXZxS2VsOWI4Y0R3TGQxNnRUSmZjZXpYcjE2dWN0WHJWcWxWcTFhcVc3ZHVsNk1ybUk2ZWZLazl1L2Y3KzB3NEtHalI0L0s1WEtwWThlT0NnZ0ljSC9aOWliNlVQbGl0OXZ2TU1hOEtpazRKQ1JFYytiTTBaLys5S2VMTGtteTJXeDYrKzIzODVTRmg0ZHIrdlRwaFI3LzAwOC96Zk44NE1DQmhTYU1XclpzNmI0RFp1N0grZFVYdEUyVktsWDArT09QNi9ISEh5K3lEVStQZStIekVTTkdhTVNJRVhsZVYyNWp4b3pSbURGakN0ei9jbU5jdlhxMXhvOGZyelZyMWxTMUxPdDFoOE54UjBaR3hsKzJiOTllMm44SmlhaFZxOVpBZjMvL3FDTkhqcnhaeW0zNWxEMTc5dWpnd1lNYU1tU0krNUxiUm8wYXFWR2pSbDZPclBoODhiMmpvaUgzNEgyK2xIc285MzlLTk1iMGxsUnEwOHF6c3JMMDhzc3ZxMWV2WG1yVHBvMTY5T2lodVhQbjVybWs0Y1NKRTNyc3NjZlVybDA3OWU3ZFcvUG16Y3R6NlUxUjlabVptWm8rZmJvNmQrNnNoSVFFalI0OU9zK01qYlMwTkkwWU1VTFhYSE9OZXZYcXBZMGJOeFlZYis3cHVqbVBOMjdjcUVHREJxbHQyN1lhTUdDQWZ2enh4eEw5R2JWcTFTcm5JWGZ2OFVFNS9XRDkrdlhxMzcrLzJyVnJwK0hEaCt2RWlSUHViUXJyZ3puN0wxMjZWRjI2ZE5HTUdUTWtTUXNYTHRUMTExK3ZkdTNhdWN1a29zOFpUL3JscGsyYk5HalFJTFZwMDBhOWUvY3Uxb3dPK0w3ZzRHQjE2dFJKcTFhdGNwZFpscVhWcTFlclI0OGVraTYrOUtDd1B2cm9vNDlxNnRTcDdtUE5tVE5IM2JwMWM4K2syTEpsaXpwMjdKanZ3dFlGOVRWUCt1bWxqczBYbG1WbVpucDBuaGJWWG1IbnpkQ2hReVZKN2RxMXkzTzVZVkh2UHloNW52U3RJVU9HU01yNysvSjBiTTA5VnVlVUxWdTJUTmRmZjcxdXVPRUdiZHEwU2YvNjE3L1V1WE5uZGV2V1RldlcvZC9WWE1YdFF4ZjI2NUlZLzNGNUdqWnNXTVhoY1B4SDBsdVNnanQzN3F6UFB2dE1UWnMyWlcyZmNxQnExYXFhT25XcVhuamhCZG5PVC9uc0hCUVVkTVRoY0hRcHpYYnRkdnZCMnJWclA3eDc5KzZiSkZXcU40SG82R2hWcVZKRkw3NzRZcjZYT3hiMS9pMmR2MG5GL1BuejFhZFBIL2ZZbHpPdUZWWlgxSHR3UVorMUN5cS84TDNEazloUlBLV2RlMERSZkNuM1VLNlRhYzJiTnc4M3hqUU5EdzlYZ3dZTlNxV05uTmtUczJiTjB2cjE2elYxNmxRdFdiSkVjK2JNY1c4emZ2eDRuVHAxU3N1V0xkTzhlZlAwMVZkZjVUbEdVZldUSjAvV1R6LzlwSVVMRjJyNTh1VTZmdnk0WnM2Y21XZi9reWRQYXVuU3Baby9mMzZ4RXd1TEZ5L1dpeSsrcUZXclZxbE9uVHFhTkduU0pmd2tDaFlkSGEyb3FDZ1pZeHJHeHNiV0x0R0RvOFFzWGJwVXI3MzJtajc1NUJNZFBYcFV6ejc3ckx1dXFENG9TUnMzYnRTeVpjczBiTmd3SFRod1FNOCsrNndtVDU2c05XdldxSHYzN3U3dFBEbG5wTUw3WlhwNnVzYU9IYXV2dnZwS25UcDEwai8rOFk5UytxbkFXN3AzNzY2Tkd6ZTYxNTFKVGs3V3NXUEhkUDMxMStlN2ZXRjlOR2N4N0J6cjE2OVhSa2FHZHU3Y0tlbDhndUNhYTY2UnYvL0ZrN0dMNm11RjlkUExIWnZ6VTloNVdsUjdoYjJXM0pjYTVwNFY0Y201ajlKUldOL0s3L2ZsNmRpYWU2ek9zWHYzYm4zODhjZHEyN2F0eG93Wm8zMzc5bW5GaWhYcTFLbVRaczJhNWQ3dVV2cFFiaVV4L3VQUzJlMzJqdUhoNGFtU092djcrNXZubjM5ZTA2ZFBWOVdxVmIwZEdvckJack1wSVNGQmE5YXNVZlBtelNVcFROSXFoOE94b0xUYVRFcEtxcko5Ky9hcnpwNDkrMjFwdGVHcndzTENORzNhTksxYnQwNTkrdlRSdkhuemlyMkcySFBQUGFmRml4ZHIwcVJKV3I5K3ZWNTY2U1gzSllDRjFSWDJIbHpRWiszQ1BvTjdNazdqMHBWRjdnRkY4NlhjUTdsT3BnVUVCTVJLdW1pdGg1Snk0c1FKTFYrK1hHUEdqTkZWVjEwbGYzOS94Y2JHYXRpd1lWcThlTEVrNmZqeDQvcjY2Ni8xOE1NUEt6SXlVclZxMWRJOTk5empQb1luOVo5KytxbEdqaHlwcUtnbzFhaFJRN2ZmZnJ2V3JGa2pTVHAyN0pqV3JWdW5SeDU1UkpHUmtZcU1qTlRkZDk5ZHJOZng0SU1QS2pJeVVtRmhZUm80Y0tCMjd0eFo0b3NGeDhiR1NwTDgvZjA5dXg4Nnl0eDk5OTJuOFBCdzFhNWRXME9IRG5YUFJpaXFEK1lZUEhpd1FrSkNWSzFhdFp5RkgzWG8wQ0VGQndmbmZOano2SnpKVVZpLzdOeTVzMkppWXJSbnp4NVZxMVpOQnc4ZXpIZFdFY3F2dG0zYktpUWtSRjk4OFlVazZkLy8vcmZhdDIrZjcxM2dpdXFqQ1FrSjJyOS92MUpUVTNYaXhBa2RQbnhZM2J0M2R5ZWJ2dnZ1dXdMWDhTbXFyeFhVVDB0aWJNNVBRZWVwSiswVjk3eng5TnhINlNqT2UzTnh4dGJjWTNXT1cyKzlWY0hCd2VyUm80ZU9IVHVtb1VPSEtqZzRXRGZjY0lOKytlVVhPWjFPU1pjMzlwYlUrSTlMWXV4MisxdkdtRFdTd3BvMWE2YlBQLzljMTE1N0xldlpsV1BWcTFmWHZIbnpOSExrU0VueWsvUlhoOE54TURZMnRvbVhRNnR3RWhJUzlNa25uNmgvLy81NisrMjMxYjkvZi9jZjVJcHk2dFFwdmYvKyt4bzNicHhhdFdvbGYzOS94Y1RFS0RvNnV0QzZvdDZEQy9xc1hWQTVTbDlwNXg3Z09WL0pQWlRyTmRPTU1YK1NWR3JYdEtla3BNaXlMTVhFeE9RcHIxKy92bzRkT3lhWHk2VkRodzVKVXA3c2RHaG9xUHV4Si9XV1plbTIyMjY3cVAyc3JDeWxwcWE2Mjh5Uit3T3lKeUlpSXZLMGJWbVdzck96M1l2R2xvU21UWnRxOWVyVmtoUXZhWEVSbThNTGF0Zit2OFI5clZxMWRPYk1HWGNmTHF3UDVyanl5aXZkajZPaW9qUnAwaVM5OE1JTFdyQmdnVWFOR2lXNzNlN1JPWk9qc0g0NWUvWnNMVjI2VkxHeHNRb0tDcElrdm1oVk1QNysvdXJXclp0V3JWcWwzcjE3YTgyYU5SbzFhbFMrMnhiVlJ5TWpJOVdzV1ROOTk5MTM4dlB6VTBKQ2doSVNFclJnd1FJTkdqUkkyN2R2enpQREs3ZWkrbHBCL2JRa3h1YjhGSFNlZXRKZWNjK2JvbjZ1ckxWU3VvcnozbHljc1RYM1dKMGpaeFpFY0hDd3BQTjNIWlRrN2lkT3AxTitmbjZYTmZhVzFQaVA0ckhiN2MyTU1kOUlxaTZkbjhIYXExY3ZrbWdWaEwrL3YvcjM3Njh1WGJwb3lKQWhTa2xKdWNMZjMzOTdmSHo4QzVzM2IzN00yL0ZWSktHaG9SbzJiSmdHRFJxa2tTTkhhdlRvMGZyb280K0szTy9nd1lOeU9wMXEwdVRpSEdkaGRVVzlCeGYwV2J1Z2NwUyswczQ5d0hPK2tudW9FTW0wMHBwbVdhdFdMVW5Tdm4zNzFLSkZDM2Y1Z1FNSEZCVVZKWnZONXY0eWMvandZZmZqbkM4OWtvcXN6MW5vY3NXS0ZhcFRwODVGTVJTMXY2L0lXVERjc3F3L2VEa1VGT0QwNmRQdUwxTDc5dTFUN2RxMVpiUFppdXlET1M1Y2E2Vjc5KzY2N3JycjlPS0xMK3FKSjU3UTZ0V3JQVHBuaW5MZ3dBSE5uejlmSDM3NG9XSmlZclJod3daOTl0bG54WDY5OEgwOWV2VFFQZmZjbzFXclZpazdPN3ZBMldPZTlOR2NTejFkTHBlNmQrK3UrUGg0alJrelJ0OSsrNjJhTkdtUzc0eTN5K2xyeFIyYmM1SUU1ODZkYzUrSCthMU5WdEI1V2xSN2wvSmFQRDMzNFgzRkdWc3ZkVjJzeXgxN1MyTDhSL0hFeGNWTk04WThKc212YnQyNmV1dXR0MVN6Wmsxdmg0VVNab3hSUkVTRVB2bmtFODJkTzFkejU4NzFzeXpyNzNhN3ZhK2tOa2xKU1VlOEhXTkZFaFlXcHIvOTdXKzY3Nzc3NUhLNWluei96am5uOXUvZmY5RXNzY0xxUEhrUHp1K3pkbUhsRi9MMHN3YzhVOXE1QjNqT1YzSVA1ZnFUaldWWlYwbDUvMUpma2lJakk5VzFhMWRObVRKRnUzYnRrdFBwMUxadDIvVHFxNjlxOE9EQmtxUjY5ZXJwRDMvNGcyYlBucTIwdERRZFBIZ3d6MTJSaXFxUGlvcVN3K0hRakJremxKcWFLcWZUcVowN2Q3clgvNmxYcjU1aVltSUszTjlYUkVWRjVUd3NuVjlHS2JMYjdZTmpZMlBiNlB3VStncnJwWmRlVW5wNnV2YnQyNmQ1OCthcGQrL2Vrb3J1Zy9sSlNVbFJjbkt5akRHcVY2K2VNak16WlZtV1IrZE1VWEl1S1VwSlNWRmFXcHJlZSsrOXkzL3g4RmhabmcreHNiR0tpb3JTU3krOXBPdXV1NjdBV1NtZTlORnJyNzFXaVltSjJyWnRtMXEzYnEwcVZhb29OalpXYjc3NVpvR0x4RjVPWHl2dTJOeXdZVU1GQndkcitmTGxrcVNNakF5OTg4NDdGMjFYMEhsYVZIdEZ2WmFjWkdKeWNySjduYnBMT2Zjcmt2STA5cGZFMkZxVVMrbERaUjFqZVZhUy9TMDJOcmEydytING44MW1lMEtTMzUxMzNxa2xTNVpVK0VSYWZvdXBsK2QyaXN2UHowLzMzbnV2UHZyb0k0V0VoQmhqVENOanpNSDQrUGo3dlIxYlNmRFdtTHhyMXk3Tm5UdFgrL2Z2bDlQcDFHKy8vYVlsUzVibzZxdXZsczFtSy9MOU95b3FTaDA2ZE5DVUtWTzBjK2RPT1oxTzdkaXhRd2NQSGl5eXJyRDM0SUkrYXhkVW5oOVBQM3RVTmkxYXRQaERYRnhjejRZTkcxWXB6bjZsblh1NEhEbmpWdTUvQXdZTXVPemorZXFOS253bDkxQ3VrMm1Tb3FYL3UxeWhORXljT0ZIeDhmRjY0SUVIMUs1ZE80MGJOMDVEaHc3TmM2dnNhZE9tNmJmZmZ0UDExMSt2a1NOSHFtL2Z2cExrWHV6YWszcWJ6YWIrL2Z1cmZmdjJtakJoUXA1QmNlclVxVHA2OUtpNmRldW1KNTk4VXYzNjlTdTExM3VwcWxldm52TXdvckR0Zk5Rd2YzLy9iKzEyKzBHSHd6SExicmQzVkRtZnRabWYyTmhZM1hUVFRicmpqanZVcmwyN1BHdjNGZFVITCtSME9qVng0a1MxYjk5ZUN4Y3UxT1RKazkyeklUdzVad3JUc0dGRERSdzRVQ05Hak5EZ3dZTjF6VFhYWE40TFIzR1YyZmxnak5GZi92SVhwYVNrdU8vaVdaQ2krbWlUSmsza2NyblVwRWtUZDFJdUlTRkJXN1pzS1hERzIrWDJ0ZUtNelVGQlFab3laWW8rK3VnajllblRSL2ZmZjMrKzdSVjJuaGJXWGxHdnBVR0RCdXJYcjU4ZWZ2aGgzWHp6emU3eTRwNzdGVXlaOVBYY2Q4RzhISmM3dGhibFV2dFFXY1pZenBWSWY1czFlV2NBQUNBQVNVUkJWSXVMaS90Ly92NytCeVExQ0EwTjFlTEZpM1gvL2ZmTHo4L25jOElvQWNZWU5XclVLUGZDOHdFdWwrc2x1OTIrcVhIanhrSGVqdTh5ZWVYemVGaFltRFp2M3F3aFE0YW9iZHUyK3V0Zi82cVFrQkQzRFZnOGVmK2VNbVdLV3Jac3FmdnZ2MThKQ1FtYU1HR0NNakl5aXF3cjdEMjRvTS9haFgwR3Y1Q25uejBxR3o4L3Z6L1liTGJsTld2V1BPRndPTjZKaTR1N01UWTJOc1NEWFVzOTkzQzV2dnJxSzIzZXZGbWJOMi9XQng5ODRPMXdTbzJ2NUI3SzlUMnlIUTVIaXFRNm4zMzJtVTkxNm1YTGx1bVZWMTdScDU5K2VrbjE1ZEdKRXlmVXRXdFhTZm90TVRIUmQzNFpIckRiN2Q4WVkvSjh5N0VzNjVneFpxR2twY2VPSFZ2N3YvLzk3OXlGK3prY0RrdVN6OTh0Wit2V3JSbzZkS2krK3Vvcjl4UnZsTDVISDMxVWE5ZXVsYVR1aVltSi8vWjJQSjZxNk9lRHJ5clA1K21BQVFPMFo4OGVaV1ZsTmQyNmRldFAzbzdIVS9UMThpaytQbDZTbEppWVdLNCt3MTVxZjh2UnJsMjdxdWZPbmZ0U1VtdGpqTG5oaGh2MDlOTlBWNnExRGN0cW5Dd3Y0N0ZsV1VwTVROU3dZY055MWlROFoxbFd2NlNrcEpYZWp1MVNNQ2FYVCtWeFRHN1ZxdFgxZm41K2VkWXhzQ3dyd3hpelZOTEN0TFMwejNmdjNuM1JGR3hmelQxSUpUOXU1Unh2dzRZTlBybWVxYS9rSHNyN3pMUVFTVjUvby92UGYvN2pYbUJ5MjdadGV1MjExM1RqalRkNlhGOFJWS25pbmlWYkllNi9ib3dKbDNTL3BIL1hyRm56aU4xdW4rOXdPSHJIeDhmNzdxY3FvSlJ3UHFDeW9LK2pMSG5hMytMaTRycWRPM2Z1dURIbTZvQ0FBRE5uemh4Tm1UTEY1eE5wV1ZsWmV2bmxsOVdyVnkrMWFkTkdQWHIwME55NWM5MDNvOGk1akdqanhvMGFOR2lRMnJadHF3RURCdWpISDMvMDZQaVptWm1hUG4yNk9uZnVySVNFQkkwZVBUclBlbEFuVHB6UVk0ODlwbmJ0MnFsMzc5NmFOMjllbnN1V05tM2FwRUdEQnFsTm16YnEzYnUzK3c3UTVZVXhSdkh4OFZxM2JwMWF0V29sU1ZVa0xiZmI3Ujk3T2JRU3c1aU1zbUtNQ1pKMGk2UkZvYUdoUnh3T3gySzczVDZ3ZWZQbTRiazI4NG5jUTNGNU10YW1wYVZweElnUnV1YWFhOVNyVnk5dDNMalJpeEVYelZkeUQrWDlVcmFxa3J5ZUxkMjNiNSttVDUrdTQ4ZVBLekl5VXIxNjlkTGRkOS90Y1gxRmtPc0RYYURENGNpU1pFbkt6dmxuV1ZhMk1jYjlXSkw3ZWE1NlorNTZTVm0vYitPOGNKOThuanN2SS94Q1Y1RTB4bFNUTkVUU0VNdXl6am9janVXV1pWWGNlYk1vVVpabGZlcHdPSnlXWmJtTU1TNUpydndlNS9yZktjbktlWnk3cm9EdFhaSmN4aGluZGY3YUFQZmozLysvY0x2ODluVzNLNm5RKzMxelBxQWcvdjcrUDlEWFVWYnNkcnNyOSsvOS83ZDM5M0ZSbGZuL3g5OW5RRW5VMWpVRTY2dm0wbzNidzZRWXRwOWlmVXNxODV1SnVTNjFhR2E0bTd0cXBsdWJaV1ZacG5udjdrcS9kclcyTmJ1ekxFdEFyZmJYMW1vc0s5OWxCakhMMjIwMUVWQVdFQVVGWnViNi9hSE1nbmNNQ3N3TXZKNlBSNCtHYy9zNWNNMXh6bnZPdVM2MTB2Wm1qUG14WlZuSmxtWFpZbUppOVB2Zi83N3VSVVJBbXpObmpyNysrbXN0V2JKRTBkSFIrdnJycnpWOStuUzVYQzVObkRqUnU5eWFOV3UwZE9sU3RXL2ZYak5tek5BTEw3eWd0OTkrdThIdHo1NDlXL3YzNzllcVZhc1VGaGFtSjU5OFVvc1hMOWJNbVRNbG5Salo5Tml4WTBwUFQ1Y3hSbzgvL25pOTlTc3FLalJqeGd4ZGVlV1ZTazFOMWR5NWM1V1dsdGEwdjRRVzBLRkRCNzM2NnF2YXNHR0RubjMyV1p1a3UyTmpZMHNrZFdrTDc1SG0rODJpTWV4MnUvZWF6YktzczE3djZRelhjMmVhMXRBeXRXM3NQTXZ0ZmE2WmxtVzFsL1JqeTdKK0hCWVdWbU8zMnorVzlLNENKSHM0WCtjNjE4NmNPVk1WRlJYZWMrQVRUenpoejFJYlZEZDc4R2Nkd1I2bVNUci9rYXVheXJoeDR6UnUzTGp6bnQvS1dQcFB4NkhlVmw3M2IzU212MWRqNXZ2eWMzTXh4dGdrZGJVc3E3c3h4dTl0enhmOSt2WGoxbmYvQzdFc3kzdStQVk43UC9YL3ZrNDcyM3ZuZkxmYkdNSDRmZ2hVcmVSOWFrUmJSOHRwRSsxTjBsRExzbXlTTkhYcTFLQUowc3JLeXBTUmthRS8vdkdQdXZycXF5V2Q2Qk55d29RSlNrMU5yUmVtVFo0ODJmdklWSEp5c3FaTW1TS1B4M1BPRVdCTFMwdTFmdjE2dmYzMjI5Nk9xTWVNR2FNbm4zeFNNMmZPVkdscHFiNzg4a3V0WExuU3UrM3g0OGZyNFljZjltNGpJU0ZCeDQ4ZjE1NDllOVNwVXlmbDUrZDdCK0lJTmphYlRVT0dETkVISDN5Z0xWdTJ5TEtzNzU4TXVGcjllNFJ6Y3NBSTBZbjIxbDQ2dit1NXhpN1RRbjkzUzlMM1BSN1BwYlhucEVCdWIzWDdDUjQxYXBRZWUrd3g3ODluTzllV2xaVnA0OGFOZXVPTk43enpIM3p3UVUyZVBMbGxpejgvZnYxakJIV1lab3c1YmxsV3A2cXFxcUM3M2JLMXFhbXBxWDFaNVhBNE9zWEZ4WVVXRlJXRmR1ellNYlI5Ky9haG9hR2hvVGFiTGJTcXFpclVack9GaG9hR2hsUlhWN2NMQ3dzTGRibGNvWlpsaFZxV0ZlcDJ1ME50Tmx0STdjK1NRajBlai9mMXFkTXN5NnA5ZlNHUExEOXNXVmJ2Yzh5dmxQUzVNU2JQNC9HOHRXWExsbTJTWkxmYlV5OWduMmdqTE1zYWVyTFBOTnVnUVlOc2h3NGRzbFZVVk5ndXVlUVMyOUdqUjBOcWFtcHNIVHQydE5YVTFOZzZkT2hncTZtcHNZV0ZoZGxjTHBmTjdYYmJRa05EUTl4dXQ2MWR1M1kydDl0dDgzZzh0dERRME5wNU5vL0hZN1BaYkNIR0dNdnRkb2VFaElUWWpERTJqOGRqQ3drSnFaMXY4M2c4SVNFaElaYkg0d214Mld3Mlk0ek5HR09yZlYyN25LUlpsbVZkZFk1RHFwVDB1Y2ZqMldKWjFsdE9wL05yaWZjREpKZkwxZmRrbjJtMGRUUTdwOU5aKzhWZHEyNXZWMTU1NVN1ZE8zZit1MlZaMS8vODV6L1hrQ0ZEOU9LTEx6YnpiL2ZDRlJRVXlCaWo2T2pvZXRONzllcWxrcElTNzZPZWtuVEpKZi9wUDdwejU4NHl4c2psY3AzejdvL0N3a0laWXpScTFLalQ1dFhVMUtpd3NGRFNpWUV6Nm02N3J0VFVWS1dscFNrbUprWmhZU2Y2N3E5YlZ6REp5OHZUejM3Mk14bGpaSXp4ZUR5ZW9WdTJiS250RTZwVnYwYzRKd2NHaDhNUjByZHYzOUNMTHJvbzlPalJveUdob2FIdFFrSkNRa05DUWtKdE5sdG9kWFYxcU0xbUM3WFpiS0dXWmRXNy9xdTlCcXo3ODZuVGRQSTZzTzUxNGZuV2FvenBZN1BaZm5HT1JXcU1NWDh6eG15MjJXeGZPaHlPZEVtS2pZMmRHZWpadzduNlREdmJ1YmFvcUVoUy9WRktPM1hxMUx5RlhxQzYyWU0vNndqcU1FMVNoYVJPeDQ0ZEM5Z0czVmJVamtwampEa3V5ZVRrNU5SSXFqbm5TZ0VpTmpZMlNhZmY3bnZZR1BQL0xNdjZzTEN3OE1NREJ3NEUxdmpvQ0VhZUw3NzR3dnNwL1YvLytwY2ZTem03Mk5qWUtaSk8vVERMK3dHTlFWdEhTMnJWN1czMzd0MVZrbUx0ZHZ0NFNjcy8rZVFUWldabTZwMTMzdEZsbDEzV0VxV2ZsMjdkdWtrNjBkWEp0ZGRlNjUyK2YvOStSVVZGbmZPdU0xOTA3WHFpRzZOMTY5YXBlL2Z1cDgydnZSQThlUENnOTNYdEJXTnRIU3RXck5EcTFhc1ZIUjJ0ckt3c2ZmTEpKNmR0SjlBWlkvVE1NODlvdzRZTnRUL25WVmRYMzdCdDI3YnFPb3UxNnZjSUFvYm5aTHVyYm5CSlA3dnV1dXZ1a0hScW1GWnRqTmtrNllQcTZ1cDN0MjNiVm5LR1ZWdGw5dERRK1RJUW5aSTkrRTFRRDBCZ1dWYVJkT0pXYi9oWGVibDN3Sk4vKzdPT0MvUnZZOHdxajhmejQ2cXFxa2luMDVua2NEamVDdFIvdUl1S2lqUml4SWhHZll1YWtaR2g0Y09INjRZYmJ0RHJyNy9lak5XZHYvTTVMalNMZ0gwLzBQYlJ4QUsyclRkazA2Wk5pb3VMODZsL3FZYlVkbEJjWFYxTlcyeGU1OVhlSEE3SEsrWGw1WkdTQ284ZVBhckV4RVQ5L3ZlL2I2R1NHeThpSWtLMzNYYWI1c3labzEyN2Rua0g0ZnJESC82Z3NXUEhYdkQybzZLaVpMZmJ0V2pSSWhVVkZjbnRkbXZuenAzS3pzNldKUFhzMlZOWFhIR0ZVbE5UVlY1ZXJ2ejhmSzFjdWRLN2Z1M2puQVVGQlNvdkw5Yzc3N3h6d1RXMXRQejhmTjE4ODgzZUlNM2o4VXgyT3AzWG5SS2tCYU9nUFNjM1Z0M3pMdnlpV3RMSEhvL25GK1hsNWQyY1R1ZnRUcWZ6OTJjSjBscHQ5dEN6WjA5RlIwZWY5WHdaaUFJbGV3ajJPOU1LSk1VVUZ4ZnJ5aXZQMldjbG10bmh3NGNsU1pabEJWMllab3o1MEdhelBaZVRrL01YbmVqZ01paEVSVVhwbzQ5OEg3Q3BzTEJRenovL3ZGNTg4VVVOR2pSSWJ2ZUZqTm5RTlBidDI2ZXBVNmZxM1hmZjlUN08wZGpqUXRNS2h2Y0RiUjlOSVJqYWVrUFMwOVBWbzBjUHBhZW5hL1RvMFUyMjNWUGI0cG5hS3hxbktkcmI3dDI3RDBtNjFHNjNMNVQwMkt1dnZxcjE2OWRyMWFwVjZ0aXhZNVBXMnhSbXpacWxsMTU2U1E4OTlKREt5c3JVbzBjUHBhU2tLQ2twcVVtMlAzLytmTTJiTjA5SlNVbXFxYWxSZEhTMHBrNmRXbS8rekpremRjY2RkK2lxcTY3U3lKRWp0VzNiTm9XR2hxcDM3OTVLVGs3V3RHblRGQmtacWVUa1pHVm1aalpKWFMxaCtmTGxXclpzV2UyUEJ5b3JLMk8yYjk4ZWRKL0I2Mm9ONStUbXhIbTRTZVZMR3VkeXVWYm41ZVZWTkdLOWdNOGU2dmFaSmtsZmZQR0ZUK3ZObXpkUHp6MzNuQVlQSHF5cnJycEtTVWxKMnJadFd6TlUyRFFDSlhzSTZqRE5HTFBUc3F3aDMzMzNuUVlNR09EdmN0cTBPcmVDZnVmUE9zNUhibTd1UW4vWDBCS0tpNHZsOFhoMHl5MjNxRjI3ZG5WSFFmR2J3NGNQYTkrK2ZmNHVBM1cweHZjRGJSOW5FdXh0dmJ5OFhCczNidFJ2ZnZNYlRaa3lSVHQyN0ZDZlBuMmFaViswMXd2WGxPM040WEJNNjlldjN4L2J0V3ZuUEhEZ3dFVTMzM3l6WnMyYXBidnV1cXVwZHRFa0xycm9JajMyMkdQMU9zQ3U2MHdEcjV4ck1KWlQ1M1h0MmxVTEZpdzQ2LzUvOElNZjFMdTdJajA5dmQ0anB0T21UZE8wYWRPODg1T1RreHVzd2QvS3k4czFhdFFvYjU5d2tuN25jRGgrNWMrYW1rcXduNU9iRytmaHBuT3kvK3RHSjBXQm5EMDA1dHg1cG1sWFhIR0YzbmpqalhyTGpCZ3hvdWtMYlNLQmtqMEU5V09leHBqdFVtQTkrMTk3dTI1bFplVnAwMnB2NFYyMWFwWHV1T01PeGNmSGE5R2lSZDdscXF1cnRXREJBaVVrSk9pbW0yN1NVMDg5cGFOSGo5YmJSbHBhbW02OTlkWjY2d1dDQXdjT1NKS01NWHY4WEVxYlViZXQxYjdldkhtelJvOGVyUUVEQnVqZWUrL1ZOOTk4NDEzK2dRY2VrQ1RGeDhjckxpNU8wb25PRzE5KytXVU5HelpNL2Z2MzE5Q2hRL1hLSzY5NEgrMDVVN3VyblphZW5xNDc3cmhEUTRZTVVYWjJ0dDU2NnkwbEpDUm84T0RCMnJoeG8zZS8yZG5aR2oxNnRQcjM3Ni9FeEVSbFpXVjU1NldrcEp4VzA2bnZJVjlyUE5leG8zV2g3ZFAySVczWXNFRS8rTUVQRkI4ZnJ4dHV1RUhwNmVuZWViNThGaWt2TDllMGFkTTBjT0JBRFJzMlRKczNiejdyK21kcXIvQ3ZyVnUzYm5jNEhPR1NQcEtrWjU5OVZnODg4RUJBM0hrYktQN3lsNzhvUHovZis0anA4dVhMZGZmZGQvdTdyUE8yZnYxNkpTUWsxQTYrVUZGVFUzTk5hd25TZ2tGRDU5WGExNW1abVVwS1NsSjhmTHltVEptaXNySXk3L0xuT3U5S2pmL2NJSjM3K2hGTkt4Q3poN1lxVUxLSG9BN1RMTXZhSVFWWGc5Ni9mNzhXTGx5bzJiTm42N1BQUHRPZGQ5N3BuVGQ3OW14dDM3NWRxMWF0VWtaR2hrcExTN1Y0OGVKNjYyL2V2Rm5wNmVtYU1HRkNTNWQrVHR1M2I1Y2tlVHdlcDU5TGFkUFdyRm1qcFV1WDZ0TlBQMVgzN3QzMXdnc3ZlT2V0V0xGQ2twU1ZsZVg5Sm1MT25EbjY0b3N2dEdUSkVtVm1abXJldkhuNjhNTVA2ejQ2SU9uTTdXNzM3dDM2NktPUE5HREFBRDM5OU5QYXUzZXYxcTFicDBHREJtbkpraVhlNVNvcUtqUmp4Z3h0MnJSSmd3WU4wdHk1Yzg5WjA2bDhyZkZjeDQ3V2o3WlAyMjlyMHRQVHZYY2kzWFhYWGZyNDQ0KzkvVUQ1WXViTW1UcDgrTERTMHRLMFlzV0tlaGR0cC9LbHZjSXZqTVBoK0xFeDVoWkp4Ny82NmlzTkdEQkFXVmxaTXNiNHV6YS8yN3QzcjM3Kzg1OXI0TUNCZXVLSkp6UjA2RkE5K09DRC9pNnIwU29xS25ULy9mZnJtV2Vla1RIR0krbGRwOVBaNmVUb3lRZ3dhV2xwV3I1OHVkYXVYYXZpNG1JdFhQaWZHKzRhT3UrZXorY0dYNjRmMFRTQ01YdG9yUUlsZXdqcU1NMW1zMjJSVGx6WUJJdDI3ZHJKc2l3VkZoWXFQRHhjZmZ2MmxYU2lJOFAxNjlkcit2VHBpb3FLVXBjdVhUUm16Qmg5OXRsbjlkWWZPM2FzT25ic0dIREQxVzdac2tXU1pMUFp2dlJ6S1czYTVNbVRGUkVSb1lzdnZsakp5Y25hdVhQbldUdVFMaXNyVTBaR2hwNSsrbWxkZmZYVkNnME5WVXhNakNaTW1LQTFhOWJVVy9aTTdlNm5QLzJwd3NQRE5YVG9VSldVbENnbEpVWGg0ZUVhTW1TSXZ2dnVPKyszNHdrSkNZcU9qdGFlUFh2VXFWTW41ZWZuKzN6QjE1Z2FHM1BzYUgxbys3VDl0bVRQbmozYXNXT0gvdWQvL2tlU2RPdXR0K3I0OGVQNjhrdmYvZ2t1S1NuUnhvMGI5YXRmL1VvUkVSR0tpSWdJeXBBQkp6aWR6bzNsNWVWZEpIM3BkcnZONU1tVE5XM2FOTlhVQk1XZzZzMW0zTGh4K3Zqamo3VjU4MmF0VzdkT0V5ZE9WRWhJaUwvTDhwa3hSbGxaV2JybGxsdjA5ZGRmUzlJeG04MTJ1OFBoU1BaM2JUaTdpUk1ucW12WHJvcU1qRlJLU29yM2puVmZ6cnVOL2R6ZzYvVWpta1l3WmcrdFZhQmtEMEhkWjFwT1RrNXhiR3pzcnVMaTRxdjI3OSt2SGoxNitMdWtCa1ZGUmVtRkYxN1E3MzczTzczNTVwdDY4c2tuRlJzYlczdkx0a2FOR25YYU9uVS9EQVhpTVI0OGVGQUZCUVdTOUozVDZUemc3M3Jhc2tzdXVjVDd1blBuempMR3lPVnluYkdqMG9LQ0FobGpGQjBkWFc5NnIxNjlWRkpTVXU5aS9FenRya3VYTHBMa0hSbzZJaUpDa2hRV0ZpWkpjcnZkQ2drSlVXcHFxdExTMGhRVEUrT2Q1K3VGZm1OcWJNeXhvL1doN2Z0MjdHZ2QwdExTWkl6UlQzN3lFKyswcXFvcXBhZW5hOUNnUVEydVg5dlhTSzlldmJ6VEF1MUxPalRPN3QyN3F5VDlkMnhzN0ZoSnIzeisrZWZ0Yjd2dE52M3BUMzlTZEhTMExNdnlkNGxvaE9ycWFqMzk5TlA2eTEvK0luUGlOc01zbTgwMktDY25wMjBucEVFZ01qTFMrN3BidDI2cXJLeVV4K1B4NmJ6YjJNOE5EVjAvQmtJZnNhMUpNR1lQclZFZ1pROUJIYWFkbEM3cDBVMmJOcDN4Uk5MU2FpOWVqaDgvN3IzUU92VzU5VHZ2dkZPMzMzNjdsaTVkcXNjZmYxeC8vdk9mMWJWclYwblN1blhyMUwxNzk3TnVQeEEvRE5VbXc4WVk3a29MSXQyNmRaTjA0akdJYTYrOTFqdDkvLzc5OVRyb2xjNi8zZTNmdjE4clZxelE2dFdyRlIwZHJheXNMSDN5eVNmTlVpUGdLOW8rZ3BuYjdkYUdEUnYwNjEvL1dyZmNjb3QzZWw1ZW5tYk9uS25TMHRJR1A0dlVYc0FkUEhqUSs3cE9aNzRJWWs2bmMyWGZ2bjB6MnJkdnY3bWlvdUxLZSsrOVYvZmRkNSttVEptaTBORFc4TEcvZFRQR2FQZnUzVXBKU2RIeDQ4Y2xxVWJTUktmVCtVYy9sOWJtK1hLTlZ6dXRkdjdldlhzVkdSa3BtODNXNEhuM2ZENDMrSHI5aUNZVlVObERXeFJJMlVQUWZ4cTNMT3ZQa2dKbU9PdmV2WHNyUER4Y0dSa1prazU4VTF4M1pJeUNnZ0xsNXViS3NpejE3TmxUMWRYVk1zWW9LaXBLZHJ0ZGl4WXRVbEZSa2R4dXQzYnUzS25zN0d4L0hZclAvdnJYdjBxU0xNdGE3K2RTMEFnUkVSRzY3YmJiTkdmT0hPM2F0Y3ZiUWU4Zi92QUhqUjA3dGtuMlVYdHJla0ZCZ2NyTHkvWE9PKy9VbTMveHhSZExrbkp6YzFWZVh1NlhHdEgyMFBZUnpQNzJ0Ny9wOE9IREdqWnNtQzY3N0RMdmY0TUhEMWJuenAyMVljT0dCaitMOU96WlU5SFIwVXBOVFZWNWVibnk4L1ByalhwNHFvYmFLd0xMdG0zYlNweE81MVhHbUZtU1hHKzk5WmFHRHgrdTR1SmlmNWZXcE9wMkNGOVVWS1FSSTBZRTlTUHVMcGRMUzVjdVZYSnlzbzRkTzJhTU1idHJhbXFpQ05JQ1EwUG4xVm92dmZTU0tpb3F0SGZ2WHIzMjJtdEtURXlVMVBCNTkzdytOd1R6OVdPd0NyVHNvUzBLcE93aDZNTzBrcEtTTHlTVi8rTWYvOUNSSTBmOFhZN0N3c0kwWjg0Y3ZmLysreG8rZkxnbVRacWtnUU1IZXVlNzNXN05talZMTjk1NG8xYXRXcVhaczJkNzczeVlQMysrYkRhYmtwS1NkT09OTitxNTU1NEwrQTVrS3lzcmEyOUJyN0FzYTAzRGF5Q1F6Sm8xUzNGeGNYcm9vWWNVSHgrdlo1OTlWaWtwS2Q3aDRTOVU3OTY5bFp5Y3JHblRwbW5zMkxIMTNndVNkUG5sbDJ2a3lKR2FPblZxdmNlVldySkd0RTIwZlFTcjlQUjA5ZS9mWDUwN2Q2NDNQU1FrUkxmZmZydlMwOU1iL0N3aVNmUG16Vk54Y2JFR0R4NnNKNTU0UWlOSGpqenJQbjFwcndnOFRxZHpwcVJyakRFbFJVVkZHakpraUZhdlhoM1VnZFBaUkVWRjZhT1BQZ3JLdTNhTk1UcDQ4S0FTRXhOcnd4VzNaVmx6blU3blZWdTNiaTMxZDMwNHdaZnpxaVRGeE1Sb3hJZ1J1di8rK3hVZkg2L3g0OGQ3NTUzcnZIdStueHVDOGZveG1BVmE5dERXQkZyMkVIalBESjRIdTkzK2Z5Vk5ldVNSUnpSbXpCaC9sOU9tYk5pd1FUTm16SkF4NWdPbjA1bms3M3Bha3QxdU41SVkyUXhuOU9pamo5WitjM0tudytINDJOLzFORGZlRDIzWHZmZmVxejE3OXFpbXB1YWF0akM2SEczZHYrTGk0aVJKRG9lalZYeUdiU2wydS8xTlk4d295N0pzZmZyMDBhdXZ2dXA5RkMxWWJkMjZWU2twS2RxMGFWUFFIb3ZINDlHSEgzNm9GMTk4c1haU3NjZmpHWmlibTd2TG4zVUZrMEE1SjdlRzluZysydUk1bWV6QmZ3SXRld2krcjIvT3dPMTJ2eXBKYTlhc0lZbHZRY1lZdmZubW03VS9wdnF6RmdBQUFKeVp3K0VZSXlsQjB2RWRPM2JvbGx0dVVXWm01bmw5YnZaNFBGcXhZb1dHRHgrdS92MzdhK2pRb2ZybW0yOGtuZWowL09XWFg5YXdZY084ODE1NTVSWHYzWEMxajJhbXA2ZnJqanZ1MEpBaFE1U2RuYTIzM25wTENRa0pHang0c0hmMHc5cGxNek16bFpTVXBQajRlRTJaTWtWbFpXV24xVlQza1U5SnlzN08xdWpSbzlXL2YzOGxKaVlxS3l1cjNuS2JOMi9XNk5Hak5XREFBTjE3NzczZStoczZ2dXJxYWkxWXNFQUpDUW02NmFhYjlOUlRUNTJ4M3l4ZlZGUlVhT3pZc1hyeHhSZGxqUEVZWTFZNUhJNXVCR2xBWUNONzhJOUF6QjVhUlppMlpjc1dwekhtcjN2MzdtMVVCOCs0TUgvLys5KzFmZnQyU1hJNG5jNi8rcnNlQUFBQW5KblQ2ZHhZVlZYMVBVbWZ1TjF1ejVRcFV6UjE2bFJ2QU9XcjMvem1OMXF6Wm8xZWVPRUZaV1ptNnFXWFh2S09janhuemh4OThjVVhXckpraVRJek16VnYzang5K09HSFdyWnNXYjF0N042OVd4OTk5SkVHREJpZ3A1OStXbnYzN3RXNmRlczBhTkFnTFZteXBONnlhV2xwV3I1OHVkYXVYYXZpNG1JdFhMaXd3Um9yS2lvMFk4WU1iZHEwU1lNR0RkTGN1WFByelYrelpvMldMbDJxVHovOVZOMjdkOWNMTDd6ZzAvSE5uajFiMjdkdjE2cFZxNVNSa2FIUzBsSXRYcnk0VWI4L2o4ZWp2L3psTDdyNTVwdjF6VGZmeUJoVGFyUFpibkU2bmZSbURnUUJzZ2YvQ01Uc29WV0VhU2M5SzBuTGxpMVRUUTJqUmpjM2w4dWwxTlFUZ2JESDQ1bmw1M0lBQUFEUWdHM2J0bFU3SEk3L3NTeHJ0REdtSWpNelUzZmNjWWUyYnQzcTB4MFdSNDRjMGJ2dnZxdG5uMzFXMTExM25VSkRReFVkSGExTEw3MVVaV1ZseXNqSTBOTlBQNjJycjc1YW9hR2hpb21KMFlRSkU3Um1UZjJ1Ylg3NjA1OHFQRHhjUTRjT1ZVbEppVkpTVWhRZUhxNGhRNGJvdSsrK2s5dnQ5aTQ3Y2VKRWRlM2FWWkdSa1VwSlNmSGV1WFl1Q1FrSmlvNk8xcDQ5ZTlTcFV5Zmw1K2Q3TzNpWHBNbVRKeXNpSWtJWFgzeXhrcE9UdFhQblRuazhubk1lWDJscHFkYXZYNi9wMDZjcktpcEtYYnAwMFpneFkvVFpaNS81L1B1dnJLelVvNDgrcW1uVHBza1k0NUgwcWRQcGpNekp5Zkg3cUhTNE1QMzY5Vk5PVGs2YmVzU3pqU043YUVHQm1qMjBtakRONlhSdWxMUnUzNzU5ZXVXVlYveGRUcXUzZXZWcTdkaXhROGFZek56YzNMWCtyZ2NBQUFDK2NUZ2M3N3BjcnA3R21MeGp4NDZabEpRVXpaczNUMVZWVmVkY0x6OC9YMjYzVzMzNjlEbHRYa0ZCZ1l3eGlvNk9yamU5VjY5ZUtpa3BxVGZ3UWUyZFhyWEJRMFJFaEtRVG5ieExxaGVtUlVaR2VsOTM2OVpObFpXVkRRNmlrSnFhcXNURVJMMzY2cXZhdTNldkpOVmI1NUpMTHZHKzd0eTVzNHd4Y3JsYzV6eSt3c0pDR1dNMGF0UW94Y1hGS1M0dVRsT21URkZGUlVXREY5UEdHT1hsNWVuMjIyL1hwazJiSktuU0dITy93K0VZSXNsMXpwVUJCQnl5aDVZVnFObERxd25USk1ubGNqMHNxZUwxMTEvWDFxMWIvVjFPcTdWNzkyNHRYYnBVa281NVBKNWYrcnNlQUFBQU5NN1dyVnRMblU3bmRaS21HMk9xM24vL2ZkMTk5OTM2N3J2dnpyck85Ny8vZlVuU3ZuMzdUcHZYclZzM1NmS0dWN1gyNzkrdnFLaW84eDVwczI2ZlpIdjM3bFZrWk9RNXQ3Vi8vMzZ0V0xGQ3k1WXQwK0xGaTVXWW1Panp2czUxZkYyN2RwVWtyVnUzVGprNU9mWCthOWV1M1ZtM1dWVlZwWVVMRjJyY3VIRTZmdnk0TWNia2xwV1ZYWmFibS91Mno0VUJDRGhrRHkwamtMT0hWaFdtNWVYbGZldnhlSDdsY3JrMGJkbzBGUlVWK2J1a1ZxZWtwRVNQUHZxb3FxdXI1ZkY0WHRpeVpjczJmOWVFMHp2ZUJRQUE4SVhENFZqZ2RydXZNY2JzUDNUb2tFYU1HS0dWSzFmV2V5eXlWbFJVbEc2KytXYk5tVE5ITzNmdWxOdnQxbzRkTzVTZm42K0lpQWpkZHR0dG1qTm5qbmJ0MmlXMzI2MnZ2dnBLZi9qREh6UjI3Tmp6cnUrbGwxNVNSVVdGOXU3ZHE5ZGVlNjNCY0t5MjdvS0NBcFdYbCt1ZGQ5N3hlVi9uT3I2b3FDalo3WFl0V3JSSVJVVkZjcnZkMnJsenA3S3pzOCs0TFdPTTl1N2RxOFRFUkwzNzdyc3l4bFJabHZXTTArbU0vZWMvLzNuWTk5OEFnRUJFOXREOEFqMTdhRlZobWlUbDV1YStLdW1WUTRjT2FmejQ4U29vS1BCM1NhMUdjWEd4Smt5WW9QejhmRWxhblp1Yk83ZWhkUUFBQUJEWTh2THl2blU2blQwbExaUGsrdDN2ZnFmNzdydFBwYVdscHkwN1o4NGM5ZXZYVDVNbVRkSk5OOTJrNTU1N3p2dDQ2S3hac3hRWEY2ZUhIbnBJOGZIeGV2YlpaNVdTa3FMazVPVHpyaTBtSmtZalJvelEvZmZmci9qNGVJMGZQLzZjeS9mdTNWdkp5Y21hTm0yYXhvNGRxNEVEQnpacWYrYzZ2dm56NTh0bXN5a3BLVWszM25pam5udnV1VFAyTmVkeXVmVG1tMjlxNU1pUit2ZS8veTFKKzl4dTl6VU9oMk5PbzRvQkVORElIcHBQTUdRUGxyOExhQTV4Y1hIdGpESHZTUnJ4L2U5L1gzUG56dFVOTjl6Zzc3S0MydGF0Vy9YNDQ0L3I0TUdEa3ZSWmVYbjVYYnQzN3o1M3h4cXRuTjF1TjVLVWs1UGo3MUswZGV0V3BhU2thTk9tVFhSOEdpQWVmZlJSL2ZXdmY1V2tPeDBPeDhmK3JxZTVCZEw3QVMzcjNudnYxWjQ5ZTFSVFUzUE4xcTFidC91N251WkdXL2V2dUxnNFNaTEQ0V2lWbjJFRFFVeE16SURRME5BTmtyclliRGE5K09LTHV1MjIyODc3TWMzekZheWZiVXBLU2pScDBpVHQyclZMa2x6R21OZWRUdWVEL3E2cnRlS2M3RitjazhrZW1rT3daQSt0N3M0MFNjckp5YWx4T0J6M1NIcWp0TFJVRXlaTTBQUFBQMDlTZkI2S2k0czFmLzU4alJzM3JyWXhmMmhaMXAyQjJKZ2g1ZVhsYWZUbzBSb3dZSUR1dWVlZWVzL3YxOVRVNk9XWFg5YXdZY1BVdjM5L0RSMDZWSys4OG9xM1E5N2FSMFhUMDlOMXh4MTNhTWlRSWNyT3p0WmJiNzJsaElRRURSNDh1TjRJV3RYVjFWcXdZSUVTRWhKMDAwMDM2YW1ubnZMMmExSzdyY3pNMnNmdTRBQUFHakpKUkVGVVRDVWxKU2srUGw1VHBreFJXVm1aZC8zczdHeU5IajFhL2Z2M1YySmlvckt5c3J6enlzcks5T3RmLzFyeDhmRktURXpVYTYrOXByaTRPRlZYVnplNGJ3QUFjUDd5OHZMK2JsbFdwREhtQTdmYjdaaytmYm9tVFpwVTc5OXduTTd0ZGlzakkwT0RCdyt1RGRJSzNXNzNqUVJwUU90Rzl0QjBnaTE3YUpWaDJra3VoOE14VnRJRVNlVnBhV2xLVEV6VUk0ODhvb3lNRE8zYXRVdGxaV1ZuN0EraXJYSzczVHA4K0xEMjdObWo5ZXZYNjRrbm50Q2RkOTZwOTk1N1Q4YVlDbVBNWXc2SFkyUk9UZzdqLzU1d1RKS09IVHZtN3pxODNudnZQZjMydDcvVnA1OStxc3N1dTB5elo4LzJ6cHN6WjQ2KytPSUxMVm15UkptWm1abzNiNTQrL1BCRExWdTJyTjQyZHUvZXJZOCsra2dEQmd6UTAwOC9yYjE3OTJyZHVuVWFOR2lRbGl4WjRsMXU5dXpaMnI1OXUxYXRXcVdNakF5VmxwWnE4ZUxGOWJhVmxwYW01Y3VYYSszYXRTb3VMdGJDaFF1OTh5b3FLalJqeGd4dDJyUkpnd1lOMHR5NS83bHpkK2JNbVRweTVJalMwOVAxMm11djFZNTgxYWg5Kzl1UkkwY2tTVzYzbTVRUEFCQlVjbkp5YXB4T1o1SXhacVF4cHV4Ly8vZC9kZGRkZDJuejVzMW5mS3l4clNzcks5UEREeitzbVROblNwSmIwb2NPaDZQSGxpMWJ6dHloR29EV2h1eWhrVnBEOWhEcTd3S2FtOFBoV0JZVEUvTmhTRWpJaThhWTVJMGJOM2FzZTNjTkduUk0waHFYeXpVOUx5OXZ2NytMQ1NUR21CMldaVjEvNE1BQlhYSEZGZjR1UjVJMGRlcFU3eER5bzBhTjB1VEprK1h4ZUZSZVhxNk1qQXo5OFk5LzFOVlhYeTNwUkI4a0V5Wk1VR3BxcWlaT25PamR4azkvK2xPRmg0ZHI2TkNoeXNqSVVFcEtpc0xEd3pWa3lCQ3RXYk5HYnJkYjVlWGxXcjkrdmQ1KysyMUZSVVZKa3NhTUdhTW5uM3l5OW9Pa0pHbml4SW5lMGE5U1VsTDB3Z3N2ZU9jbEpDVG8rUEhqMnJObmp6cDE2cVQ4L0h5NVhDNGRPWEpFWDM3NXBWYXVYS21JaUFoSjB2ang0L1h3d3c5TGtrcExTMzNhdHorNTNXNTkrKzIza3VRT0N3djd4dC8xQUFCd1BuSnpjOWZHeGNYMTluZzg2NDhmUHg0L2FkSWtLekV4VVk4Ly9uaXpQM3JacjErL2dIOTB6eGlqelpzMzY1RkhIcW05ZTc1TTBzOGREc2NhUDVjR3dBL0lIaTVZVUdVUHJUNU1rNlM4dkx5RGtoN3MwNmZQSStIaDRXTXN5eG9rS1VaU04wbmZVeHY1UGZqQWJZdzVMT25ma3ZLTU1admNidmZLclZ1M250NzdMR1N6MmQ0eXhseS9hTkVpUGZiWVk3cjAwa3Y5M3FkSDdiRDBrdFN4WTBjWlkrUnl1VlJRVUNCampLS2pvK3N0MzZ0WEw1V1VsSGdmOVpTa0xsMjZTSkwzV0dvRHJiQ3dNRWtuZ3FMQ3drSVpZelJxMUtqVGFxaXArYytYQjdYQlhtMXRsWldWOG5nOHN0bHNTazFOVlZwYW1tSmlZcnpiOW5nOEtpd3NsQ1JkZnZubDNuVTdkKzdzZmQzUXZzODFQSDF6cTZtcFVYRnhzVDc0NElQYVRwdi9tcDJkL1crL0ZRUUF3QVhLeWNrNUxPbkcyTmpZS1pabHpVMVBUdy9Qek16VXl5Ky9yS3V1dXNyZjVmbE5aV1dsRmkxYXBMVnIxOHFjdUYzdmI1V1ZsWGZ1MkxIamlMOXJBK0EvWkE4K0MvcnNvYzEyRkFoY3FKT2RUVzZTMU4vZnRTQWcvZHZqOGNUbjV1YnU4bmNoTGFHMkEyQzBYVzF0QUFMNFYxdnU3TnFmNHVMaWVuazhuajlibG5XMUpQM2lGNy9RdUhIajFMNTllMytYMW1LTU1kcTVjNmNlZXVpaDJpL09LaVhOY0RnY3YvRnphVzBTNStUQXdEazVlTVRFeFB6QVpyUDlLRGMzZDdXL2F3bDJyYm5QTktCWjVlVGsxRlJWVmQxc2pKbGxqUGxhMG5GLzF3Uy9jeGxqOWh0alhxK3FxckszbFNEdHBLLzhYUUQ4eHhoenNLS2lvazMwdEd1TW9ROGsvK044NHljNU9UbjduRTVuSDh1eWxraXFYcjU4dVVhTkd1VzlxN3kxcTY2dTFpdXZ2S0xSbzBmWEJtazdxcXFxcmlGSTh4L095UUdCYzNJUXNkbHN0MW1XZForLzZ3Q0FnTkNoUTRjQko3K1o2M1NHYVJlZG5CVGVvMGVQMy9icjE2OGdOamEycG0vZnZqc2lJeU1ubm0wYnA2NS9odTFGUlVkSHYzLzk5ZGNmaVkyTnJmcmhEMy9vNk5peDQrMTFsNDJNakp3WUV4TlRkTjExMXgzdTJiUG55NUs4WDEzMzZOSGpkOWRmZjMxbDM3NTlkM1hyMW0xSzNXMjNiOS8rbWo1OSttdyt1ZDMvallpSUdIOXlma2hEK3dZQUFNM1BicmZIMmUzMkFydmRidUxpNHN6YXRXdU55K1V5cmRXQkF3Zk1UMzd5RTJPMzIwMXNiR3lWM1c3L3JiLy9CZ0RRV0hhNy9YOWpZMlAvM2JkdjM3WnpTM0V6NFhaTUFFMnVRNGNPQTY2NTVwb3NoOFBSV2RJRmoyWjV5U1dYcEZ4NjZhV3p2dnJxcTE1TlVCNEFBR2dDY1hGeDdUd2V6OXVTUmxxV1pmdlJqMzZrK2ZQbmUvdGZiUTNjYnJmV3JWdW41NTkvdm5aU2dURm11TlBwL0ljLzZ3S0F4b3FKaWVrUkdocjZuU1I1UEo1N2VkVHp3dkNZSjRDQTA2VkxsNUVYWFhSUnRLVFFEaDA2OU8vZXZmdk1rcEtTMS94ZEZ3QUErSStjbkp3YXA5TjVqOXZ0dnNzWWMvQWYvL2lIaGc0ZHFzOC8vMXpHQkg5WFZvY09IZEl2Zi9uTDJpRE5aWXhaNlhBNGVoQ2tBUWhHSVNFaHQ5YSt0aXpycC82c3BUVWdUQU1RY01MQ3d2cGNkZFZWbTJKall5dXZ1T0tLOTBwTFM5ODRjT0RBYkgvWEJRQUFUcGVYbC9keFpXWGxsY2FZUDFkVlZabkhIbnRNVHozMWxNckx5LzFkMm5ueGVEejYvUFBQbFppWUtLZlRLV1BNSVkvSGM3ZlQ2WHhBa3FmQkRRQkFZQnBYNS9WL2l6em9ndkNZSndBQUFJQW1jZjMxMXo5b3M5a1dTN3E0UzVjdVdySmtpV0ppWW1SWndYSFpVVjVlcm5uejV1bVRUejZSTWNaWWx2Vm5sOHMxTWk4dnI4TGZ0UUhBK1lxTmplMW1XZGJCdXRQY2J2ZC9iOW15NVV0LzFSVHNRaHBlQkFBQUFBQWFWbGhZNklpTWpIekRzcXhicTZxcXVxOWR1MWJIamgzVDlkZGZyOURRVUgrWGQxYkdHRzNac2tYanhvM1R0bTNiSk9tSVpWbFRIUTdIcjRxS2ltcjhYUjhBWElpb3FLaGhOcHZ0bnJyVExNdXFLaXdzWE9ldm1vSmRjSHhGQkFBQUFDQ294TWJHdmlCcG1tVlpZVDE3OXRSdmYvdGI5ZTdkMjk5bG5lYjQ4ZU5hdG15WlZxNWNXVHZKNlhhN0U3ZHMyWkx2ejdvQW9Lblk3ZlowU2NQcVRqUEcvTXZwZFA3QVR5VUZQY0kwQUFBQUFNM2kybXV2alduZnZ2MWFTYjB0eTlKamp6Mm1wS1NrZ0xsTDdkdHZ2OVVqanp5aTc3NzdUcEtPUzFyaWNEaWU5bk5aQU5Cayt2WHI5LzEyN2RyOVcyZklmNHd4TnpDb3l2bWh3emtBQUFBQXplS3JyNzdLY3pnY1YwbGFZWXh4TDF5NFVPUEhqOWZCZ3djYlhMYzUxZFRVNk4xMzMxVlNVcEsrKys0N0dXUCtaWXdaUUpBR29MVUpDUW01UldlNWtjcXlyUHRhdUp4V2d6QU5BQUFBUUhOeU9SeU9jVzYzZTdBeEpqOHZMMDkzMzMyMzFxOWZMNCtuNVFmSHpNL1AxNE1QUHFnRkN4WklVbzB4NXZkT3AvTUtwOU81cGNXTEFZQm1aclBaUnA5dG5qSG1ycGFzcFRYaE1VOEFBQUFBTGFKdjM3NmR3c0xDM3BCMHR5VHI1cHR2MWpQUFBLT3VYYnMyKzc0OUhvODJiTmlnV2JObXllVnl5UmlUTCtrQnA5UDVXYlB2SEFEOG9FK2ZQcDA3ZHV4WUl1bXN6OVpibGhXVGs1T3p0UVhMYWhVWXpSTUFBQUJBaXpoMDZGQjFRVUhCdTVkZWV1bHVZOHlnZmZ2MmRWaTdkcTErK01NZjZyLys2NzlrV2MzelhYOUpTWW1lZWVZWi9lbFBmNUxiN1RhV1pYMVVWRlNVc0d2WHJwM05za01BQ0FDWFgzNzVyWkxHbm1zWlkweFpZV0VoWHlvMEVuZW1BUUFBQUdoeGZmdjI3ZDYrZmZzUExNc2FLRW4zM0hPUEhuNzRZWFhzMkxISjltR00wZWJObXpWOStuUWRPWEpFeHBoU1NiOXlPcDByRzF3WkFGcVoyTmpZTXN1eXZtZFpWcGVjbkp6RC9xNG5tTkZuR2dBQUFJQVd0MjNidGtLbjAzbWpNZVpKU2NkV3IxNnQ1T1JrN2RpeG8wbTJYMUZSb1FVTEZ1aWhoeDZxRGRJeWEycHFyaUZJQXdCY0tNSTBBQUFBQUg3amREcm5TWXFUOU0yQkF3YzBldlJvL2VsUGYxSk5UYzE1YjNQNzl1MUtUazdXZSsrOUowbVZIby9uS2FmVGVkTlhYMzFWMUVSbEF3RGFNTUkwQUFBQUFIN2xjRGkrY1RnYy9TVDlYMG11bDE1NlNULzcyYyswZi8vK1JtMm51cnBhSzFhczBIMzMzYWNEQnc3SUdQT05NZWFHM056Y3VjMVNPQUNnVFNKTUF3QUFBQkFJM0E2SFk3TEg0N2xGMGorLy92cHJKU1VsNmYzMzM1Zkg0Mmx3NVgvOTYxOUtTVWxSYW1xcUpGVkxXdWgwT3E5MU9wMWZOM1BkQUlBMmhqQU5BQUFBUU1ESXpjMzltMlZaL1NTOVdWTlRZK2JPbmF2Smt5ZnI0TUdEWjF6ZTdYYnIvZmZmMTczMzNxc2RPM2JJR1BPdHgrTzUxZUZ3UEM2cDRSUU9BSUJHSWt3REFBQUFFRkJ5Y25JcUhRN0gvWktTakRHSE5tL2VySHZ1dVVlZmYvNjVqREhlNVE0ZVBLaXBVNmRxN3R5NWNybGNIbVBNRzRjT0hlcWJtNXViNmIvcUFRQ3RuZVh2QWdBQUFBRGdiR0pqWTd0SmV0dXlyTnNsYWRpd1lYcnNzY2YwajMvOFF6Tm56bFJGUllVa0hUTEdUSEk2bmUvN3RWZ0FDR0N4c2JGbGxtVjl6N0tzTGprNU9ZZjlYVTh3STB3REFBQUFFUEJpWTJPblNKcGpXVmFuVTJaOWFsbldmVGs1T2NYK3FBc0FnZ1ZoV3RQaE1VOEFBQUFBQWMvcGRDNDF4dGdsT1NYSkdIUFVHRFBWNFhBTUlVZ0RBTFFrd2pRQUFBQUFRU0UzTjNlWHBGaEpzdGxzMXp1ZHpxVitMZ2tBMEFZUnBnRUFBQUFJT2prNU9YdjhYUU1Bb0cwaVRBTUFBQUFBQUFCOFJKZ0dBQUFBQUFBQStJZ3dEUUFBQUFBQUFQQVJZUm9BQUFBQUFBRGdJOEkwQUFBQUFBQUF3RWVFYVFBQUFBQUFBSUNQQ05NQUFBQUFBQUFBSHhHbUFRQUFBQUFBQUQ0aVRBTUFBQUFBQUFCOFJKZ0dBQUFBQUFBQStJZ3dEUUFBQUFBQUFQQVJZUm9BQUFBQUFBRGdJOEkwQUFBQUFBQUF3RWVFYVFBQUFBQUFBSUNQQ05NQUFBQUFBQUFBSHhHbUFRQUFBQUFBQUQ0aVRBTUFBQUFBQUFCOFJKZ0dBQUFBQUFBQStJZ3dEUUFBQUFBQUFQQVJZUm9BQUFBQUFBRGdJOEkwQUFBQUFBQUF3RWVFYVFBQUFBQUFBSUNQQ05NQUFBQUFBQUFBSHhHbUFRQUFBQUFBQUQ0aVRBTUFBQUFBQUFCOFJKZ0dBQUFBQUFBQStJZ3dEUUFBQUlCWGh3NGRCdGp0ZHZPOTczMXY4RFhYWE9PTWpZMnR1dWFhYTdhR2g0ZkgxVm1zL2FXWFhqcjcybXV2L1Zkc2JHejF0ZGRldTY5NzkrN1BTZ3J4VjkwQUFMU1VVSDhYQUFBQUFDRHdYSExKSmIvNDVwdHZoa282ZnNVVlY3elpxMWV2VjdadjMyNlhwRjY5ZWkzcjJMSGpqNzc5OXR1N0t5b3F2dTdRb2NPUHJyamlpbmR0Tmx2b2dRTUhudlZ6NlFBQU5DdnVUQU1BQUFCd212ejgvQ2NsRlVncVBYVG9VR3A0ZVBqMU9uSG5XVVJFUk1RRCsvZnZuMUJSVWJGRlVzMnhZOGV5RGh3NE1ETWlJdUtYZmkwYUFJQVdRSmdHQUFBQTREUlZWVldGdGE5cmFtcktKRm1TMm9XSGgxOHV5VHB5NU1pMnVzdlgxTlRzQ2cwTmpSVFhHQUNBVm81LzZBQUFBQUQ0ckxLeThvQWtkZWpRb1UvZDZlM2J0NytpcHFabXZ5U1BYd29EQUtDRkVLWUJBQUFBYUl5Q3NyS3lEeTYvL1BKbEhUdDJqSkVVMnFGRGgvNlhYbnJwODRXRmhRdjlYUndBQU0yTkFRZ0FBQUFBTk1vLy8vblBzVDE2OUhneE9qcjZrOURRMElqcTZ1cC9Iang0Y1A2aFE0ZCs3Ky9hQUFCb2JwYS9Dd0FBQUFBQVg5bnRkaU5KRG9lRGF4a0FhSVRZMk5neXk3SytaMWxXbDV5Y25NUCtyaWVZY1djYUFBQUFBQ0RvMk8zMnp5VGQ2dTg2MmpKalRMYlQ2ZXp2N3pxQWxrYWZhUUFBQUFDQVlFU1E1bWVXWmYwZmY5Y0ErQU4zcGdFQUFBQUFnbFpPVG82L1MyaVQ0dUxpL0YwQzREZmNtUVlBQUFBQUFBRDRpREFOQUFBQUFBQUE4QkZoR2dBQUFBQUFBT0Fqd2pRQUFBQUFBQURBUjRScEFBQUFBQUFBZ0k4STB3QUFBQUFBQUFBZkVhWUJBQUFBQUFBQVBpSk1Bd0FBQUFBQUFIeEVtQVlBQUFBQUFBRDRpREFOQUFBQUFBQUE4QkZoR2dBQUFBQUFBT0Fqd2pRQUFBQUFBQURBUjRScEFBQUFBQUMwb0sxYnR5b3VMazdWMWRYK0xnWEFlU0JNQXdBQUFBQWdRTzNidDA4Ly92R1BDZDZBQUVLWUJnQUFBQUJBZ0RwOCtMRDI3ZHZuN3pJQTFFR1lCZ0FBQUFEQVdkUStrbGxaV1huYXRPcnFhdS9yek14TUpTVWxLVDQrWGxPbVRGRlpXWmwzK2ZMeWNrMmJOazBEQnc3VXNHSER0SG56NW5yN3lNN08xdWpSbzlXL2YzOGxKaVlxS3l2TE95OGxKVVdTRkI4ZnI3aTRPTy8wNnVwcUxWaXdRQWtKQ2JycHBwdjAxRk5QNmVqUm84MzBXd0JRRjJFYUFBQUFBQUFYS0MwdFRjdVhMOWZhdFd0VlhGeXNoUXNYZXVmTm5EbFRodzhmVmxwYW1sYXNXRkV2TEpPa2lvb0t6Wmd4UTVzMmJkS2dRWU0wZCs1Yzc3d1ZLMVpJa3JLeXNwU1RrK09kUG52MmJHM2Z2bDJyVnExU1JrYUdTa3RMdFhqeDR1WTlTQUNTQ05NQUFBQUFBTGhnRXlkT1ZOZXVYUlVaR2FtVWxCUnQzTGhSa2xSU1VxS05HemZxVjcvNmxTSWlJaFFSRWFFSEgzeXczcm9KQ1FtS2pvN1duajE3MUtsVEorWG41OHZsY3AxMVg2V2xwVnEvZnIybVQ1K3VxS2dvZGVuU1JXUEdqTkZubjMzV3JNY0k0SVJRZnhjQUFBQUFBRUN3aTR5TTlMN3UxcTJiS2lzcjVmRjRWRlJVSkVucTFhdVhkMzZuVHAzcXJadWFtcXEwdERURnhNUW9MQ3hNa3VUeGVNNjZyOExDUWhsak5HclVxTlBtMWRUVXFGMjdkaGQwTEFET2pUQU5BQUFBQUlDemFOKyt2U1RwK1BIakNnOFBsNlF6OWsxMjlPaFI3L3k5ZS9jcU1qSlNOcHZORzV3ZFBIalErN28yWUpPay9mdjNhOFdLRlZxOWVyV2lvNk9WbFpXbFR6NzU1SncxZGUzYVZaSzBidDA2ZGUvZS9RS1BFRUJqOFpnbkFBQUFBTUJ2WW1Oam4ramJ0MjlYZjlkeE5yMTc5MVo0ZUxneU1qSWtTVlZWVlhyampUZE9XKzZsbDE1U1JVV0Y5dTdkcTlkZWUwMkppWW1TcEo0OWV5bzZPbHFwcWFrcUx5OVhmbjYrVnE1YzZWMnY5bkhPZ29JQ2xaZVg2NTEzM3FtMzNZc3Z2bGlTbEp1YnEvTHlja2xTVkZTVTdIYTdGaTFhcEtLaUlybmRidTNjdVZQWjJkbE4vd3NBY0JyQ05BQUFBQUNBMzFpV05TVXNMS3pJYnJmdnRkdnRmN2p1dXV2K3k5ODExUlVXRnFZNWMrYm8vZmZmMS9EaHd6VnAwaVFOSERqd3RPVmlZbUkwWXNRSTNYLy8vWXFQajlmNDhlTzk4K2JObTZmaTRtSU5IanhZVHp6eGhFYU9IT21kMTd0M2J5VW5KMnZhdEdrYU8zYnNhZHUrL1BMTE5YTGtTRTJkT2xVLytjbFB2TlBuejU4dm04Mm1wS1FrM1hqampYcnV1ZWRrakdtRzN3Q0FVMW4rTGdBQUFBQUFmR1czMjQwa09Sd09ybVZhQ2J2ZG5pL3BzanFUM0pLK05jYjhXZEo4cDlPNTl5enJHVW4xUnJqMGg2MWJ0eW9sSlVXYk5tM3lQdWJaRnNURnhVbml2UmhNWW1Oanl5ekwrcDVsV1YxeWNuSU8rN3VlWUVhZmFRQUFBQUNDVGx4YzNQZjhYUU9haGpIbTFDZW1RaVJkYVZuV2xjYVlYOGJHeHU2VnRNbXlyS1VPaDhNaGlkdXZBUGdWWVJvQUFBQ0FvR09NS2ZOM0RXaCtsbVhaSlAzZzVIOWo3WGI3UDQweG4wdEs5VzlscUJVYkcvczduWHpxeldhenlSaFRlNmRhM1R2V0xFbDE1OVdkNzUxbnM5bDhYbDZTTE1zNmJkcloxam01YUtOcXF2djYxSDJkc3Q0Rjdlcy9tejc5ZDNLR09zNVVaNFBIZjNKZHZvUm9Jb1JwQUFBQUFJTEphNUtTL0YwRW1vNHhwdFBKME13WHZTekx1bGhTd0F4aDJhOWZQNzgvYXVwUGxtVk5xWDNkVUo5dGRVSWpuK2FkYS9uejJVZFRMSDhoNjdWRWJUNnNjK3p3NGNQSEc3MWgxRU9ZQmdBQUFDQm9PQnlPbjB2NnViL3JRTk01UTU5cDlSaGpxaXpMZXRzWTgzWmxaZVhtSFR0MkhEbTVYb3ZWaUxNenhrelZ5VWR2TGN1cVRkTzhxVnJ0TkkvSFV6ZHBPK3Z5a296SDQybHd1VHJUNm03NzFPWHJUWE83M2FldGU3WjluTEtNZDNydHZuelpodHZ0UHVkeWRlZTUzZTR6SGR0cHk1M3RkK0Z5dWM2NVhPM1B4cGpDM2J0M1Z3a1hoREFOQUFBQUFCQm9qa2xhSmVtOTZ1cnFMN2R0MjNiVTN3WGh6SnhPNTFKLzF3QzBORjl2cFFVQUFBQUFvRGtkTnNiODNoaHplMkZoWVlURDRmaVp3K0g0T0JDRHRJeU1EQTBmUGx3MzNIQ0RYbi85OWJNdVYxUlVwQkVqUnNqajhXanIxcTJLaTR0VFpXVmxDMVlLb0Rsd1p4b0FBQUFBd0c4OEhzOUx4cGhOTHBjcmU5dTJiZFgrcnFjaGhZV0Zldjc1NS9YaWl5OXEwS0JCcW4xMDhFeWlvcUwwMFVjZnRXQjFBRm9DWVJvQUFBQUF3Rzl5YzNQbitydUd4aWd1THBiSDQ5RXR0OXlpZHUzYXFWMjdkdjR1Q1VBTDR6RlBBQUFBQUFCODlNQUREMGlTNHVQakZSY1hKMG5LenM3VzZOR2oxYjkvZnlVbUppb3JLMHVTenZwbzU1bW0xMDZycnE3MnZrNUxTOU90dDk2cVJZc1dTWktxcTZ1MVlNRUNKU1FrNkthYmJ0SlRUejJsbzBjRDdpbFlvTlVqVEFNQUFBQUF3RWNyVnF5UUpHVmxaU2tuSjBlU1ZGRlJvUmt6Wm1qVHBrMGFOR2lRNXM1dG1wdnRObS9lclBUMGRFMllNRUdTTkh2MmJHM2Z2bDJyVnExU1JrYUdTa3RMdFhqeDRpYlpGd0RmRWFZQkFBQUFBSEFCRWhJU0ZCMGRyVDE3OXFoVHAwN0t6OCtYeStXNjRPMk9IVHRXSFR0MlZLZE9uVlJhV3FyMTY5ZHIrdlRwaW9xS1VwY3VYVFJtekJoOTl0bG5UWEFFQUJxRFB0TUFBQUFBQUxnQXFhbXBTa3RMVTB4TWpNTEN3aVJKSG8vbmdyZmJvMGNQNyt2Q3drSVpZelJxMUtqVGxxdXBxYUh2TnFBRkVhWUJBQUFBQUhDZTl1L2ZyeFVyVm1qMTZ0V0tqbzVXVmxhV1B2bmtrM091MDc1OWUwblM4ZVBIRlI0ZUxrbG43UHZNc2l6djY2NWR1MHFTMXExYnArN2R1emRWK1FET0E0OTVBZ0FBQUFCd25tb2Y1eXdvS0ZCNWVibmVlZWVkQnRmcDNidTN3c1BEbFpHUklVbXFxcXJTRzIrOGNjNTFvcUtpWkxmYnRXalJJaFVWRmNudGRtdm56cDNLenM2KzhJTUEwQ2lFYVFBQUFBQUFuS2Zldlhzck9UbFowNlpOMDlpeFl6Vnc0TUFHMXdrTEM5T2NPWFAwL3Z2dmEvanc0Wm8wYVpKUDY4MmZQMTgybTAxSlNVbTY4Y1liOWR4eno4a1kweFNIQWFBUnJJWVhBUUFBQUFBZ3NOanRkaVBKTzZJbVdsWmNYSndreWVGd2tDdWd6ZUhPTkFBQUFBQUFBTUJIaEdrQUFBQUFBQUNBandqVEFBQUFBQUFBQUI4UnBnRUFBQUFBQUFBK0lrd0RBQUFBQUFBQWZFU1lCZ0FBQUFBQUFQaUlNQTBBQUFBQUFBRHdFV0VhQUFBQUFBQUE0Q1BDTkFBQUFBQUFBTUJIaEdrQUFBQUFBQUNBandqVEFBQUFBQUFBQUI4UnBnRUFBQUFBQUFBK0N2VjNBUUFBQUFBQW5LKzR1RGgvbHdDZ2plSE9OQUFBQUFCQTBESEdaUHU3QnVncmZ4Y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RFF0djEvTWx4UlV5Z0dzNjBBQUFBQVNVVk9SSzVDWUlJPSIsCgkiVGhlbWUiIDogIiIsCgkiVHlwZSIgOiAiZmxvdyIsCgkiVmVyc2lvbiIgOiAiMjUiCn0K"/>
    </extobj>
    <extobj name="ECB019B1-382A-4266-B25C-5B523AA43C14-4">
      <extobjdata type="ECB019B1-382A-4266-B25C-5B523AA43C14" data="ewoJIkZpbGVJZCIgOiAiMjYwMjY4MzcxNzU3IiwKCSJHcm91cElkIiA6ICI5Njk1MDYzNjMiLAoJIkltYWdlIiA6ICJpVkJPUncwS0dnb0FBQUFOU1VoRVVnQUFCZU1BQUFIRkNBWUFBQUJ4VytLUkFBQUFDWEJJV1hNQUFBc1RBQUFMRXdFQW1wd1lBQUFnQUVsRVFWUjRuT3pkZVh4TVYvOEg4TStkbVNTeVdVSUVzUzhQaWlRelFhU2lJWXBxVWFLMlZDaEM3WjVZSXZhSVJtSXB0ZFZlS2FwRlVXMnFXb3BVZ3lJaVVVdnRpaUFoc3NveXkvMzlrU2YzbDhsQ0Vra21rYy83OWZMcXpOM216T1QwM0h1Lzk1enZBW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FWWU9nQ0VCRVJFUldYMXExYk56RTJOdDRKb0lsV3ErMFNHUmw1MmRCbElpSWlJaUlpSWdJQW1hRUxRRVJFUkZRY0hCd2NQSXlNakNJQmRBQmdMWmZMenprNE9IZ1p1bHhFUkVSRVJFUkVBSHZHRXhFUlVUblh2SGx6UzNOejg5VUFQZ0dBZDk1NUJ5WW1Kamh5NUFnQVFCVEY3elVhelpoTGx5NDlOMkF4aVlpSWlJaUlxSUpqTUo2SWlJaktMUWNIQndkQkVQWUlndERNek13TTA2Wk5ROSsrZlFFQXYvMzJHeFl2WG95a3BDUUF1Sy9UNlFaZnZIanhsRUVMVEVSRVJFUkVSQldXM05BRklDSWlJaW9DbVZLcG5DU1R5ZllLZ21EZHJGa3pmUG5sbCtqUW9ZTzBRWk1tVGRDalJ3OUVSVVVoSmlhbWlpQUl3MjFzYkRTUEh6OCtCVUEwWE5HSmlJaUlpSWlvSW1MUGVDSWlJaXBYbEVxbHRTQUlXd0gwRmdRQkF3WU13TlNwVTJGa1pKVG45aHFOQmw5KytTVzJiOThPVVJRaGl1SUpuVTQzTkRJeThtSHBscHlJaUlpSWlJaUlpSWlJcUJ5d3Q3ZnZvbEtwSHFsVUt0SE56VTA4Y2VLRVdGQi8vZldYMktOSEQxR2xVb2txbGVxcGc0UERCNGIrUGtSRVJFUkVSRlJ4TUUwTkVSRVJsWG10V3JVeXRyVzFYU2lYeTdjQXNGU3BWRmkvZmozZWV1dXRBaC9EMXRZV3ZYcjF3czJiTjNILy9uMHpRUkNHMUs1ZHU2cTV1Zm1KdUxnNGJjbVZub2lJaUlpSWlJaHBhb2lLVEtWUy9RN0F6ZERscU1oRVVUd2JFUkhoWk9oeWxBYldOOE9yU1BXdHJIRndjR2dvQ01JM2dpQzhyVkFvTUdyVUtJd2VQUnFDVUxUTEdGRVU4YzAzMzJEdDJyVlFxOVVRUlRGU3E5VU9pb3FLK3FlWWkwNEZ3UGJOOENwUys4YjZabmlzYjFTYUtsSjlJeUtpOGtGbTZBSVFsV084c0RZd1FSRGFHN29NcFlqMXpjQXFXSDByTXh3Y0hBYklaTElvUVJEZXJsV3JGalp1M0lneFk4WVVPUkFQQUlJZ1lPalFvUWdPRGtiOSt2VWhDSUs5UXFFSWQzQndHRjZNUmFlQ1kvdG1ZQldzZldOOU16RFdOeXBORmF5K0VSRlJPYUF3ZEFGS2s2T2pvNWtvaXUrSm91Z3FDRUpIQUxZQXFnUEllOGEzaWtjamltSWNnR2hCRUU0QkNFMUpTZm5sbjMvK1NUSjB3Y3F5OFBCd1F4ZWhRbkowZERSMEVReUM5YzB3S21wOU15UTdPenR6aFVLeEFzQVlBSEJ6YzhPQ0JRdGdZV0ZSYkovUm9rVUw3TnExQzRzWEw4YWhRNGZNWlRKWnNGS3A3SjZRa0REKzl1M2JDY1gyUVZRZ2JOOE1vNksyYjZ4dmhzSDZScVdwb3RhM2dtSjg1SlVZSHlHaUVsRWhndkZ0MnJTcFptUmtORjBVeFlrQUtyOU9iN28zbkVJUWhKb0FhZ0p3QUREZXpNd3N4Y0hCWVpOT3B3dUtpb3FLTVhENWlJaW9BbWpUcGswYmhVS3hHMERMU3BVcXdkdmJHeDk5OUZHSmZKYXBxU2tXTFZvRVoyZG5CQVVGSVNVbHhhTktsU3JPRGc0T2d5NWV2SGl1UkQ2VWlJaUl5RUFZSHlrd3hrZUlxRVM4OGNGNFIwZkhBVHFkYmlPQWFvSWd3TUhCQVIwN2RvUktwWUt0clMycVZxMEtoZUtOL3hrS1JLUFJJQ0VoQVk4ZVBjS0ZDeGR3NnRRcG5EOS8zbHdVUlcrWlREWktwVkpOdVhEaFFyQ2h5MGxFUkc4c1FhbFVqaFVFNFFzQXhvMGJOMFpRVUJDYU5HbFM0aC84L3Z2dnc4N09EcjYrdnJoNjlXb2pRUkRDSEJ3Y1psKzhlSEVGQUYySkY0Q0lpSWlvaERFK1VuQ01qeEJSU1htVFcxbTVTcVg2WEJURktZSWd3TlhWRlZPbVRFR0RCZzBNWGE0eVM2RlFvSHIxNnFoZXZUcGF0MjZOWWNPR0lUbzZHcXRYcjhhUkkwY3FBOWltVXFrNlhiaHc0Vk1BR2tPWGw0aUkzaHd0V3JTb2JtWm10aGxBUHdCd2QzZkhqQmt6WUd4c1hHcGxxRnUzTG9LRGc3RjY5V3JzMnJYTFNDYVRMVk1xbGQzVDB0S0dYNzE2OVZHcEZZU0lpSWlvZURFK1VraU1qeEJSU1hsVEozQlZxRlNxTFFDbVdGcGFZdW5TcFZpeFlnVlBORVZRcDA0ZEJBVUZZZDI2ZGFoV3JSb0FqRlNwVkhzZEhSMlpSNDZJaUlxRm5aMWRKMU5UMDBnQS9TcFhyb3dsUzVaZ3pwdzVwUnFJejZKUUtEQjE2bFNzWHIwYVZsWldFQVNoVzZWS2xTTHQ3ZTE3bEhwaGlJaUlBUGo1K2VWYWxwS1NndlhyMTc5MHYzWHIxcFZRaWZMWHMyZlBJdStyMCttUWtwS0NKMCtlNE1HREI4VllxZ3FQOFpGaXd2Z0lFUldITjdKbnZGS3BEQUx3aWJXMU5UWnMySUNHRFJzYXVramxYb2NPSGJCanh3NTgrdW1uZVBqd1lWOVJGRGNDR0dub2NoRVJVYm1tVUNxVnN3SDRDWUlnMk5uWklTZ29DRFkyTm9ZdUY5NSsrMjNzM3IwYmMrYk13ZG16WjYxbE10a3ZLcFZxZVhwNit0ekxseTluR0xwOFJFUlVjWVNGaFVtdlUxTlRFUlVWaFJjdlh1RHExYXQ1YnUvcTZvclEwRkI4KysyM21EQmhBbWJObW9WTGx5NEJBQjQvZm94YXRXcnBiZCtqUncvczJyV3JVR1hxMEtFRGJ0KytuV3Y1MDZkUDhlR0hIK1phZnZEZ1FRREE4dVhMOGRkZmYwR3IxVUtqMFVqL05UVTFoVXdtZzZtcEtVeE5UVkcxYWxVc1c3WU16R2YrK2hnZktYNk1qeERSNjNqamd2RU9EZzRlZ2lCTXExcTFLalp2M294Njllb1p1a2h2ak5xMWEyUHo1czBZUG53NFltTmpSNmhVcWdzWExseFlhK2h5RVJGUitkTzZkZXQ2UmtaR093VkJlRWN1bCtPVFR6N0IyTEZqSVpPVm5VRjdWbFpXV0xkdUhiNysrbXRzMkxCQjBHZzBNMHhNVE54VUt0WGdDeGN1M0RSMCtZaUk2TTEyNE1BQjdOaXhBL0h4OFhCM2R3Y0F0Ry9mSGpWcjFzUzllL2VnVXFrS2RKekF3RURwdFl1TEMwSkNRbkp0TTJuU3BKY2VJeWtwQ1owN2QwWjRlSGl1ZFZxdEZwczJiY0tOR3plUWxKU0UyclZybzBlUEh1alhyMSt1YlNkT25Jang0OGZEMk5nWUNvVUNTNWN1UmYzNjlURjQ4T0FDZlJjcUhNWkhTZzdqSTBSVVZHOVVNRjZwVk5ZUkJHRzlYQzdINHNXTGVhSXBBVFkyTmxpK2ZEbEdqUm9GdFZvZDFLWk5tME9YTGwzSzNTV0NpSWdvSHc0T0RoOEtnaEFzQ0VMVm1qVnJZdEdpUldqYnRxMmhpNVVubVV5R0VTTkdvSDM3OXBnMWF4WWVQbnpvQ09DQ2c0UEQySXNYTHhhdUcyRXBVNmxVdXZUMDlEelAwU1ltSm8wdlhMaFFkcDU4RUJGUkx2MzY5VU8vZnYzUXJWczM3TisvSDRjUEg4Yng0OGZoN2UyTjd0Mjc0K1RKazlpK2ZUdVNrcEpRdDI1ZEhEaHdJTjlqOWVyVkN3Q1FscFltdlFhUVoyQytNRTZkT29YVnExZERwVkpoNmRLbDZOMjdOMWF0V29VbFM1YmdsMTkrd2JoeDQ2QlVLcVh0di92dU94dzZkRWdxeTlPblQxRzNibDNzMzc4LzE3SDM3Tm56V21XcjZCZ2ZLWG1NanhCUlVieFJ3WGhCRUw0QVVIbnc0TUZ3Y25JeWRISGVXSzFidDhiWXNXT3hkdTFhYzRWQ3NRbkF1NFl1RXhFUmxYMk9qbzVtV3ExMnFVd21td0FBblRwMWdyKy9QeXBYcm16b29yMVNxMWF0OE8yMzMrS3p6ejdEYjcvOVppbVR5YjVSS3BYZFg3eDRNZW1mZi81Sk1uVDU4aUtLWXNibHk1ZWI1clZPcVZTbWxYWjVpSWlvY0FZT0hBZ0FTRWhJd01DQkEzSC8vbjNZMk5oZzc5NjlzTEd4a1lMVlhicDB3YjU5KzE1NnJLU2tKSVNHaHVyMWpIZDFkZFhieHMzTkRTWW1KdEw3OVBSMEhEdDJMTmV4TkJvTnZ2LytlL3p3d3c5SVRVMkZqNDhQT25ic0NBQjQvLzMzWVdKaWd2bno1eU1zTEF3QkFRR1F5V1JZc0dBQlltTmpwVUE4QUx4NDhRS21wcVl2L2Y0TXlCY2Q0eU9sZy9FUklpcXNOeVlZYjJkbjV3UmdRTzNhdFRGeDRrUkRGK2VOTjNUb1VJU0VoT0R1M2J0ZDdlM3R1MGRHUnY1bTZESVJFVkhacFZLcFdvcWl1RnNtazdVeE1USEJwRW1UTUdUSUVFTVhxMURNemMyeGVQRmlkT2pRQWN1V0xVTnFhdXB3YzNQempuWjJkb09pb3FJdUdMcDhPUW1DWVB6V1cyLzluZCs2MGk0UEVSRVZUbFlnZXZQbXpUaDkralJDUWtKZ1pXVUZEdzhQeE1URVNCT2VadVZiZjEwSkNRbDZhV2djSFIzejNFNmhVQ0FtSmdZalJvekFraVZMOU5MZ0FNQ3Z2LzRxdmRicGRCZy9manlhTm0yS1ZxMWFvWFBuemdDQU5Xdlc0T25UcDFpNGNPRnJsNXR5WTN5a2RERStRa1NGOGNZRTQrVnkrVUlBR0QxNk5JeU5lWDlaMG95TWpEQjU4bVJNblRvMTY3Zm55WWFJaVBJaU9EZzRqQkpGY2EwZ0NDWU5HalJBVUZBUS92T2YveGk2WEVVaUNBSSsvUEJET0RnNHdOZlhGOWV2WDIrcVVDaE9Pemc0K0Z5OGVIRTFBTkhRWmN3aWltTEdsU3RYV3VlMWpqM2ppWWpLdm9FREIwS2owZURldlh0bzBLQUJ4bzBiaHdFREJzRFUxQlN0V3JYQ2pSczNFQnNiaTdmZWVxdlV5elo1OG1RQXdLSkZpL0xzUFovRjJkbFpMeTBPQVB6MTExL1l2bjA3YXRhc0tmWCt6NGs5NGw4UDR5T2xpL0VSSWlxTU55SVliMjl2MzBvUWhCNjJ0cmJvMDZlUG9ZdFRZYnp6emp0bzNMZ3hidCsrM2NIUjBkRXBQRHo4TDBPWDZVMFNIeCtQcWxXckZ1c3hrNU9UWVdabXB0ZHpScTFXUTZ2Vm9sS2xTa1U2NXFsVHArRGs1QVM1WEY1Y3hTU2lOMFNiTm0ycUdSa1piUUF3RUFENjlPa0RYMTlmdlNIdzVVMVdPOXFnUVFOOC9mWFgrT0tMTDdCNzkyNWptVXoyaFZLcDdLN1Zha2RFUlVYRkdMcWNRR2J2OTFhdFd1VTUwU3g3eGhNUmxYMTkrdlRCcVZPbnNHZlBIdHk0Y1FOTGx5N0ZCeDk4Z0k4KytnZzdkdXpBc1dQSDhPREJBNm0zZVhaYXJSYUNJSlI0R2RQUzB2RGhoeDhXZVBzYk4yNWc3dHk1a012bCtQbm5uL1BjcGx1M2JzVlZ2QXFKOFJIRFlIeUVpQXJxalppNFN5Nlhld0ZBMzc1OVMrV0NneklKZ2dCUFQwOEFnRTZuKzYrQmkxTXVCUWNINCt6WnM5TDcwNmRQNCtiTnpMaEoxNjVkODkzdnQ5OEsvNkQ5L1BuekdEWnNHRVJSdjlQbTdObXo4NzBRTG9oSmt5Ymh4WXNYMHZzVEowN2d5Wk1uMG50bloyZTk3UThkT29TSER4OFcrZk9JcUh4UXFWUWRGQXJGUHdBR1dscGFZdDY4ZVVoS1NrSjZlcnEwelI5Ly9JRkxseTdsMmpjMU5WVjZQV1RJRUNRa0pKUkdrVjhwWnp0cWJHd01IeDhmMk5uWndjek1ESUlndks5UUtDSlZLcFdiZ1lzS0FMaDU4K1lIbHk5ZmJwclh2NXMzYjM1ZzZQSVJsV2ZIangrWDJxcms1R1JNbno0ZGlZbUowdnJpYU4vUzB0S1FrWkZSNURKbXZ6NTdGWjFPaDZWTGwwS3RWa3ZMTGwyNmhGOSsrYVhJbjArdlI2MVc0K2JObTFpK2ZEa1VDZ1c4dmIzeDhjY2Y0N2ZmZmtOYVdocmVlKzg5N04rL0h4RVJFWGozM2R3cHFtTmlZbENsU3BWQ2YyNjNidDJrZndWUnFWSWxIRHg0TU45LzJWMjdkZzNqeG8zRDJMRmpZV2xwaVNGRGh1VDVyNnljOThzcnhrY01nL0VSSWlxb2N0OHp2bFdyVnNhaUtBNHpNaktDdTd1N29ZdFQ0Ymk1dVdIeDRzVlFxOVU5R3pac1dPbnUzYnNjOWw0SVRaczJ4YXhaczdCcjF5N1kyTmhnMTY1ZEdEdDI3Q3YzOC9mM1IvZnUzWEhwMGlWOCt1bW5NRE16MCt2WnJsYXI4ZXpaTTV3L2YxNTZ2MlRKRXNURnhlbjlmK0xwNlluang0L2o2dFdyMkw1OXU3Ujg5dXpaOFBIeEFaQjUweWlYeS9XR040YUdocjYwNS83bzBhTVJGQlNrTjJUMnhZc1hXTHAwS2E1Y3VZS2dvS0FDL2tKRVZBNHBsRXJsZEZFVUF3UkJrSm1ibTJQNzl1Mm9YNzgrcmx5NWdzREFRQVFHQnVMZmYvL0ZuRGx6TUdMRUNMUnAwMGJhK2ZIangvRDA5TVN2di80S21VeUc2OWV2UTZQUnZQSkQyN1p0QzF0YjJ6elhQWHo0VUdvUGdjeHpWMDdKeWNrd05qYk9OWlM3WDc5K21EUnAwa3ZiMFV1WExzSGEyaHBhclJicDZlbTFBUHp1NE9DdytPTEZpMzRBMUNoRjV1Ym1kbzBiTno2VTF6b2pJeU5idFZxZDYybm9wVXVYNnBaOHlZamVMT2ZQbjhlZVBYdXdaczBhV0ZoWXdNcktxdGpidDVDUUVQenh4eDlZdm53NWpJMk4wYjU5ZXpSczJCQUFjUGZ1WGVuMXZYdjM4TmRmZitHdnYvN0M4ZVBIOGVqUkk5eStmUnZWcWxYRDl1M2IwYlp0VzlTcVZVdnYyREV4TVhvZFFpSWpJM0hwMGlVWUdSbEp5MnJXcklsNTgrYWhXN2R1VUNqSy9XMWp1V05rWklTR0RSc2lJQ0FBZCs3Y3diTm56N0IzNzE2MGJOa1NDb1VDVmxaV3NMUzBoTDI5ZmE0UnJ2Nysvdmo3NzcvUnJGbXpQSS85OU9sVEdCc2I1K3FrSTVQSmNPVElrVUtWTXkwdExWY2Ftdnc4ZS9ZTS9mcjFRLy8rL2JGaHd3WjgrKzIzZVc3SG52RkZ4L2lJWVRFK1FrUUZVZTZ2cW95TmpkOFJCTUZLcVZRV2Uwb1BlalVMQ3d1NHVycmk2TkdqVmF5c3JENjhlL2Z1YmtPWHFUeHhjWEdCczdNenZ2bm1HMHlaTWdXUmtaSHc4ZkdSZWpCa3Y3Q2RQSGt5dW5mdnJyZC9telp0NE9Qamc5RFFVS3hZc1VMYWI5R2lSWG9CcGFDZ0lLaFVLblR0MmhXMWF0VkMvZnIxQVdRRzNWZXRXb1ZLbFNyQjF0Wlc3MFl0TkRRVXNiR3g4UER3d05hdFcyRnBhWW5VMUZUVXFWTUhHUmtaNk5xMXE5NEVUMWs2ZCs2TXFsV3I0c3FWSzNyQitJaUlDRmhhV21MbnpwM01XMGowaGxJcWxYVUVRZGdPb0t0TUpzUEhIMytNSjArZVNEZjczdDdlQ0E0T2hsYXJ4ZEdqUnpGaHdnUU1IanhZN3hqNzl1MkRxNnRyb1NlaU16SXl5dFVETDB2T0VUbzVjOXZ1Mzc4ZjMzenpEVFp2M2d3cks2czhqMUdRZHJSMjdkcjQrZWVmc1huelpnQ1lyVktwdW1vMG1pRlJVVkYzQ3ZWbFhrTktTa3BVVm5DOVJvMGFYbHF0OXNuejU4OS9BcUJRcVZScUJ0Nkppb2UzdHpmbXo1K1Bodzhmb2tHREJpWFN2bjMwMFVlNGMrY08xcTlmanlsVHBxQjY5ZXBTSHUxdTNicEpyN091RjZ0WHJ3NG5KeWY0K2ZuaHlKRWowdlZXcFVxVkVCSVNvbmZzbk8zaXdZTUgwYnQzYi9UczJUTlhPWHIzN2kyOXRyQ3d3TjY5ZXd0VWZucDk1dWJtY0hOelE0c1dMZURwNlltTkd6Y0N5QnpKTUgvK2ZEUnExQWpoNGVFNGZmcTAzdC9VMWRVVjA2Wk4wNXVBZGRLa1NkTHJMVnUyNFBmZmY4K1Z3dVRjdVhONjd6TXlNcVI2ZFB2MjdUeXY0UWNNR0lDWk0yZm0reDJXTGwwcXZlN1lzU002ZHV3b3ZjOXZJbmYyakM4NnhrY01pL0VSSWlxSWNoK01GMFd4bXlBSWVpZDFLbDFkdW5UQjBhTkhJWXJpQndCNHNpbWsyYk5ubzFLbFNnZ0xDMFB2M3IweFk4WU1BSUNqbzJPdUc2ZXNHNlMwdERUMDdOa1RTNVlzUWQrK2ZYSCsvSG40K2ZsaDJyUnBXTDE2TlI0L2ZveVZLMWNDQVA3ODgwL3BSdTc4K2ZPWVBuMDYxcTVkaTFtelprR2owVUNwVk9MOCtmTVlQMzQ4dG0zYkpnMW4xZWwwV0xod0ljYU1HWVA2OWVzakxDd01HemR1UkhCd2NMN2ZaZFNvVVhqKy9MbjBmdGV1WFZDcjFYcTlNc0xDd2dBQXpaczNSMkJnNE92L2dFUlVKamc0T0x3UFlBY0FxeG8xYWlBbEpRVS8vdmdqZ015SjJyTExIc2padEdrVHRGb3RRa05Ea1ppWWlEMTc5dURGaXhkNmdmWDMzbnN2MStjdFhyeFlyK2VjV3EzT2R4SzQ3R2tYc2t0UFQ4ZUtGU3R3NmRJbDNMMTdGei85OUJNdVg3NE1MeTh2dlFsbUM5cU9UcHc0RWR1MmJZT1RreE5tejU2TlI0OGVPU2tVaWdnSEI0ZlJGeTllTE8zb2xVMmRPblVDNzk2OU95ejd3cHc1NUo4K2ZicnV5Wk1uSzB1M2FFVGxtNnVycXpSWHpwa3paL1RXRlhmN05tM2FOQ205VjF4Y25CUzhURWhJa0Y3SHhzWUN5Qnh4MmJScDAxeWRNbDRsTGk0T3g0OGZ4NHdaTS9KdFI4a3crdmZ2RDFFVUVSTVRJNDFhZVBic0dlYk5td2N6TXpNRUJnYmk5dTNibUR4NU1yeTl2YVY3aGNqSVNKdzVjd1p6NTg2Vmp2WFJSeDlKcjMxOWZlSHI2L3ZLejErd1lBR09IajBLWTJOanBLV2xZY0NBQWRLNjdLUE1mdjMxMTVjZTUvRGh3NWc1Y3laNjlPaWh0MXlyMWI2eURGUTRqSThZSHVNalJQUXE1VDRZTHdoQ2J5QnpzZ3d5REh0Nys2eVhuUXhaanZMS3pNd01BSER5NUVsODhNSExVL2htNWUxMGNYSFJ5K0U1ZmZwMGpCNDlHdSsrK3k3cTFhdUhqUnMzU2pkaEhUdDJoRXFsZ29tSkNUcDI3SWlrcENTTUhEa1NucDZlU0V4TXhOaXhZNlZoMVpVclY1YU9PVy9lUE55K2ZSc2RPblRBbWpWckVCY1hoenQzN21EZnZuMzVUdEswZGV0V0FKbUIvRjI3ZHVIS2xTdUlqbzZHczdNekhCMGQwYWxUSjczaHowUlUvalZzMkxCUzFhcFZGOHRrTW04QWVQdnR0N0ZvMFNKMDdkb1ZvYUdoQlpyY09hdm4zcnAxNjlDeFkwY3NYcnhZYjkzaHc0ZFJ2WHIxbHg3RHlNaEk2aVdhVTg0ZW9FRG1BNElsUzVhZ1ZhdFcyTHAxSzF4Y1hEQmt5QkNFaElSZ3lwUXBzTE96dzRRSkUxQy9mdjFDdDZOMmRuYjQ5dHR2NGUvdmoyUEhqbFdSeVdSN1ZDclZabzFHNHgwVkZaWHl5aC9rOVZWcjNyejVnYVNrcEdOMTY5YjkvUEhqeDdYaTR1SU9BY0RseTVlYmxzTG5FNzNSa3BPVGNmYnMyUkp0MzBKQ1FyQml4UXBZV0ZoSUR6YXRyS3lrdEI3ZHVuV1RYbWYxakYrMmJCbisvUE5QSkNRa1NCMGg5dS9mbjJjYWtleEIwS3lPRnVibTVvaUlpSUNmbjErKzMyZkZpaFZvMHFUSks3ODNGWThIRHg1ZzlPalJrTXZsVWlCOHhvd1o2Tnk1TXp3OVBTRUlBbHEwYUlGMTY5WmgxYXBWNk5HakIyUXlHWktUa3pGKy9IaFVxMVl0MXpIekd3R1dsN2x6NTJMcTFLblE2WFN3c0xDQXVibTV0QzduS0xQQ2NuZDN4N2h4NC9KY3QzNzkrdGM2ZGtYRytJamhNVDVDUks5U3JvUHhyVnExc2hJRW9hV1ZsUlVhTkdoZzZPSlVXTFZyMTRhTmpRMmVQSG5TME03T3JtWlVWRlNNb2N0VUhtemR1aFhidDI5SFJrWUdmdmpoQjRTRmhlSFVxVk42MitTOGNjclpVejRzTEF5N2QrL0c5ZXZYMGJseloweWZQaDNIamgzRGtDRkRVS05HRFF3Yk5ndzllL2FFbVprWkhqOStqUFhyMXlNaUlnTCsvdjVRcVZRQWdIcjE2c0hMeXd2OSsvZUhyYTB0TEN3c0FBQ2RPblZDbzBhTllHWm1ocWlvS0F3ZlBod0RCdzdFenAwNzh3M0dBOENwVTZld1ljTUd0R25UQm9zV0xjTHg0OGZoN3U2Ty9mdjNZOVdxVlhCeGNVSGZ2bjN6eldGSlJPV0h2YjM5ZitSeStYY0FsTWJHeGhnL2ZqeUdEaDBLUVJEUXExY3ZhRFNhbCtaOW5UeDVNdnIyN1l0ZXZYb2hMQ3dNdi83NkszYnZMbG9ISXJWYW5XL2JsTDFuL0owN2Q3QnMyVExjdW5VTDA2ZFAxeXVmWEM2SHU3czczbi8vZld6ZHVoVWVIaDdvMzc4L3BreVpVdWgyMU5MU0VrdVhMc1grL2Z1eFlzVUtwS1dsalZZb0ZPK29WS3FCRnk1Y2lDclNseXdBVTFQVDlrMmFOTm1ia0pEdzgvMzc5eWVhbUpnMHJWV3IxanhiVzF0L1VSVFZkbloyVHdIb0FBaUNJTWdGUVRDNmVQSGlmd0E4S3FreUViMXBTcU45NjlXckYzcjE2Z1ZYVjFkcDJiTm56NlNlNndrSkNkTHJySjd4TTJiTXdOdHZ2NDNKa3lkai8vNzkwbjZMRnkvT2xlcnc4T0hEQURMenpmLzIyMi9TY3FWU21XL0tMeXA5OWV2WHo5WHJmUFBtemJrZUJEVnIxZ3hyMTY2VjN1ZE1CNU5kMXNPZGdqQTNOOWNMd0Jlbi9BTHhyMXBIK1dOOHBHeGdmSVNJWHFWY0IrT05qSXpzZ013aG1XUllkbloyT0hMa0NCUUtoUXVBL2EvY2dUQnExQ2lNR2pVS3pzN09zTEd4d2M4Ly93d0E2TnExSzM3NjZTZVltWm1oWGJ0MmVya2JFeE1UY2UvZVBXZzBHZ1FHQmtLcFZHTEVpQkd3czdPRFhDNkhpNHNML3Z6elQ4eWNPUk0zYjk1RW5UcDE4TysvLzJMYnRtMDRjZUlFM04zZGtaNmVqb1VMRitxVlJTNlg0ODZkTytqWnN5YzZkKzRNUHo4L2FkaTBWcXRGUUVDQWxPOHhJQ0FBR1JrWnViNVBZbUlpaGcwYkJrRVFNSDM2ZE9rR1lNeVlNV2pTcEFsbXpKaUJpUk1uSWlRa0JOT25UMGZObWpXeGNlUEdRdWVGSnFLeXdjSEJZYmhNSmxzUHdMUmV2WG9JREF4RXk1WXRwZlZaN1V6T25uUEp5Y2xZdTNhdE5QSW1hOXRidDI3Qno4OFBOalkyUlNyUHFsV3I4ZzA4WktYSEFvQXFWYXBBcFZKaCtmTGwwc2drSUhPK2k2eDVOeXBWcW9RSkV5YWdWNjllQ0E4UHg0TUhENHJVanNybGN2VHYzeDlLcFJLelpzM0N6WnMzbTR1aWVGYXBWSHBIUkVTVVNMZS8xTlRVcS8vKysrLzR4TVRFbndFZ1BUMzkrcjE3OXp5emJTSUFrUDN2SHdDSUFGNDlReTRSU1VxN2Zjdnk4Y2NmWThxVUtRRDBjOGF2V2JORzJ1YTMzMzZEVENaRFlHQWd4b3daZzVFalJ3TEk3Sm4vNE1FRDFLMnJQMjNFN2R1M01YSGlSQ3hidGd3QTJETytIQ2pJaUF5cW1CZ2ZLVHNZSHlHaWx5blh3WGhCRUZvQVFLTkdqUXhkRklOTFRrNkdtWm1aWG1CVHJWWkRxOVdpVXFWS1JUcm1xVk9uNE9Ua1ZLQUx2cFl0VytMSWtTTUE0QWllYklwTXE5VWlQVDA5MTk5TXA5UGh6Smt6V0xod0llenM3Q0FJQWp3OFBIRDE2bFg0K1BoSTI2V2xwZW4xMGpweTVBZ1NFeE5oYlcyTnZYdjN3dExTVXBxOGFlZk9uUmd5WklqMDk3MXg0d2E4dkx4dzc5NDl5T1Z5dlo1WUFLVDMxYXRYeDNmZmZaZXI3SlVyVjBaQVFBQmF0bXdwMWNQbno1L2ptMisrd1lnUkl3QUFwcWFtR0RCZ0FQcjM3NCtyVjY4eUVGK0JHYnJOb3FKemRIU3NJb3JpT2dBZkE4RDc3NytQT1hQbUZPanZwdEZvNE83dWp1SERoOFBIeDBmdjc5K2tTUlBVcUZFRDdkcTF5N1ZmWGptVno1MDdoeHMzYm1EeTVNbDVmbFpNVEF4cTFxeVphL2t2di93Q0x5OHZ0R3ZYRHBhV2xucnIzbjMzWGVsMVVsSVN3c0xDNE83dWp1am82Q0sxbzFrYU4yNk03ZHUzWS9ueTVkaS9mNzhKZ0MrVlNtV1AxTlRVVWRldVhYdjJrcCtzS0pLeUF2SDVFQUZvLy9lUGlsRmFXbHFSMnk4cS80cTdmY3NwSysxTWFHZ29BQ0ErUGw1dlRwNjdkKzlpenB3NXVIWHJGaXd0TGRHdVhUdk1temNQUC96d2cvU2cwZEhSRWZ2Mzc5ZHJueElURTFHNWNtVXBHTStlOFc4V1htOVZMSXlQbEIyTWp4RFJ5N3dSd2ZqQ0RzSHk4L1BMMWVNakpTVUYyN2R2ZittUXVIWHIxbUhDaEFrRitvelUxRlRjdkhrVGJkcTBBUUFzV3JRSWZmcjBnYjI5UGNMRHc2SFJhT0RrNUpUbnZpdFhyb1MzdDNmQnZneUE4MnVPdUEwQUFDQUFTVVJCVk9mUFkvSGl4WG9UUmdHWkU0TjI2TkFCL2Z2M0wvQ3hzcHMwYVJKT25EaVJLMWlSRjF0Yld3Q0FLSXJzS3ZNYXpwNDlpK2JObStjS1VpY2tKR0RSb2tYU01GVVhGeGMwYU5BQURSbzAwTHVKYzNGeHlUcnBTK3JVcVlQeDQ4ZGo1ODZkdUgvL1BtYk5tZ1Vnczk0MGE5WU1UazVPU0V4TXhKZ3hZN0JyMXk1MDd0d1p3UC9mN0dtMVdyUnYzMTU2RHlEUG52RkFadTc2N0Y2OGVJSGs1R1IwN3R3WnBxYW1ldXRzYkd4ZU9oa3NsYTZLMW1aUjBTaVZ5cmFpS080RzBOamMzQnd6Wjg3TWM2NkxBd2NPNElzdnZzanpHTW5KeWRpMGFSTTJiZHFrdHp3ME5CUlZxbFRKRllSNldVN2xaczJhU2ZObi9QREREN0N5c3NJNzc3d2p0VnZaNTliSVNhZlQ0ZkRody9sT2NwaVY1eGtvZWp1YW5ZbUpDZWJNbVFObloyZDg5dGxuU0VoSStORFUxTFN0VXFuMGlJaUkrQ1BmZ2xLcDB1bDBtREJoUXA3NWlwODhlUUtOUmdOYlcxdTR1cm9pTkRRVXQyN2RRcFVxVldCbVpnWTNOemY4OGNjZmVkYXBQLy84RXk0dUxrVXUxNE1IRDNEeDRzVmM2ZXVvOUpWVys1WmRlbm82cGt5WkFsZFhWNlNucDhQWDF4Y3hNVEg0ejMvK2c4V0xGMHZYalVGQlFlalpzeWUyYnQyS2Q5OTlGMjV1YnZEMTljVzFhOWVrWTJVUDRCODhlRkJ2dnFBczNidDN6M1hkQm1SZUsyUlBhVU9HNCtqb2lQRHc4SmR1VTFyWFc4ZVBIMGVIRGgxZ2FtcUs1T1JrK1BuNVlmNzgrVkxkK3VPUFAxQ3RXalhwR2pOTGFtcXFWTStHREJtQ0RSczJvRXFWS2tVcUUyVXFhbnlrdFB6KysrKzRkdTFhcnBpS3U3czd2di8rK3dKMTFISjJkc2JwMDZkTHFvakZodkVSSW5xWmNoMk1GMFh4UDRJZ29INzkrb1hhTC90dzlkVFVWRVJGUmVIRml4ZTRldlZxbnR0bjNYQjkrKzIzbURCaEFtYk5tb1ZMbHk0QkFCNC9mb3hhdFdycGJSOFNFb0tqUjQ4aUpDUUVHemR1QkFDY09IRUNIaDRlQURKejcvbjYrc0xKeVFsVHAwNkZpWW1KM3Y0N2QrNlVBbHZYcjEvUGRiSktUazZXVGtCcXRScExsaXhCWEZ5YzNzVzFwNmNuamg4L2pxdFhyMkw3OXUzUzh0bXpaMHM5cVZOVFV5R1h5L1Z1R2tORFF4RWZINCtxVmF1KzZtZlVrMjNZYmVIK0dHV0FVcW5zQ2tBVEVSRVJCZ01PMVkrT2prWlFVQkRtejU4dkxUTXlNa0ppWWlKdTNMaUJldlhxNWRySHpjMU43MzFxYXFyZU1nY0hCNnhZc1FKQTVrV091N3M3Qmc4ZWpFYU5Hc0haMlJrblQ1NkVrNU1UZHU3Y2lUNTkrcUIyN2RxdjlSMXlCcjdHalJ1SDZ0V3I0L3IxNjlpd1lVT2hKb3g2VTVXVitwWlRSV3V6S29waXJHOXlCd2NIYjBFUWdnRElXN1JvZ2FDZ29EemJKUURvMTY4Zit2WHJsMnQ1UmtZR25KMmQ5Ujd1RlllNHVEaXNXYk1HL3Y3K2VzdHo1cEFmT0hBZ1B2NzQ0eUovVG5HMG8yNXVibWpWcWhWbXo1Nk5peGN2MmdJNDV1RGdzT2ppeFl1Zm9aejNWamRrKzlhdVhUdTl0RVA1eWNqSTBMdUoxK2wwV0xac0dXYk9uQWtBRUVVUlo4K2V6WFBma3lkUDRzaVJJMUk3S1lvaUFnSUNNR0hDQkdnMEd0U3ZYei9maHp0ejVzeEJhR2dvM04zZG9kUHA4Z3c0eE1mSDV6c2hvcEdSRWRhdVhZdm16WnR6enBYL01WUjlLKzMyVGF2VllzS0VDYkN4c1lHVGt4T21UNStPd1lNSDQrKy8vMGFIRGgzZzUrZUhCUXNXUUM2WG8zTGx5dWpYcngrMmJ0MEtBSkRKWkZpeVpJbDByTHg2eHVmbCtmUG5lUWJkODVvTXU2SW9xOWR2K1NuTjY2M3o1ODlqejU0OVdMTm1EU3dzTEdCbFpTVk5hdjd2di85aXpwdzVHREZpaEY0dy92SGp4L0QwOU1TdnYvNEttVXlHNjlldlE2TXA4ejlycVNscWZTdHFmS1EwaUtLSUxWdTJZTWFNR2JuVzNidDNENklvNmkzcjJiTm5uc2ZKeU1qSWM5M0NoUXZSdm4zNzRpbHNNU2pQOFJFaUtubmxPaGdQb0RZQTFLaFJvMEFiSHpod0FEdDI3TkFiMXRtK2ZYdlVyRmtUOSs3ZGt5WmllNVhBd0VEcHRZdUxTNjVKTlFGZzM3NTlHRFpzR0lETWk0Mk1qQXhwdUZpTEZpMndZOGNPYk42OFdUcnBuRHQzVHJvUkJQNC95SHJzMkxGY1BaMnpYd2dIQlFWQnBWS2hhOWV1cUZXcmxuVGluVDE3TmxhdFdvVktsU3JCMXRaVzc0RkJhR2dvWW1OajRlSGhnYTFidDhMUzBoS3BxYW1vVTZjT01qSXkwTFZyMTFmMnRNZ3BXeStHbDNmdEtadDZDb0l3VGFsVXhnSFlEV0IvVWxMU3laczNiNmFYNUllbXBxWmk1ODZkME9sMENBc0x3OEdEQitIajQ2UFhHL09UVHo3Qko1OThBbU5qNHp4VE1lUzhhWGR4Y2NuM1J0N016QXhqeDQ3Rnc0Y1AwYWhSSTNUcDBnWFIwZEdJalkzRm9VT0g5RkxQeE1iR0lqbzZHa2xKU1lpUGp3Y0FiTm15QmMrZlA0ZE9wOFBNbVROeCt2UnB4TVhGQVFBVUN2Mm1KRDA5SFV1WExvVWdDUEQzOThkMzMzMEhUMDlQVEpzMkRWMjZkSkdHUzFkUUJxbHZyMUxSMnF3SzVMWHJXNnRXcldvWkd4c0hDNExRSXl0RjF1VEprM1A5ZjI4b2lZbUptRFp0R3RxMWE0ZVZLMWZpMmJOblVnL2s0azYxVUpoMjlHVnNiR3lrM3JOZmZmV1ZISUNmU3FWNlZ4Q0VqOFBEdy84dDFrS1hMb08yYndVSmd1WU1Kb3FpaUQxNzl1aTFad0J5VGN3NWJkbzB1THU3NDhTSkUzajBLSE91Mnl0WHJxQlJvMFp3ZEhURTU1OS9EanM3dXdLVk16ZzRPTStBVnZhSDZZNk9qbm4yRVAzMDAwOXpMWHZaQ0k4M1hKazhueGFuZi8vOUY2bXBxYWhldlRwR2poeUpFU05Hb0d2WHJsSWIxN2R2WDl5NmRRc2pSNDdFN05tek1XN2N1SXAralZXU0RGYmZjcWFPekc5NTA2Wk5wUWN4cFhtOTVlM3RqZm56NStQaHc0ZG8wS0FCdkwyOUVSd2NESzFXaTZOSGoyTENoQWtZUEhpdzNqNzc5dTJEcTZzclUxYm1yNmoxclZEeGtkTDA4ODgvbzNIanhuQndjTURkdTNlbCtTeXk1RHp2NW5kUDYrenMvTktSajJWRk9ZK1BFRkVKS3h0MzBrVWtDRUl0QUtoV3JWcUJ0cy9xeWRLdFd6ZnMzNzhmaHc4Znh2SGp4K0h0N1kzdTNidmo1TW1UMkw1OU81S1NrbEMzYmwwY09IQWczMk5sRFJOT1MwdlRHektjRlppL2RPa1MvUHo4c0hEaFF1aDBPcVNscGFGTGx5NjVqblB3NEVIWTJ0cGkxNjVkMGduSDBkRXgzNU5QZG4vKytTZnUzTG1EOWV2WDQvejU4NWcrZlRyV3JsMkxXYk5tUWFQUlFLbFU0dno1OHhnL2ZqeTJiZHNtblJCME9oMFdMbHlJTVdQR29INzkrZ2dMQzhQR2pSdGZLMlZJMWpCRVFSREs3Y2xHRUFRckFPTUFqS3RjdVhLaVVxbjhYaFRGZlRFeE1TZWlvNk5mRlBmbkhUeDRFSGZ2M3NXK2ZmdXdlZk5tUkVWRjRkeTVjNURMNWRLTmxGYXJoVmFyaFVhamdiKy9QM2J1M0FrZ3M0ZGNZZVM4dU1rdUl5TURHUmtaVWkrdkxsMjZvRk9uVHZqcHA1OWdiVzBOYTJ0citQdjdvM3IxNnFoZXZicDBjZWZqNDRPVEowL0MzdDRlcHFhbVNFOVBSMVJVRk02Y09ZT2ZmLzRaYjcvOU5sYXNXQUdaVEFZUER3KzBiTmtTSzFldXhCZGZmSUYzM25rSGI3MzFGdDU1NXgxWVdGZ1U1ZWNyOTBxN3ZyMUtSV3V6S3BxaTFqZDdlL3Z1TXBsc3B5QUkxbFpXVmxpd1lFR1JVbTNFeGNYQndzSUNqeDQ5eWpkSDdaWXRXL0w4bTVxYW11YnE0WjVsNDhhTjhQSHhnWXVMQzJiT25Jbjc5KzlqeTVZdDJMQmhBeFFLQmR6YzNDQ1R5U0NLSW5RNkhUUWFEUTRjT0NDMVkva2ROeStGYlVkbno1NzkwdVBKNVhLTUd6Y09UazVPbUR0M0xwNDhlZUtpMCtrdU9qZzRqTHg0OGVJUEJTNVlHV1NvOXUydnYvN0MzTGx6ODEzLzlkZGZGL2hZT1I4cUF2K2YzbVBDaEFsNDhlSUY1czJiQnlBemYvS2hRNGRnYkd5TVhyMTZJU1VsQldxMUd0T21UWk02Z2FTa3BNRE56UTFWcTFiRnFGR2pDcFJyK2NpUkk1REw1VWhQVDhjbm4zeUN6ejc3akJObjVzSFE1OU9TYXQvKy9QTlBtSnFhWXRDZ1FmajQ0NDh4YU5BZ2VIaDR3TXZMUzIrN2FkT21JVGc0R0RObnpzVGV2WHYxcmhHam9xSnlwZVljTUdDQTN2djkrM09uTXRicGRIbVdTNjFXNTFuV2lzUVE5UzJ2QjQyT2pvNzVQb0FzemVzdFYxZFhxVDA3YythTTNycnM2WEUyYmRvRXJWYUwwTkJRSkNZbVlzK2VQWGp4NG9YZVEvTzg1azlZdkhqeFM4Ky9iN3JDMXJmQ3hrZEtTM3g4UExadDI0Wk5telpoeDQ0ZHVITGxpdDY5ZzZPam8zVE9lMU84Q2ZFUklpbzU1VG9ZRDhBY1FJR0dKUU9adzlPQnpQemJBd2NPeFAzNzkyRmpZNE85ZS9mQ3hzWUdlL2JzQVpCNUU3MXYzNzZYSGlzcEtRbWhvYUY2UGVPejkwN0kzbXRnNGNLRnFGT25Ea2FQSGwySXIvYi84cnNBNmRpeEkxUXFGVXhNVE5DeFkwY2tKU1ZoNU1pUjhQVDBSR0ppSXNhT0hTc05FY3llRDNMZXZIbTRmZnMyT25Ub2dEVnIxaUF1TGc1Mzd0ekJ2bjM3Q2hXWXlDN2J6VWZ1QkpQbFUyVkJFRVlLZ2pDeVZxMWFLYlZxMWZwQnA5TjluNXFhK3ZzLy8veVRWQndmMEw5L2Z3d2FOQWlDSUdEaHdvVUFNb1B2R1JrWjBPbDBFRVVSTXBsTStpZVh5ekZreUJERXhNVGtPVHdhUUw2cE92SUtLcnhLcDA2ZFhycCsrZkxsVUt2VlVxNUhyVmFMYmR1Mm9WV3JWdGl3WVFNYU5teW90NzFTcWNUMjdkdHg3ZG8xaElhR0lqSXlNcytMN2dxcXhPdmJxMVMwTnF1Q2UyVjlhOXEwcVltRmhZVy9UQ2J6QVRKSGtRVUVCQlE1MWRUbzBhTngvLzU5bUppWVlPalFvWGx1NCtYbGxTdkk5Q292WHJ6QXJGbXpwQWNFRFJvMHdLSkZpNlQxb2loS2dYZ0FFQVJCdXRIcjNMa3psaXhaa204UC8xbXpadW4xMkN0S08xb1FLcFVLMzMzM0hSWXNXSUEvL3Zpam1pQUlCMVFxMVpjeE1USFRIeng0a0ZvaUgxcTZTcTE5YzNKeUtyRy9FNUFadEx4Mzd4NENBZ0lRSFIyTjk5NTdEME9IRHNXQkF3Y1FIeCtQdzRjUHc5cmFHcHMzYjBaeWNySmVPaE5YVjFjY08zWU03dTd1MkxwMXEzUytEZ3dNbE9ZZ3lKNm1Ma3UzYnQyZzBXaVFsSlNFc1dQSDVscHZZbUtTNXdqTkNxelV6NmNsMWI0QmdMVzF0WlE2NUp0dnZ0SExBNTE5ZnBSUFB2a0VIaDRlVWlBK3EwMjBzN1BMTTlpZWw3WnQyMHF2TzNUb2dIWHIxdVhhSnI4SnN5c3dnMSsvNWFVMHI3ZVNrNU54OXV6WkFnVlJzMGIvcmx1M0RoMDdkc1RpeFl2MTFoVmsvb1FLcmlEMXJWRHhrZElTRWhLQ21KZ1lqQm8xQ2drSkNRVWVTZWpzN0l5YU5XdnFMVk9yMVhyMThlSERoemgvL255eGxyYzR2SUh4RVNJcVJ1VTlHRzhLb01CRGM3T0M3WnMzYjhicDA2Y1JFaElDS3lzcmVIaDRJQ1ltQmpxZERpa3BLVEExTlMyMklYTmFyUlluVDU3RTBxVkxYN3BkdDI3ZG9OWCtmNnJZN0NrZnN1ZGJCdjYvWjVZZ0NEQXpNOFBqeDQreGZ2MTZSRVJFd04vZlgwcTNVNjllUFhoNWVhRi8vLzZ3dGJXVmVpQjM2dFFKalJvMWdwbVpHYUtpb2pCOCtIQU1IRGdRTzNmdUxISmdLMXN2SEdPbFVxa1ZCRUVuaXFKT0VBUWRBT20xS0lvNkFMcHM2N1dpS0lxQ0lHai90NTM0djJXNTlnVWcvY3UrNy8rV2FRSG83WnZIWitWWkZnQU9yL2g2NWdBK2xzbGtINXVibTZjcGxjb1FVUlQzRk9tSHl2czNrOGpsOGp3bnpNcVNWWWZ6VTVvMzVBcUZRaStJWldabWhpKy8vUEtWKzdWbzBRSXRXclFvdG5Ld3ZoV3ZpdEptRlZWRnFXK0NJRXdSQktHalhDN0gyTEZqTVdMRWlOZEtmZkNxQjl4RlpXWm05dEtlK29JZ1FCQ0VQTS9wbjMvKytVdVBuVDBsWFVtclhMa3lWcXhZZ2QyN2QyUGx5cFhRYURUamE5YXM2V1J0YmEyc0NQV3RaSDdWbHdzUEQ4ZVVLVk1BWlBaT3psNlBjcjdQTW1qUUlGeThlQkVMRml5QXA2Y25talZyaHJGang4TGUzaDV0MjdiRnJWdTNZRzF0alZ1M2J1SHR0OTh1VURtT0hEa2lCZU56em5rQUFOOS8vejArK3VnamZQLzk5MmpZc0NIdTM3K2Y3MXdOcjZ1aXRHL0YvYnVWVlB1V1U4NEpHWE1HMmJQZkQrVlZsMTRsZTV1WVZ5QWVBRmF2WGwzbzQrYUg5YTNrbE9iMVZxOWV2YURSYUY3YWUzM3k1TW5vMjdjdmV2WHFoYkN3TVB6NjY2L1l2WHQzOFgveGw2aEE5YTFROFpIUzByOS9mM3o0NFlmdzlmV0ZwNmNuYkd4c2NzMTlscjBPclZ1M0RpMWJ0Z1NRTytXZ3M3T3ozckt5T3BkRjl2aUlJY3RCUkdWVGVRL0dBMENCQXdRREJ3NkVScVBCdlh2MzBLQkJBNHdiTnc0REJneUFxYWtwV3JWcWhSczNiaUEyTmhadnZmVldzWlV0TEN3TThmSHhtRGh4WXE0ZWhjK2VQY1AwNmRQUnYzOS9IRGx5QkpHUmtiQzN0MzlwM204Zzg4WU15TXdqdVczYk5wdzRjUUx1N3U1SVQwK1hlbGhua2N2bHVIUG5EbnIyN0luT25UdkR6ODlQNm8yczFXb1JFQkFnQmQwQ0FnS1FrWkh4dWw4NTY0OGhGd1JCcWw5WmY2UHNmNnZDTHRQN2tEeTJLK2d4WHJidnE0aWlLQk15aHd2V2V1WEdWSnBZMzRwSkJXeXppcUlpMURmenJPTndjdHpTVTZWS2xleC91Nnduc3hXaHZoV3J0bTNiNnZYMlRFeE16TlZyenRIUkVYLysrU2VBek5RTXljbkpxRnk1TXA0L2Y0NkFnQUFzWDc0OFozbngrKysvWThLRUNmajg4ODh4Yjk0OGRPblNCVzNidG9XbHBTVjI3OTZOa3lkUG9sMjdkamgvL2p3bVRab0VBTkJvTkxoeDR3YlMwOU14ZlBod1BINzhHTU9HRFpOK3M2U2tKTDBnbDUrZkg1UktKWURNMzNYRmloVjQvLzMzcGRGbWZmdjJMWEF2MUNKaWZhUFN4UHIyQ25ubGk4KzY5dW5Zc1dPdTBWMnJWcTJDbFpWVnFWMXZaUjAzNTNWZ2NuSXkxcTVkSy9XMHo5cjIxcTFiOFBQenl6NjVaV21xTVBXdEtNY3BTYWFtcGxJYXJmNzkrd1BJUHlmOEc2aHMvVEdJcUV3bzE4RjRVUlRUQkVHd1NFOVBMOUJRckQ1OSt1RFVxVlBZczJjUGJ0eTRnYVZMbCtLRER6N0FSeDk5aEIwN2R1RFlzV040OE9BQk9uZnVuR3RmclZaYnBKUGF0OTkraStIRGgrUFlzV1A0N3J2dllHSmlBZ0I0L3Z3NTNOM2RwWjVUR28wR1U2Wk13WWtUSjE1NXpFdVhMbUh2M3IwWVAzNDhySzJ0c1hmdlhsaGFXa28zZmp0MzdzU1FJVU9rRzdVYk4yN0F5OHNMOSs3ZGcxd3V6M1ZSbC9XK2V2WHFCUjR5bGxPMkhKTHBFUkVSNXY5N0xldmN1Yk1zTmpaV2xwS1NJcXRjdWJJOFBUMWRwbGFyWmVibTVqSzFXaTB6TlRXVnFkVnFtWW1KaVV5dFZzdTFXcTNNMk5oWTBHZzBjaU1qSTVsV3E1WHBkRHFaUXFHUWFiVmFtVUtoa09sME9wbE1KcFByZERxWlRxZVR5ZVZ5bVNpS01wbE1KaE5GTVd1OXRFeW4wOG16cjgrNUhRQlBRUkRlZjhuWFN3VVFLb3BpaENBSVAxNjRjT0VNQUtoVXF1THJIa1JGRmhFUmtSV1JZSDByQmhXbHpTcXFpbExmNnRhdHU4WGEybnF0UnFNWkdSQVFnRE5uem1EdTNMbDZBYzd5NXRTcFUzQnljaXFUK1VoVFVsS3diTmt5L1BUVFR3QUFVUlMveThqSUdIMzU4dVhrLzIzeVJ0ZTM0bTdmek0zTjlXN3k4NXY4RU1nTXhDOVlzQUFwS1NsWXNXSUZNakl5RUJrWnFiZk5ybDI3OE1FSEgrRExMNy9FMnJWcmNmLytmWncrZlZvYURmYlZWMStoUzVjdUdESmtDT3JWcTRjNmRlckExdFlXR28wRzd1N3VhTjY4T1JRS0JUNzc3RE9NR1RNR0J3NGNrT3FobTV0YnJsNS9xYW1wVW9xNmtKQVFXRmhZU0hVRDBPODlPSHYyYkx6NzdydEYvN0d5cVNqdFcxbTVma3RPVGk3U3ZEbEpTVW13c0xBb2M4RzJ3bUo5SzVpY2VlRWZQWG9FSHg4ZlhMbHlCZmIyOWxpeFlrV3V1UXFpbzZNTmVyMlYxZllOSHo0Y1BqNCtlcVBUbWpScGdobzFhcUJkdTNhNTlzc3JmZVc1YytjSy9Ma3ZVMUhxbTFLcFhGeVkrRWhwdVgzN05qNy8vSE1vbFVvTUd6WU1abVptMkxCaEEzcjI3Sm5uOXRrbmFNMCtQMTlpWXFJMG1YRFdhSElEZGN4NXBlenhFVU9XZzRqS3BuSWRqQWVRQXNBaU5UWDFsU2NidFZxTm16ZHZZdm55NVZBb0ZQRDI5c2IwNmRQeDIyKy9vVWVQSG5qdnZmZnc4Y2NmdzhqSVNKcVFLN3VZbUpqc00ySVh5SVVMRi9EMzMzOGpLQ2dJRmhZV1dMZHVIYVpPblFwUkZCRVFFSUQrL2Z1amR1M2FBSURZMkZpcEYycEdSZ2E2ZGVzR2EydHI3TnExQzBCbW52dXN6NzkrL1RvVUNnWHExS21EOGVQSFkrZk9uYmgvLzc0MHpQbjgrZk5vMXF3Wm5KeWNrSmlZaURGanhtRFhybDNTUTRhc2l6cXRWb3YyN2R2clhlUVY5V1NXbnA1NWpoRkZNUzNiWXQySkV5ZDBSVHBnS1ZJcWxXMEI2RjNzaUtLWUlnakNNWjFPdDArdFZ1L0xGaEI1by8zOTk5OW8zYnExb1l0UlZLeHZyNmtpdFZuRjRJMnVidzhlUEVoOThPREJLSlZLOWFzb2lodCsvLzMzYW4vLy9UY0NBd05oYjI5ZmF1VXZUcE1tVGNLSkV5ZjA4aXlYQmRldVhZT3ZyeS91Mzc4UEFFbWlLUDQzSWlMaXF4eWJ2ZEgxelZEVWFqWG16NStQeDQ4ZjU1bCtJeU1qQTRHQmdiaHc0UUs2ZE9tQzRPQmdlSGg0WVAvKy9XalFvQUd1WHIyS0JRc1dvSExseXBESlpIQnhjY0d5WmN1d2N1VktBSm5wM0g3ODhVY0FtVUd0dW5YcklpTWpBM0s1WEpySEtDa3BTWHB0YTJ1TGxTdFhJajQrWG1vL3M4L25BWlRhSkhlc2J5Vk1xOVdpWDc5KzJMRmpCMnJWeXIvejlMaHg0N0JxMVNxOWxCT2RPM2QrWlZ2MjVaZGZvblhyMW5qbm5YZWtaY0hCd2FoWHJ4NjZkdTFhUEYraStMQytGVkJrWkNRV0xWb0VQejgvREI4K0hFT0hEb1czdHplV0xGbWk5N0M4dEs2M0RodzRnQysrK0NMUHNpWW5KMlBUcGszWXRHbVQzdkxRMEZCVXFWSWxWNUM5RkhQR3YrbjFyY0R4a2RKa1lXR0JvVU9Ib25IanhtamN1TEdVZGlzbUppYlhlUzc3ZzVybHk1ZWpZOGVPQURJbkp0NjBhUk91WHIyS3BrMmJ3dC9mSHpZMk5nZ0xDeXU5TDFJSStjUkhpSWdBbFBOZ3ZDQUlUd0RZUEgvKy9KVW5iaU1qSXpSczJCQUJBUUc0YytjT25qMTdocjE3OTZKbHk1WlFLQlN3c3JLQ3BhVWw3TzN0Yy9VdThQZjN4OTkvLzQxbXpacmxlZXluVDUvQzJOZ1ltZW5oTXFuVmFpeFpzZ1JqeG94QmxTcFZNR3pZTUl3ZE94YWJOMi9HMDZkUGtaS1NnbkhqeGtuYlg3dDJEUThmUHNTVksxZGdiR3lzTndIWm9FR0RNSGp3WUdnMEdnQ1prM1RPblR0WFd1L3U3ZzUzZDNjTUhqd1lqUm8xZ3JPek0wNmVQQWtuSnlmczNMa1RmZnIwa1FKb0pTVXhNVEhyNWJNUy9hQ1NsUWpncUNpS2UyTmpZdysrSVJQblljMmFOVGgrL0xoZW50bXMxL3YzNzBlM2J0Mmsralo1OHVTS05HVFEwTXBVZmF0b2JWWUZWS1Q2ZHVIQ2hUMk9qbzVuZERyZDdpZFBublR3OHZMQ3VISGpNSHo0OERMUncvenMyYk9ZTVdNR2dNemV4SEs1WEM5b0ZSb2Fpdmo0K0RLWmFrZW4wMGs1NHJWYUxVUlJqTlJxdFlPaW9xTCtNWFRaaW9GQjI3ZVVsQlM5M3VONTVjNFZSUkdUSjArVzVqdkpPVi9MNmRPbnNXelpNdGphMnVMcnI3OUcxYXBWRVIwZGpkYXRXMlBCZ2dYbzI3Y3Z2djc2YXl4WXNBQXltVXhLZFFQay81RHc4ZVBIc0xhMkJwQjU3Wmo5ZkJzZkg0K1JJMGNDeU94QldLOWVQUXdZTUFEeDhmRzVqcE96OTJoSlRscGJUcFNwOCtuTFpLVWswbWcwU0VoSXdLZWZmcHBybSt3akpjNmVQUXVOUnZQUy9NOXBhV2w0K1BBaG1qUnBJaTBMQ1FsQjc5Njk5YmJyMUtrVEprNmNpSTRkTythNjE2RkNLZlg2bHBhV2hzMmJOK1BZc1dOWXZueTU5TGQrKysyM29kUHA0T1hsaFduVHBzSEp5VWx2djVLKzNzbytTWFYyR1JrWmNIWjJ6dFdybjRxa1VQV3RNUEdSMGxTelprMU1uRGdSUUdiOXVIcjFhb0U2ZDNUczJCRXZYcnpBcWxXcmNQLytmYXhac3didnZmY2VaczZjQ1c5dmIzejY2YWN2SGYxbVNHOUlmSVNJU2tpNURzWURlQVRBN3VuVHAyamF0T2tyTnpZM040ZWJteHRhdEdnQlQwOVBiTnk0RVVEbURmSDgrZlBScUZFamhJZUg0L1RwMDNvVGdiaTZ1bUxhdEduU0RQQUFwT0YrQUxCbHl4YjgvdnZ2Nk5Pbmo3UnM1Y3FWTURNenc1QWhRd0JrNXVVYk4yNGN4bzRkQzdsY2pxKysra292a0hIa3lCSDA3dDBiYytmT2hWYXJSVnhjbk5UcjlMLy8vUy8rKzkvLzV2dTl6TXpNTUhic1dEeDgrQkNOR2pWQ2x5NWRFQjBkamRqWVdCdzZkRWh2V0dGc2JDeWlvNk9SbEpRazNlQnQyYklGejU4L2gwNm53OHlaTTNINjlHbkV4Y1VCUUs0OGhQbEpTRWdBQUFpQ1VCNVBOcWQxT2wwL3RWcDk2UExseTJWem5OdHJtRFJwRWlaTm1nUTNOemRwc3Evc3I2blVsY242VnRIYXJBcmt0ZXRiZUhqNHZ3QmNsRXBsZ0U2bm03NXUzVHI1bVRObnNHalJJa1BsZkpWazlkeUxqWTJGaDRjSHRtN2RDa3RMUzZTbXBxSk9uVHJTVU9hY3ZhNE1MUzR1RHY3Ky9qaDU4aVQrTjFuYmx4RVJFVk1CcUYrMWJ4bFhKdHEzRHo3NElGZCs1SndFUWNDMGFkUFF1SEZqS1lYQ2l4Y3ZjTzdjT2RTcFV3ZUJnWUVZTjI2YzNoRDZPblhxd04vZkg2dFdyY0xubjMrT1NwVXE0WjkvL2tIcjFxMnhhTkVpeE1mSDQvUFBQOGZjdVhPUm1KZ29UVjZkSlRJeVVpOWdtcDgvL3ZnRGJkcTB3ZFNwVTNPdHkrbzlXaFllaHBVQlphSytGVVpNVEl6ZUJPYzVGWFlpUXJWYWpaa3paMEltazJIbHlwWHc4ZkdSNXNDYU1tVUtURTFOcGZNamtQblFNbnZ3TkRnNDJPRHRlRGxTNnZWTm85SGd3SUVEMkxadEc5cTFhNGVkTzNmQzNOeGNieHNYRnhmVXExY1BDeFlzd05kZmZ3MGZIeDlwamdsZWI1VnJSYTF2aFlxUGxKYmJ0Mi9qK1BIakNBOFBSMVJVRkpvMWE0WnQyN2E5ZEorTWpBejgrT09QMkxGakJ3WU9IQWhmWDE4cFBWZmp4bzJ4ZXZWcXpKa3pCL3YyN1lPWGx4ZnM3T3hLNDZzVVdEbVBqeEJSQ1N2WFoxRlJGSzhMZ3REai92Mzcwc1F3TDlPL2YzK0lvb2lZbUJocGR1dG56NTVoM3J4NU1ETXpRMkJnSUc3ZnZvM0preWZEMjl0YnVnR0xqSXlVOHVWbStlaWpqNlRYdnI2KzhQWDFsZDRmT0hBQXg0OGZSM0J3TUJJVEUvSEhIMy9nMEtGRGVQejRNZno5L1pHV2xvYi8vdmUvYU42OE9icDM3NDUyN2RyaDJyVnJXTFpzR2NhT0hZdmc0R0I0ZVhraFBqNWU3MlpMRkVWb3RWcG90Vm8wYU5BQU8zYnNlT25NOVJrWkdjakl5SkF1dXJ0MDZZSk9uVHJocDU5K2dyVzFOYXl0cmVIdjc0L3ExYXVqZXZYcXFGR2pCZ0RBeDhjSEowK2VoTDI5ZmE2ZVl2bDU4dVJKMXN2N0JkcWhESW1JaU5objZES1VodktlVy9STlVSYnJXMFZzc3lxS1lxeHYyb2lJQ0YrVlN2V2JLSXJidzhQRGJRY1BIb3lGQ3hmcXBVRXdCSjFPaDRVTEYyTE1tREdvWDc4K3dzTENzSEhqUmdRSEJ4dTBYUGs1ZCs0Y1pzK2VqYmk0T0lpaUdBdkFLeUlpNGtkRGw2czRsSlgyTFdjZ1BpWW1ScHFjTlN1QXBOUHBVS2xTSlp3NmRRcFhybHpCeFlzWGNlblNKU2lWU25oNmVxSkxseTU2N1ZseWNqS1dMVnVHOFBCd3VMcTY0dURCZzNqKy9EbkN3c0l3ZnZ4NG1KcWFZczJhTlRBek04UHk1Y3VsQUttTGl3dlVhaldNalkxeCtQQmhxUWRmOXZRMFFHWmFpS3l5SGpwMFNNcEhUL2tySy9XdE1OUnF0ZDdmUGEvMUJaV2Ftb3FaTTJkQ3E5Vml4WW9WQUlDbFM1ZGk1Y3FWcUYyN05nWU9IQ2c5YUhyNDhDR3FWcTBLYzNOejNMdDNUMG9SUVFWbmlQb21rOG1Ra0pEd3loUnhEUm8wd0xadDIzRDA2RkdwWTRRaHJyZmk0dUpnWVdHQlI0OGU1VHY2WXN1V0xYbWVuMDFOVGZVbXM4NHVhN0x0aXFTbzlhMnc4WkhTY3UvZVBjVEZ4V0hRb0VFSUNnclNTNnVVTTIrOFRxZURScVBCc0dIRDBLWk5HMnpac2tVYVZaWmRqUm8xc0dIREJvU0VoTURQencvTGxpMHIwQVB2MGxLZTR5TkVWUExLZXpEK21pQUl1SHYzYm9HMmYvRGdBVWFQSGcyNVhJNEJBd1lBQUdiTW1JSE9uVHZEMDlNVGdpQ2dSWXNXV0xkdUhWYXRXb1VlUFhwQUpwTWhPVGtaNDhlUDduOVRsZ0FBSUFCSlJFRlVSN1ZxMVhJZE0rdUNKN3UyYmR0Q3FWUWlJU0VCSTBhTWdLT2pJd1lOR29UT25UdExOM2J2dmZjZWZ2amhCd1FIQitQaHc0ZFlzMllOYkcxdEFRRFRwMCtYanFYVDZhUi8yZFBnWkIybktFT1RPM1hxOU5MMXk1Y3ZoMXF0TGxSUUt6bzZHZ0FnaXVLdFFoZUlTdFRBZ1FPaDBXaVFrcEtTSzBkdFhoTWxVY1ZURWRzc0twb0xGeTRjYTlHaWhiMnBxZW1PeE1URW50N2UzaGd5WkFnbVRab2tUZlpiMnViTm00ZmJ0MitqUTRjT1dMTm1EZUxpNG5EbnpoM3MyN2N2M3h0N1ExQ3IxZGkwYVJPKytpb3pIYndvaWljeU1qS0dYTDU4K2JHQmkvYkdtemh4SW1Kalk2RlFLREI0OEdBQW1jSDFHVE5tb0U2ZE9tamF0Q2s4UER5Z1Vxbnl6YkZyWVdHQnJsMjdZdGFzV1ZLUXljcktDazJhTkVIcjFxMmhWQ3FsaDk0ZE9uVEFuajE3VUsxYU5Yenl5U2VJam83R29FR0RvTkZvNE9ibUJnQ3d0TFRFbmoxN3BPTm5wYWtSUlJGdnYvMDIyclJwVTVJL0NSbUlrWkdSM3Q4OXA3eDZ4bmZ2M2wxNi9mNzdtU21rbzZPanNYRGhRalJwMGdRTEZpeVFIakpwTkJyOC92dnYwcVREdi96eUMzUTZIWHg5ZlRGaXhBaTR1Ym5oaXkrK2dLbXBLZno4L0Y2YS9vWU1UeWFUd2N2TEs4OTEyVk1IQXBtZGJySUg0QTF4dlRWNjlHamN2MzhmSmlZbUdEcDBhSjdiZUhsNTVmdWQ2UFVWTmo1U1dycDA2WUl1WGJya1d2N2xsMS9tU3E5MDd0dzVLQlFLN05peFErcEFtWjJIaDRmMFdoQUU5TzdkTzFkYXJyS0E4UkVpZXBseTNWVldxVlIyRlFUaGFJY09IYkJ1M2JvaUhVT3IxWmJvVU4vMDlIU0RCU2hLMDV3NWMzRDQ4R0ZvdGRwQmtaR1IrZDlsdkVGVUtwVUk1SjVjclN6NjY2Ky84TTAzMzBnVDFMbTV1VW01YWc4ZlBpd0Y1Yk12TCt1eTBrWmR1SENoWExkakJWVmE5YTJpdEZtRlZkSHFXMEVvbGNxcEFCWUxnbURTckZrekJBWUdvbEdqUnFWZWpzT0hEK1BCZ3dld3NyTENtVE5uTUh6NGNNaGtNdXpjdVJNTEZpeUFzN016d3NQRDRlam9hTEFKWEtPam96Rm56aHhFUlVWQkZNVU1BQUVSRVJIK3BWNlFNcW84blU5Zmh5aUtCUnFsVnREdGlrdEZhOThNV2QvYXRtMkx4bzBiNTd2Kzl1M2JPSC8rdlBUZTBkRVJKMCtlMUh0STVPam9pTXFWSzJQa3lKSHc5UFRVMi8vSWtTTUlEUTNGWjU5OWhwNDllK0tYWDM3QnlwVXJVYWxTSlNsNG01Q1FnTVdMRnlNK1BoNXIxcXdwOVlBODZ4dVZwb3BXMzRvalBrTEZveUxHUjRpbzRNcDF6M2laVEJZcGlpSnUzcnhaNUdPVWRNN05paExVaW95TUJBRElaTEtLTjQ2d2pNdkl5TUQ2OWV2MTVqbklMcXZIVld4c0xIUFFVb1ZwcytqMVJVUkVySEJ3Y0RnbUNNSjNOMjdjYUQ1MDZGRDQrdnFpVjY5ZXBScEl6SHFZcU5WcUVSQVE4SC9zM1hsOEZQWDl4L0gzYkRZY0NVVGtDb2lnQmdRUkVySVR1ZVJXa0dJaFlFV0JGSkJhMFlqaUxRSWlJb2VnSEMySUI0b1dFUldsZ2dFQ0JVVkJTcmtrR3hMNEZSQ3FVQ0NBM0tjazJaM2ZINW90Z2R4a016bGV6OGNqajBjeU16dnoyZG52ek82OE0vdjk2dlhYWDVja1RaZ3dJZHVCTkl1S1pWbjYrdXV2Tlhic1dKMC9mMTZTOWxxVzljZkV4TVIxdGhZR1crVDF1S0JidWRLcklIZkdaMlhLbENtWnhyTEtzSDc5ZW4zLy9mZTYvLzc3ZGV6WU1kMS8vLzE2OE1FSGZYMHVWNnRXVFY5ODhZV3V1KzQ2OWUzYmx6dmpnVkttTVBJUkZBN3lFUUE1S2RGaC9KWXRXNDY2WEs0ZmpoNDlldlArL2Z0MS9mWFgyMTFTbVhUa3lCR2xwS1JJMG4vZGJ2ZEJ1K3RCWnA5Ly9ybnV2ZmZlVEJkdERSbzAwTHg1ODlTL2YzOU5tVEpGWDN6eGhRSURBNjhZYkE0QWNwS1ltSmdZRVJFUkZSQVE4UFl2di93eVlNeVlNVnEvZnIxR2pCaFJaSGVnWi9UQmZmbmYxYXBWeXpRNFhWRTdmLzY4cGsyYnBrV0xGa21TTE12NjRzeVpNdy91M3IzN3RHMUZBYkJWV2xwYWp0MW41YlhQK0lZTkcyWTVmZlRvMGI3ZnUzWHI1Z3YrZi9qaEIzMysrZWQ2K09HSDllV1hYMnJhdEduRmFuQkhsRHhuejU1VnBVcVY3QzREbHlFZktSN0lSd0RreG1GM0FZVmdpU1N0WGJ2VzdqcktySXovK2xxV3hYOTlpNkgrL2Z0ZjBZL2V1KysrcStuVHAwdjZkVENtalJzMzZwLy8vS2VlZWVZWk8wb0VVSUlsSlNXZGM3dmRBeVVOa0hScXhZb1Y2dGV2bjdadDIxWWsyMSt6Wm8zV3JGbmo2MklyNCsrRkN4Y1d5ZmF6OHNNUFAyakFnQUZhdEdpUkxNczZhMW5XbzI2M3V6ZEJQRkIyTFZ5NFVKOTg4b2s2ZGVxa3VMZzQvZm5QZjFiTGxpMzF4UmRmS0M0dVRuRnhjWm8wYVpJV0w4NStQT2Zzd3ZwSmt5YnB5SkVqbWFaNXZWN2ZlYmhQbno1YXNHQ0Jwaytmcmh0dnZKRWdIdko2dlhyOTlkY3p0YW5rNUdRdFg3NDgxOGQ2UEI3ZGM4ODlPblNJSVUrS0tmSVJtNUdQQU1oTmlRL2pEY1A0U3BMV3JlTWIzM1paczJhTkpNa3dqR1UybDRKc2RPL2UvWW9mcjlkN3hiUzllL2ZhWFNxQUVpb2hJV0ZlV2xxYWFWblc5eWtwS1hyd3dRYzFkKzVjZWIxZXUwc3JNbDZ2VndzV0xGRC8vdjB6QmsvYkpxbWwyKzEreDk3S0FOanAzTGx6ZXZ2dHQxV25UaDE5OXRsbmtxVG82R2daaHFFdnZ2aENraFFiRzZ1NmRldHE5dXpaVjF6WEpDY242N25ubnRQczJiT3pYUC9peFl1Vm1wcXFGMTk4VVRFeE1lclNwWXRPbkRpaHQ5NTZTNUpVczJaTjllalJReDkvL0xFR0R4N3N4MmVLa21McjFxMUtUazdPTkVCbXpabzFOV3ZXTEtXbnAyZjVtSjQ5ZTZwbno1NktqbzdXcVZPbjlNZ2pqL2ltWmZ6QWZ1UWo5aU1mQVpDYkV0MU5qU1FkUDM1OGRkV3FWVTkvLy8zM0lXZk9uTEZsWUxheTdQejU4L3JtbTI5a1dkWTVoOE5oMzIySXlOSFNwVXV2bU5hOGVmTXNwd05BUVNVbkovOUhVbXVYeXpVcFBUMzk2ZW5UcHp2V3IxK3ZzV1BIcWthTkdvVyt2WjkvL2xrSER4N1VtVE5uZFBMa1NVblM3Tm16ZGVMRUNYbTlYcjN3d2d0YXYzNjlqaDgvTGtseU92MzNzZWZreVpNYU4yNmNWcTllTGN1eXZKTGVUVTFOZlhMNzl1MzJkbHdQd0hZTEZpeFFwMDZkRkJ3Y3JNREFRSjArZlZvaElTRWFQbnk0RE1QUTNyMTd0WDM3ZHRXdlgxOFRKMDVVZkh5OGJyMzFWa25TSTQ4OG9qTm56cWhmdjM3cTBhT0g1c3labzFPblR2bXVlZmJzMlNQRE1IVGRkZGVwWjgrZXFsYXRtdXJVcWFONzdybkhGOFp2Mzc1ZHk1WXRVNU1tVFRSbXpCaU5IejllalJzM3RtMS93SDV4Y1hIcTBhT0h1blhyZHNXOFM3OVJXNmxTSlMxWXNFRFNyMTF2ckYrL1B0dDE1blhNQS9nWCtZaTl5RWNBNUVXSkQrTi8rdW1uWDZwV3JUb3ZMUzF0U0Z4Y25QcjM3MjkzU1dYS21qVnJkUEhpUlVuNng1WXRXODdiWFErdTFMMTc5eXluWjl3WmY3blkyTmhzSHdNQWVaRHVkcnVmTTAzekswbHpObTNhVkt0djM3NGFOMjZjYnIvOTlrTGQwSTRkTzdSa3lSTFZxRkZETldyVTBOaXhZMVd0V2pWVnExWk4xYXRYbC9SclYxeHIxNjVWczJiTlZMRml4VUxkZm9hRWhBU05IRGxTUC8vOHN5UWRrL1NJMiszK3dpOGJBMURpZE83YzJUZFk2bjMzM2FkZXZYb3BJQ0RBTjkreUxEMzIyR055T3AxcTBxU0ptalJwb24zNzl1bUdHMjVRVEV5TXVuYnRLb2ZqMXk4MDkralJRLzM2OWZQZDBaeWVucTZISG5wSURvZERMVnEweUxUZHMyZlA2cU9QUHRJbm4zeWlGMTU0UVhmZmZiZG16SmloQng1NFFCMDdkdFFMTDd5Z2F0V3FGZEZlUUhGeC9QaHhmZnZ0dDNyKytlZDEvLzMzNS9seGFXbHBPUzZmMXpFUDRGL2tJL1lpSHdHUUZ5VStqSmNrajhjek95QWdZTWpDaFF2MXh6LytVWVpoMkYxU21XQlpsdWJObTVmeDV4dDIxb0xzY2ZjN0FEc2tKQ1NzaUlpSWFCWVFFRER2NU1tVFhZWU9IYW9CQXdab3lKQWh2bERxYXJWcjEwN3QyclhMY1prcFU2WW9MUzNOTDBGOFdscWEvdmEzdjJuV3JGbVNKTXV5MW5rOG5yNUpTVW43QzMxakFFcXNTd2RSSERwMHFJWU9IWnJyWStyVnE2ZS8vLzN2dmhBK3c2aFJvelJxMUtnOGJmZkFnUVBhdG0yYjVzeVpvL3IxNjB1U25ucnFLWFhwMGtYZmZQT05xbGF0bW85bmdkSml6cHc1a3FUZzRHQzUzVzZOR1RNbTIyV25UWnZtYXp1QmdZRytRWUd6d3AzeHhRZjVpRDNJUndEa1Zha0k0N2R1M2VwMnVWeHI5dTdkMjJIRmloWDYzZTkrWjNkSlpjS0dEUnUwWThjT1NVcHd1OTFyN0s0SEFGQzhKQ1VsSFpIVTFlVnlEVE1NWSt4SEgzMVVidlBtelpvNGNhTHExYXRYSkRVNG5VNi9kRTl6Nk5BaGpSbzFTbTYzVzVMU0xNdDZ6ZTEyajVaa0ZmckdBSlJKbHdmeCtaRXhFT2ViYjc1NXhieU11KzlSOXV6ZHUxY3JWNjcwL2UxeXVSUVhGNWVueDNKbmZNbEJQbUlQOGhFQWVWVXF3dmpmakphMFp0YXNXYnJ6empzekRVYUR3cGVlbnE0MzN2ajFuNzFlcjNlc3plVUFBSW92eSsxMnZ4WVpHZm1OdytINGRNZU9IZlZqWW1MMDRvc3Y2bmUvKzEySnUxdkxzaXl0WHIxYVk4YU0wZG16WjJWWjFuN0xzZ1lrSmlhdXRyczJBQUJ5RWg4ZnI4Y2ZmMXlUSjArV0pPNk1MOTNJUjRvUStRaUEvQ2cxWWJ6YjdmN09OTTM0ZmZ2Mi9mNjk5OTdUa0NGRDdDNnBWRnV3WUlGMjd0d3B5N0xXSlNZbTV1MTJDZ0JBbVpXWW1MaTVVYU5HcnFDZ29IY3ZYTGpRZDlTb1VkcXdZWU9HRFJ1bTRPQmd1OHZMa3dzWExtajY5T20rd2V3c3kxcHNXZFlEaVltSkoyMHVEUUNBWFBYdjMxOGhJU0crTUQ2L2Q4YjM3Tmt6eC9rb1BzaEhpaGI1Q0lEOEtEVmh2Q1NscDZjUGRUcWRIVC84OE1QZ2R1M2FLVHc4M082U1NxWGR1M2RyeG93WmtuVEI2L1UrWW5jOUFJQ1NZZWZPbldjazlUTk5jNldrNlV1WExxMmNtSmlvU1pNbXFYSGp4bmFYbDZQLy9PYy9HajU4dVBiczJTTko1eTNMR3U1MnUra1BGQUJRWW9TRWhGd3g3YTY3N3NweVhKVUxGeTc0dXJSWnVIQ2hQdm5rRXkxYnRreFBQZldVRmk5ZXJHM2J0bW5Zc0dHK3J1QysvdnByTFY2OFdOSFIwZjU5RXNnejhwR2lRVDRDSUw4SzNoRmhNWlNVbFBTajErdDlLajA5WGM4Ly83d09IejVzZDBtbHp2SGp4L1hNTTg4b05UVlZYcTkzM05hdFc3ZmJYUk1Bb0dSSlNFajRtOWZyalpMazNyOS92d1lOR3FSUFB2bEVYcS9YN3RLdVlGbVdGaTFhcEppWW1Jd2dmb2VrMWdUeEFJRFM0TVNKRTRxTGk3dmk1OHlaTTVLa2MrZk82ZTIzMzFhZE9uWDAyV2VmU1pLaW82TmxHSWErK09JTFNWSnNiS3pxMXEycjJiTm5hOTI2ZGJZOUYyUkdQdUovNUNNQUNxSlVoZkdTbEppWU9GdlNlei8vL0xNR0R4NnNsSlFVdTBzcU5ZNGVQYXJZMkZnZE9IQkFraFlrSmlaT3RMc21BRURKbEppWStNUEZpeGRiV1piMVJscGFtalYxNmxROTlkUlRPbjc4dU4ybCtadytmVm9qUm96UStQSGpsWnFhYWtuNjRQang0NjZFaElRa3Uyc0RBS0FvTEZpd1FKMDZkVkp3Y0xBQ0F3TjErdlJwU2RMdzRjUFZwMDhmN2QyN1Y5dTNiMWY5K3ZVMWNlSkV3dmhpaG56RWY4aEhBQlJVcWVxbUpvTmhHSTlabGxYandJRUR2UVlNR0tDSkV5ZXFlZlBtZHBkVm9pVW5KMnZZc0dFNmN1U0lKSzA2ZmZyMEFMdHJBZ0NVYk51M2IwK1Y5RVN6WnMxV09oeU9EOWF0VzFlalQ1OCttakJoZ2xxMGFHRnJiVWxKU1JveFlvUU9IVG9reTdKT1NCcVNrSkF3MzlhaUFBQW9aRjZ2Tjh1KzREUDZnTy9jdWJQS2xTc25TYnJ2dnZ2VXExY3ZCUVFFK0phekxFdVBQZmFZbkU2bm1qUnBvaVpObWhSTjRjZ3o4cEhDUno0QzRHcVV5akIreTVZdGFaTHVNMDN6Z3hNblRneUlqWTFWZEhTMEhuNzRZZFd1WGR2dThrcVVvMGVQNnYzMzM5ZUNCUXRrV1pZa0xUSU1vOC91M2JzWm9RY0FVQ2kyYnQyNnRISGp4czBxVktqd3lmSGp4enNPR1RKRWYvclRuL1R3d3c4ck1EQ3dTR3RKVDAvWDNMbHo5ZFpiYjJXODcyMlUxTWZ0ZHU4dDBrSUFBUENUMjI2N3pmZDdxMWF0OU9hYmIxNnh6Qk5QUENGSnV2NzY2MzNUaGc0ZHFxRkRoL3EvUUJRcThwSENRejRDb0RDVXlqRCtOK2tKQ1FrRFRkTmNKK24xeFlzWGh5eFpza1R0MnJYVG5YZmVxVWFOR3FsR2pScXFWS21TYjlDWnNzN2o4ZWpzMmJNNmV2U29kdTdjcVRWcjF1aWJiNzdKNk1QM25HVlpMN3ZkN3FsMjF3a0FLSDMrL2U5L3AwaTYwK1Z5alpRMCtvTVBQZ2pjdUhHalhuMzExVXhCZ0Q4ZE9YSkVvMGVQMXViTm15VXAzYktzcVc2M2U2U2s0dGVaUFFBQUJUUjE2djh1NmJJSzRpVmxERWlKMG9OOEpKL0lSd0Q0UzZrL3l5WWtKTXlLaUloWUZCQVE4S3BsV1gyLysrNjc0TysrKzg3dXNrcVNDNUlXcHFlbkQwOUtTdHB2ZHpFQWdGTE42M2E3eDd0Y3JsV1NQdG0rZmZ1Tk1URXhldW1sbDlTbFN4ZS9ibmp0MnJVYVBYcDBSbCs0QnkzTGVzRHRkbi90MTQwQ0FBQVVJZktScTBZK0F1Q3FsZm93WHBLU2twS09TSHFvVWFOR1R3Y0ZCZlUzREtPanBBaEpOU1Jkb3pLeUgvTEFZMW5XS1VuSEpDVlpsclhXNC9ITVRVNU9QbUYzWVFDQXNzUHRkcThQQ3d1THJGS2x5dnZuenAyN2Qvanc0ZHF3WVlPZWUrNDVWYXhZc1ZDMzljc3Z2K2pOTjkvVUo1OThJa215TEd2NWhRc1hCdXpZc2VOWW9XNElBQUNnR0NBZnlUUHlFUUIrWWRoZEFGQlNtYVpwMlYwRHBJU0VoREp4SHFPOUZROWxwYjBWSjZacFBpSnBxcVRnRzI2NFFaTW1UVkxEaGcwTFpkMTc5KzdWaUJFanRIUG5Ua202WUZuV1MzemR1T2h4ZmlzZXlzcjVqZlpXUE5EZVVKVEtTbnNEQUpRTURyc0xBRW9xeTdJMjJWMER0TTN1QW9vSzdhMVlLRFB0clRoSlNFaVlKYW01cE9TOWUvZHE0TUNCbHc2YVZTQ1daV25Ka2lYcTE2K2ZkdTdjS2N1eWZraFBUMjlMRUc4UHptL0ZRcGs1djlIZWlnWGFHNHBTbVdsdkFJQ1NnZjhRQXdDQVlxOUJnd2JsSzFldVBOMHdqSWNsR1IwNmRORG8wYU5WcFVxVmZLM256Smt6ZXUyMTE3UjgrWEpKc2lUTk8zTGt5Q1A3OSsrLzRJZXlBYUJRbWFZWjVmRjRRclp1M2ZxdDNiVUFBQUFnLzdnekhnQUFGSHU3ZCsrKzZIYTdZejBlejcyU2pxMVpzMFo5K3ZUUmxpMWI4cnlPN2R1M0t5WW1KaU9JUDJWWjFnTUpDUWtEQ2VJQmxCU1daVVU3SEk0WXUrc0FBQUJBd1FUWVhRQUFBRUJlSFQ1OGVFZk5talUvZGpnY0xjNmZQMTl2NmRLbHNpeExrWkdSY2ppeXZzZkE0L0ZvM3J4NUdqbHlwRTZmUGkxSlcxSlRVN3NrSlNXdExzcmFBZUJxMWE1ZCt3TkpqUThkT3ZRWHUyc0JBQUJBL3RGTkRRQUFLSWtjTHBkcmpHRVlJeVE1bXpWcnBna1RKcWgyN2RxWkZqcDY5S2hlZnZsbGJkaXdRWkk4bG1WTmQ3dmR3eVI1YktnWkFBck1OTTBJU1ZzbHlldjF0azFNVEZ4bmMwa0FBQURJSjdxcEFRQUFKWkhYN1hhUGxuU0hwUDl1M2JwVi9mcjEwN2ZmL3E4YjVmWHIxNnRQbno3YXNHR0RMTXM2N1BWNm85MXU5N01paUFkUU12WEkrSVd1YWdBQUFFb203b3dIQUFBbFduaDQrTFZPcDNPT1lSalJrdFN6WjA5VnFGQkJuMzMybVNUSnNxeXZQUjdQSDVPU2tvN1lXaWdBWEFYVE5QOVBVbU5Kc2l6cko3ZmJmWlBOSlFFQUFDQ2ZDT01CQUVDcFlKcm00NUplbDFSUmtpekx1bWhaMWl1SmlZa1Q3YTBNQUs2T2FacU5KZjNmcGRNc3kycnVkcnUvdDZra0FBQUFGQURkMUFBQWdGSWhJU0ZoWmxwYVdrdEoyeVR0OW5nOEhRamlBWlFHWHEvMzk1ZFBNd3pqajNiVUFnQUFnSUlqakFjQUFLVkdjbkp5c21WWkt5ekxpa3RLU3Rwb2R6MEFVQml5Q3Q0dHk3cmJqbG9BQUFCUWNJVHhBQUNnVkRFTTQxbkRNSjYxdXc0QUtBeFJVVkgxRGNPSXZIeTZZUmdObzZLaXd1Mm9DUUFBQUFWREdBOEFBQUFBeFZSV1hkUmNNbyt1YWdBQUFFb1F3bmdBQUFBQUtLWU13NGpKWVhiM0lpc0VBQUFBVjQwd0hnQUFBQUNLb1NaTm10U1QxREs3K1laaE5HbldyRm5ESWl3SkFBQUFWNEV3SGdBQUFBQ0tvZkxseTNmTGJSbUh3MEZYTlFBQUFBQUFBQ2g2cG1sYXBtbGFkdGNCQUlXTjh4c0FBRURKeHAzeEFBQUFBQUFBQUFENEdXRThBQUFBQUFBQUFBQitSaGdQQUFBQUFBQUFBSUNmRWNZREFBQUFBQUFBQU9CbmhQRUFBQUFBQUFBQUFQZ1pZVHdBQUFBQUFBQUFBSDVHR0E4QUFBQUFBQUFBZ0o4UnhnTUFBQUFBQUFBQTRHZUU4UUFBQUFBQUFBQUErQmxoUEFBQUFBQUFBQUFBZmtZWUR3QUFBQUFBQUFDQW54SEdBd0FBQUFBQUFBRGdaNFR4QUFBQUFBQUFBQUQ0R1dFOEFBQUFBQUFBQUFCK1JoZ1BBQUFBQUFBQUFJQ2ZFY1lEQUFBQUFBQUFBT0JuaFBFQUFBQUFBQUFBQVBnWllUd0FBQUFBQUFBQUFINUdHQThBQUFBQUFBQUFnSjg1N1M0QUFBQ1VEUkVSRVVjdm54WVFFSENOWlZrWHZWN3ZMNWRPUDNyMDZPeURCdzhPTDdycUFBQUFBQUR3TDhKNEFBQlFKSktTa3FwZituZjE2dFVmcmxtejV0UC85My8vMTFIU1lYdXFBZ0FBQUFDZ2FOQk5EUUFBS0dvVjY5V3I5M2IxNnRWaksxU29jRXV0V3JVZUNBc0wrM3R3Y0hBenV3c0RBQUFBQU1CZkNPTUJBRUNSQ1E0Tzd0eWtTWk5Fd3pBcTdkaXhvNTBrSFRwMGFQcnAwNmRYaG9XRnhkOTAwMDJmbHk5Zi9tYTc2d1FBQUFBQW9MQVJ4Z01BQUw4clY2NWM0d1lOR3F3TUN3dWJtNUtTOHRMZXZYc0hTRHIzMjJ6UDBhTkgzMDFPVG02WW1wcjZRK1BHamQxMTZ0U1pLajZuQUFBQUFBQktFZnFNQndBQWZwZWFtbnI4M0xsejMrM2V2ZnRlU1djeXBwODZkU3BPa3ZlM1A4OGZPSERneGFOSGo4NnRYTGx5aDB1bUF3QUFBQUJRNGhIR0F3Q0FvbkE0SlNWbHZNdmxTdmQ0UENjdm5SRVJFWEVrNC9lQWdJQXFicmM3K09MRml6dUx2a1FBQUFBQUFQeUhNQjRBQUJRWnd6QUNrcEtTcnBmMFMxYnpUZE8wSkJsRld4VUFBQUFBQVA1SFg2d0FBQUFBQUFBQUFQZ1pZVHdBQUFBQUFBQUFBSDVHTnpVQUFLQkloWWVINzdhN0JnQUFBQUFBaWhwaFBBQUFLREtuVHAySzI3Tm56MzJTMHJLYWY5Tk5OODJYNUNuYXFnQUFBQUFBOEQvQ2VBQUFVR1QyN05uVEs2ZjVQLzc0WTkraXFnVUFBQUFBZ0tKRW4vRUFBQUFBQUFBQUFQZ1pZVHdBQUFBQUFBQUFBSDVHR0E4QUFBQUFBQUFBZ0o4UnhnTUFBQUFBQUFBQTRHZUU4UUFBQUFBQUFBQUErQmxoUEFBQUFBQUFBQUFBZmtZWUR3QUFBQUFBQUFDQW54SEdBd0FBQUFBQUFBRGdaNFR4QUFBQUFBQUFBQUQ0R1dFOEFBQUFBQUFBQUFCK1JoZ1BBQUFBQUFBQUFJQ2ZFY1lEQUFBQUFBQUFBT0JuaFBFQUFBQUFBQUFBQVBnWllUd0FBQUFBQUFBQUFINUdHQThBQUFBQUFBQUFnSjhSeGdNQUFBQUFBQUFBNEdlRThRQUFBQUFBQUFBQStCbGhQQUFBQUFBQUFBQUFma1lZRHdBQUFBQUFBQUNBbnhIR0F3QUFBQUFBQUFEZ1o0VHhBQUFBQUFBQUFBRDRHV0U4QUFBQUFBQUFBQUIrUmhnUEFBQUFBQUFBQUlDZkVjWURBQUFBQUFBQUFPQm5oUEVBQUFBQUFBQUFBUGdaWVR3QUFBQUFBQUFBQUg1R0dBOEFBQUFBQUFBQWdKOFJ4Z01BQUFBQUFBQUE0R2VFOFFBQUFBQUFBQUFBK0JsaFBBQUFBQUFBQUFBQWZ1YTB1d0FBQUFCL0NBOFBEN2U3QmdBQUFBQUFNaERHQXdDQTBzYVNaQVFHQmliWlhRZ0ErSUZsZHdFQUFBQW9HTUo0QUFCUTJzeVcxTkx1SWdEQVQ1THRM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Z0pMRXNMc0FBQUNBa3N3MHpSNldaVTB4REtPaDErc2RuSmlZK0w0a3krNjZBQUFBQUFERkMyRThBQUJBQVVSRVJEUUtDQWg0MHpDTU95K2JsU0RwcVlTRWhMVjIxQVVBQUFBQUtKNEk0d0VBQVBJaElpSWkyT2wwenBRMFNKSUNBd1AxN0xQUHFuTGx5cG84ZWJKT25qd3BTYklzYTdHa1I5MXU5MEg3cWdVQUFBQUFGQmVFOFFBQUFIbmtjcmxHU3hwcEdFWjVTUm93WUlBZWVlUVJWYXhZVVpLVW5wNnVlZlBtNmMwMzM1VFg2NVZsV1Y1SmI1NDVjK2I1M2J0M1g3U3hkQUFBQUFDQXpRampBUUFBY3VGeXVmNXNHTVo0U2JVa3FXdlhybnJpaVNkVXExYXRMSmMvZGVxVVpzK2VyVTgvL1ZTV1pVblNhYS9YKzFwaVl1SkUwWjg4QUFBQUFKUkpoUEVBQUFEWk1FMnpsYVMzSkxra3FVR0RCaG8xYXBUQ3c4UHo5UGdmZi94UlU2Wk0wWVlOR3pJbTdaSDBmRUpDd2lKLzFBc0FBQUFBS0w0STR3RUFBQzdUdUhIajJoVXJWdnlicEs2U0ZCUVVwRmRlZVVWMzNIRkhnZGEzZWZObXZmTEtLMHBKU1pFa1daYTF3VENNUnhJU0VwSUtyV2dBQUFBQVFMRkdHQThBQVBDYnFLaW9RTXV5M3BUMG9LUUFTWHI2NmFmVnAwOGZCUVlHWHRXNnZWNnY0dVBqTldIQ0JLV2xwVW1TTE12NklqMDlmWEJ5Y3ZLSnE2MGRBQUFBQUZDOEVjWURBQUJJUm1SazVMT0dZYnhvR0VZVlNicnZ2dnYwOE1NUHEyclZxb1c2b2ZQbnoydmV2SG1hUFh1MlBCNlBKUDBpYWFaaEdDTzNiTm1TVnFnYkF3QUFBQUFVRzRUeEFBQ2dUSXVNalB5OXcrR1lLcW1SSkVWRlJXbllzR0ZxMEtDQlg3ZDc4T0JCelp3NVV5dFdyUEJOOG5xOUx5Y21KcjR2Qm5rRkFBQUFnRktITUI0QUFKUkpUWnMyclI4WUdQaStZUmdkSktsR2pScDYrZVdYMWJwMTZ5S3RJems1V2ErKytxcDI3ZHFWTWNudDlYcUhKaVltcml2U1FnQUFBQUFBZmtVWUR3QUF5cFNJaUloZ3A5UDVxYVR1a2d5bjA2bHg0OGFwYytmT2NqZ2N0dFJrV1pZMmJ0eW9rU05INnRTcFV4bVQxM284bm41YnQyNDlZRXRSQUFBQUFJQkNSUmdQQUFES0NxZkw1WnBtR01aRGtpb2FocUZISG5sRU1URXhDZzRPdHJzMlNWSmFXcHFXTEZtaTExNTdUZW5wNlpLVWJsblczejJqVklZcEFBQWdBRWxFUVZRZXowTkpTVW5uN0s0UEFBQUFBRkJ3aFBFQUFLQzBNMHpUZkZqU3k1SnFTMUxuenAzMTFGTlBxWGJ0MnZaV2xvMFRKMDdvL2ZmZjEvejU4MlZabGlTZDhucTlmMDFNVEJ3bnlXTnplUUFBQUFDQUFpQ01Cd0FBcFpiTDVXcHRHTWE3a3BwSzBzMDMzNnpSbzBmcjFsdHZ0Ym15dlBucHA1ODBkZXBVL2V0Zi81SWtXWmIxazZUbjNXNzMzMjB0REFBQUFBQ1FiNFR4QUFDZzFHbmF0R2xvdVhMbFBwWFVTWklxVmFxa1YxOTlWYmZmZnJzTW8rUjkvTm02ZGF0R2pScWxnd2NQWmt6NjNyS3NCOXh1OS8vWldSY0FBQUFBSU85SzN0VW9VRXlZcHJsSzBoMTIxMUdXV1phMXllMTJ0N1M3anFKQWU3TmZXV3B2SlZtREJnM0toNFNFdkMycHY2UkFwOU9wcDU5K1d2ZmNjNC9LbHk5dmQzbFh4ZVB4Nk91dnY5YTRjZU4wNGNJRldaYmxsYlRVc3F3SEVoTVRUOXBkSDNMR2Viek1PSjJXbHRZMk9UazUyZTVDL0kwMmpVdjg0dkY0ZW03ZHVuV2wzWVg0RyswZUtEUTdEY01JMzdKbFM1cmRoUUJGeldGM0FVQUp4b2N3bXhtRzBjTHVHb29RN2MxbVpheTlsVVNPeU1qSTUwSkNRZzVJK3BPa3dIdnZ2VmZMbGkxVDM3NTlTM3dRTDBrQkFRSHEycldyL3ZHUGZ5ZzJObFpPcDlOaEdFYTBZUmo3WFM3WDFLaW9xRUM3YTBTT09JK1hEU0dCZ1lIMzJsMUVFYUZOSTBPRmdJQ0FibllYVVVSbzkwRGhhT1R4ZU9yWVhRUmdCNmZkQlJTbHFLaW9JTXV5Zm1kWlZnZkRNTnBJcWlPcG1pUXVYbitWYmxuV2NVa0hEY1A0bDZRMTU4NmRXNzV6NTg0emRoZFduRzNac3NYdUVzcWtxS2dvdTB1d0JlM05IbVcxdlpVVUxwZXJ0MkVZVXlYVms2VGJicnROTDczMGtxNi8vbnFiSy9PUFNwVXFhZkRnd2VyVnE1ZmVlT01OeGNmSEIwdDZ4dXYxOWpkTmMySkNRc0owU1piZGRTSnJuTWRMcjlHalJ5cytQbDZXWmYzSDdscUtFbTI2YkpzMWE1YmVmZmRkU1RwbGR5MUZpWFlQRk54ZGQ5MmxZOGVPS1RBdzhCZTdheW1PeUM1elZlS3p5eklSeG9lSGgxOGJHQmo0bkdWWmowc0tLWWw5eFJZUnAyRVlOU1hWbEJRcGFVaFFVTkM1eU1qSWQ3MWU3NlNrcEtRak50Y0hBSUNQYVpxTkpYMnUzd1puclY2OXVxWk5tNlpiYjcyMVJQWUxuMTgxYXRUUTJMRmpOV2pRSUkwYU5VbzdkKzZzS2VrdnBta09UVTlQSDV5VWxQU04zVFVDQUFBQXlCM1paWjZWK095eTFJZnhVVkZSOTNtOTNsbVNyalVNUTVHUmtXclRwbzFNMDFTZE9uVlVwVW9WT1oybGZqZmtTWHA2dWs2ZE9xV1VsQlFsSkNUb1gvLzZsNzcvL3Z0Z3k3S2VkamdjZnpaTjg4bUVoSVE1ZHRjSkFDamJvcUtpcnJFczYzUExzam9iaHVHb1dMR2l4b3dabzQ0ZE81Yko5L1N3c0RETm16ZFBDUWtKR2pGaWhJNGZQeDdtZERwWHVWeXVUYW1wcWZkdDM3NTluOTAxQWdBQUFNZ2EyV1hlbFlic3NqUy9rZ0dtYVU2MUxPdEp3ekRVb1VNSFBmbmtrN3JoaGh2c3JxdlljanFkcWxhdG1xcFZxNmFtVFp0cTRNQ0JPbmp3b0diTW1LR3Z2dm9xUk5MZlROTnNsNUNROElpa2RMdnJCUUNVT1lFdWwydUtaVmtQU1FvS0NBalFvNDgrcWo1OStpZzRPTmp1Mm16bGNEaDAyMjIzS1Q0K1h2LzR4ejgwY2VKRXBhYW10aWhmdnZ4dTB6UVhwYWVuUDVpVWxIVE83am9CQUFBQStKQmQ1bE5weUM1TDZ3Q3VUdE0wWjB0NnNuTGx5bnI5OWRjMWJkbzBHbk1CWEhmZGRabzBhWkxlZlBOTlhYdnR0Wkwwb0dtYUN4Z2tEZ0JRbENJakl4OHlUWE9mWVJoUFNBcnEwcVdMNHVQajllQ0RENWI1SVA1UzVjcVZVM1IwdEpZdlg2NysvZnZMTUl4QVNmYzduYzc5a1pHUkwwc0tzTHRHQUFBQUFHU1hoYVdrWlplbE1veDN1VnlUSkEycVVhT0c1c3lab3p2dnZEUGY2NGlLaXNyMngxK1NrNU1WRlJXbDgrZlArMjBiQmRXcVZTdDk5TkZIcWxPbmppVDFzaXhybHQwMUFRQkt2OGpJeU9hbWFlNXdPQnp2U2FvVkZoYW16ei8vWEpNbVRWTE5talh0THEvWXFsS2xpcDUrK21uRnhjV3BSWXNXa2xURjRYQ01NVTN6UDVHUmtiM3NyZzhBc3BLV2xxYVBQdnBJL2ZyMTArMjMzNjVXclZycG5udnUwWTRkTyt3dUxWZUhEeDlXcjE2OTVQVjY3UzRsVzB1WExsVjBkTFNhTjIrdUR6LzgwTzV5WUJPeWpxSlhFczRQS0hxRmtWMGlzNUtTWFphNmJtb2lJeU5qRE1ONHRrcVZLbnJ2dmZkVXQyN2RBcTBuWTNUMDVPUmtEUm8wU092WHIxZTVjdVVLczlRU3AzYnQybnJ2dmZmMHdBTVA2T2VmZi82VGFab0pDUWtKTSsydUN3QlEralJ0MnJSdVlHRGdZc013bWtreUtsV3FwRGZlZUVOTm16YVZ3MUVxN3lYd2l6cDE2dWl0dDk3U2p6LytxQ2VmZkZJSER4NnM1M0E0RnBtbStSK1B4OU43NjlhdGJydHJCQUJKK3VXWFh6Umt5QkJabHFYbm5udE80ZUhoU2s5UFYzSnlzaXBXckdoM2Via0tEUTNWbDE5K2FYY1oyVHAwNkpCZWVlVVZ2ZnJxcStyWXNhTThIby9kSmNFbVpCMUZyN2lmSDFEMENpdTd4SlZLUW5aWnFxNW1YUzdYZFE2SDQrMkFnQUM5K3Vxck5HWS9DQTBOMVpRcFUrUjBPbVZaMXFUdzhQQXd1MnNDQUpRZVVWRlJRYVpwTGlwWHJ0d2V3ekFpblU2bjhmTExMK3Vycjc1U1JFUUVRWHdCR0lhaHNMQXdmZm5sbDVveFk0YUNnb0lrS2N6aGNIeHZtdVphbDh0VncrNGFBV0RtekptNmVQR2laczJhcGFpb0tKVXJWMDVCUVVGcTJiSWxYOWt2QkVlUEhwWFg2MVdIRGgwVUdCaW9DaFVxMkYwU0FKUkpaSmYrVjl5enkxSjFSV3NZeGw4bGhmVHQyMWN0VzdiMDY3WlNVMVAxK3V1dnExT25UbXJidHExR2poeXBzMmZQK3VadjJyUkpNVEV4YXRteXBYcjA2S0gxNjlmNzVubTlYczJaTTBmUjBkRnEyYktsN3I3N2J2MzczLy8yelU5S1NsSk1USXhhdFdxbCsrNjdUOG5KeVhuYWJzWlh2eFl2WHF3NzdyaERVNlpNa1NUTm56OWZkOTExbDFxM2J1MmJkaldhTm0ycTJOaFlHWVlSN0hRNjM3M3FGUUlBSURsY0x0ZFl5N0lPU2VvbEtiQnYzNzc2NnF1dkZCMGR6UjFiaFNBZ0lFQnQyclRSaWhVcjlOeHp6OG5wZERva3RUVU1ZNTlwbXU4M2FkS0VuUXpBRnVucDZZcUxpOVBnd1lOelBOK25wYVhwcmJmZVV2ZnUzWDNYVWUrOTk1NnY2NGVNNjZFbFM1Ym9ycnZ1VXRldVhiVnAweVo5L1BISDZ0U3BrN3AwNmFMdnZ2c3UwN0xyMXExVDc5NjkxYnAxYXozeHhCTTZlZktrYjN2WlhkTmxkZDExZVRjYzJWMkQ1ZlU1Yk55NDBYZE5lUC85OTJlNlhzenZmcEdrQng1NFFKTFV1blZydjNaSGdwS3ZOR1lkT2RXVjIzR2UxMlB4OGNjZjE1Z3hZekpOR3pKa2lDWlBubnpGK1NHbjUvck1NODlvMHFSSnZuWE1talZMWGJwMGtXVlp2bjNZb1VNSHBhY1h5M0Vwa1FkRm1WMldaY1U1dXl3MVlYeEVSRVJMU2ZmVnJsMWJqei8rdU4rM04zNzhlTzNZc1VQejU4L1gwcVZMZGVMRUNVMmRPdFUzLzl5NWN4bzFhcFRXcmwycmpoMDdhdUxFaWI1NWYvbkxYN1J3NFVLTkd6ZE82OWF0MDh5Wk0xV2xTaFhmL004Ly8xeC8vZXRmdFhMbFNsMTMzWFVhUDM1OG5yY3JTUnMzYnRTU0pVc1VHeHVyL2Z2M2EvTGt5Um8vZnJ4V3JWcWxidDI2RmNyejc5Ky92MjY4OFVZWmhuRm5zMmJON2lxVWxRSUF5cVRJeU1oZXBta2VNQXpqSlVtVm16ZHZydVhMbCt2NTU1OVhTRWlJM2VXVk9rRkJRZXJYcjU5V3JGaWg3dDI3UzFJRlNRK1dLMWN1SlRJeThrbWJ5d05RQnUzYnQwL256NTlYZUhoNGpzdE5tREJCcTFldjFyUnAwN1J1M1RwTm1qUkppeFl0MHF4Wm1idUUzYjE3dDc3ODhrdTFhdFZLTDc3NG92YnUzYXY0K0hoMTdOaFIwNlpOeTdUczRzV0w5ZTY3N3lvdUxrNUhqeDdWNU1tVGZmTnl1cWFUTWw5M1hTcW5hN0M4UG9lRkN4ZHF4b3daV3JseXBXclZxcVZ4NDhaZDFYNlpNMmVPSkduOSt2Vytia3FBckpUR3JDT251bkk3enZONkxFWkhSMnYxNnRWS1MwdVRKQjA3ZGt5Yk4yL1dILzd3aDN6dDQvYnQyMnZUcGsyK1pkZXRXNmVMRnk5cTE2NWRrbjc5NThIdHQ5OHVwN1BVOVRwZEpoUjFkbG5XRmRmc3N0U0U4UUVCQWE5SXl2VnVpc0p3NHNRSkxWdTJUTU9IRDFkb2FLaXFWS21pL3YzN2E5V3FWYjVsT25YcXBMQ3dNTzNaczBlVktsWFNnUU1IbEo2ZXJqTm56dWl6eno3VDZOR2oxYXhaTXptZFRvV0ZoYWwyN2RxK3h6NzU1Sk9xV2JPbVFrSkMxSzlmUCszWnMwZGVyemRQMjVXa2dRTUhLamc0V0pVcVZWSmdZS0FNdzlDaFE0Y1VGQlNrSmsyYUZNbytDQXdNMUJOUFBDSHBmL3NlQUlEOGFOYXNXVU9YeTdYVDRYQXNrbFFyTkRSVTgrZlAxOXR2djgzZ3JFWGcybXV2MVN1dnZLTEZpeGZybGx0dWtXRVlWUjBPeDE5TjA5em5jcm5hMjEwZmdMSWpJN3pLS1Z3NmVmS2tsaTVkcWhkZmZGRU5HemFVMCtsVVJFU0VZbU5qdFhEaHdrekw5dW5UUjBGQlFicjc3cnQxL1BoeERSbzBTRUZCUWVyYXRhdisrOS8vWnVvdi9kRkhIMVhWcWxWVnMyWk5EUm8weUhmbnZKVDlOVjJHUzYrN0xwWGROVmgrbnNQamp6K3U2dFdyS3lRa1JIMzc5dFd1WGJ1eUhQd3hQK3NFY2xNYXM0N2M2c3J0T00vcnNkaXhZMGRKOHQxWnYyTEZDb1dIaDZ0Ky9mcjUyc2R0MjdiVnZuMzdkUGp3WVowOGVWSkhqaHhSdDI3ZGZPdmR2SG16MnJWcmw2ZlhFOFZQVVdhWEtMN1paYW40VjFxelpzMmFHSWJSdFU2ZE9vcU9qdmI3OWc0ZE9pVExzdFN2WDc4cjVxV2xwU2t3TUZCdnZQR0dGaTllcklpSUNKVXZYMTdTcjErTk9uRGdnRHdlanhvMWFwVHQrbXZVK0YvWHJjSEJ3YklzUytucDZibHVOOFAxMTEvdit6MDBORlRqeG8zVDlPblROVy9lUEkwWU1VSXVsNnRBei90eTdkdTNWMWhZbVA3em4vKzBpb3FLYXJsbHk1YU5oYkppQUVDcDFxQkJnNURLbFN0L1lSaEdKMGtCRlNwVTBJUUpFOVMyYlZ2dThyRkJuVHAxOU5GSEh5a3BLVW5QUGZlY1RwdzRVVmZTYXRNMDNlbnA2VDJUa3BMMjIxMGpnTkt0ZHUzYU1neER1M2Z2enJZTGxaU1VGRm1XcGJDd3pOMisxcXRYVDhlUEg4OFVqbVhjOGZyYkdCbXFYcjI2SlBtdXl5NE40eS85NTIrTkdqVjAvdng1ZWIxZU9SeU9iSy9wTWx4NjNYV3A3SzdCOHZNY3FsV3I1dnU5Y3VYS3ZtdkN5OE9idkt5VDhWYVFWNlV4NjhpdHJ0eU84N3dlaStYS2xWUFhybDIxY3VWS3RXL2ZYc3VYTDFlZlBuMnUyRjV1ejdWNjllcTY5ZFpidFhuelpnVUVCS2h0MjdacTI3YXQ1czJicDVpWUdHM2Z2ajNUTjNoUWNoUjFkb2xmRmNmc3NsUmM4UVlFQkR3a1NiMTY5WkpoR0g3Zlh0V3FWU1ZKOGZIeHFsV3IxaFh6OSsvZnJ6bHo1bWpCZ2dVS0N3dlQrdlhydFdMRkNrbS8zb1VtL2ZwVnpQemVwWjdiZGpOY3ZnKzZkZXVtenAwN2E4YU1HUm8yYkppKyt1cXJmRzAzcCswTUdEQkFyN3p5aXJ4ZTcxT1NybnczQVFEZ04xRlJVWUZlcjNlR1lSZ0RKUVVaaHFIWTJGajE2OWRQd2NIQmRwZFhwamtjRGtWR1JpbytQbDcvK01jL05ISGlSQ010TGMwTUNBallZNXJtc29zWEx3N1l2bjM3MmR6WEJBRDVGeElTb3BZdFcrckREei9NTm96UENQSDI3dDJycGsyYitxYnYzNzlmb2FHaEJRNmN6NTQ5Nnd2dDkrN2RxNW8xYThyaGNPUjRUWmNocDJ2UHJLN0IvUEVjL0xWZlVEYVZ4cXdqcDdyeWNwem5SM1IwdEdKalk3VnIxeTc5OTcvL1ZaY3VYYTVZSmkvUE5hT3JHcS9YcTI3ZHVpa3FLa292dnZpaU5tellvRWFOR3RHTll3bFYxTmtsZmxVY3M4c1MvODdjcEVtVGNwWmxEWFE2blZuMnhlVVBvYUdoTWsxVFU2Wk0wZUhEaCtYeGVMUnIxeTVmdjE0WlgybEtTVW5SNmRPbjllbW5uMlo2YlB2MjdUVmh3Z1R0MnJWTEhvOUhPM2Z1MUlFREI2NTZ1MWxKU1VsUlltS2lETU5RM2JwMWxacWE2aHY0b3pEY2NjY2RHVjhQNjNiampUZFdLTFFWbDBLSER4L1dTeSs5cE02ZE82dDU4K2JxMEtHRDNubm5uVHc5OXZJQlgreHkrUEJoOWVyVks4dXY1YUgwaUlxSzh2M2tSVjdhQlcybmJLaGZ2LzZYOWV2WGo3OXNjbVdYeTVYcWNybVdXWloxekRDTVdFbEJ0OXh5aTY2NTVocTFhTkZDN2R1M0wvVHpXM0U1YjVZVUdmdkw0L0dvWjgrZSt2YmJielZvMENBWmhsRk9VcS95NWNzZmlZeU1uQ2FKSzRjaWRqV2ZId3JLcnVQSDMrOFZ2QmNWYnkrODhJSzJiOSt1WWNPR2FmZnUzZko0UERwOStyUysvZlpiN2RtelI5V3JWOWVkZDk2cENSTW02SWNmZnBESDQ5RzJiZHYwemp2dmFPREFnUVhlN3N5Wk0zWHUzRG50M2J0WEgzendnWHIwNkNFcDUydTYzR1IzRGVhUDUrQ3YvWUt5cVRSbUhUblZkVFhIZVZhYU5HbWlXclZxYWZMa3llcldyWnZ2VHZ2OFB0ZDI3ZG9wSVNGQjI3WnRVL1BtelZXaFFnVkZSRVRvYjMvN205cTNweWZCa3NpTzdCTC9VOXl5eXhJZnhwY3JWNjY5WVJoVlhTNVhwb0ZCL08yMTExNlR3K0ZRNzk2OTFhWk5HNDBaTThaMzRyL3h4aHZWdDI5ZlBmLzg4eG80Y0tCdXYvMzJUSStkTUdHQ3dzUEROV1RJRUxWdDIxWmp4b3pSeFlzWHIzcTdXZkY0UEJvN2RxemF0R21qK2ZQbmEvejQ4WVg2SDdoS2xTcXBRNGNPa25STjFhcFZleGJhaWt1WjlQUjBEUjQ4V0ZXclZ0Vm5uMzJtOWV2WGE4NmNPYmtPVXVVUCsvYnQwejMzM0tQVTFOUjhQelkwTkZSZmZ2a2xkOWlVY3BjTzhKVVhsN2VMck5wWWZ0ck8xYlJSMk92VXFWUExLMWV1M0Y1U1lNYTB5TWpJb1laaEJCcUcwVTFTNVlZTkcycjU4dVdxWGJ1MldyVnFWU2p2U2JTWlgrVjFQK1JsdVlvVksycm8wS0ZhdFdxVjJyWnRLMGtWSFE3SDA2WnBIbmU1WExiZlRWSldGS2ZQRDBXaE1EOW5YTzE3RVlwZXZYcjE5UEhISDZ0U3BVcDYvUEhIMWFwVkszWHYzbDBmZi95eHJ3dXpzV1BIS2lvcVNvODk5cGhhdDI2dDBhTkhhOUNnUWVyYnQyK0J0eHNSRWFGZXZYcHB3SUFCYXQyNnRRWVBIaXdwOTJ1Nm5PUjBEZWFQNStDUGRhTHNLbzFaUjNaMVhjMXhucDNvNkdnbEpDVGtHTGptOWx3Yk5Xb2tyOWVyUm8wYStickRhZHUyclpLU2t1Z3Z2b1N5Szd2RXI4Z3VDMWxrWk9ScnBtbGFjK2ZPdFdDUDVjdVhXNlpwV2k2WGE2N2Q3YUVvbWFacG1hYVpwMzIwWThjT3l6Uk42OWl4WXdYYXgwbEpTWlpwbXRhNWMrY0s5UGlzMW5YeDRzV3JYcGVkTXZhLzNlMmdxT1NudlYydHEyMGpkai9lSDhwYWV5dW9paFVyMWpOTjA2cGN1WEs3Um8wYVhlZHl1YlpsN0R2VE5LMkVoQVRMNC9GWVhxL1g2dGl4bzdWa3laSkNPYjlsMVdZSzg3eFpVdVQxMk1udi92SjZ2ZGErZmZ1czZPam9qTmZTYTVybVB0TTBJK3h1Y3lWSlFjN2pWL3Y1b2FCS3cvRmp4M3ZKU3krOWxQR1p1RXpjamx5VW4wMzhvVFMwOCtMZ25YZmV5WGh2R0dOM215d0tKYjNkQThWQmx5NWRMTk0wcmViTm0yZmZKMUVwUTNacHYrS1VYWmI0MjBJTXcrZ2hpYS9xMktoWnMyWVp2L0l2Mm16VXJsMWJGU3BVMEl3Wk03TDl5bmRxYXFwZWYvMTFkZXJVU1czYnR0WElrU04xOW16VzNmUG10cXpYNjlXY09YTVVIUjJ0bGkxYjZ1Njc3OWEvLy8xdlNkS2dRWU1rU2ExYnQ4NnhHNUw1OCtmcnJydnVVdXZXclRWbHloUkpWMzV0L2VUSmszcjIyV2ZWdW5WcjllalJReDk4OElHaW9xS1VtcHJxVzNianhvMktpWWxScTFhdGRQLzk5L3ZxUU1tUjIydDVlYnZJcW8xZHZzeW1UWnNVRXhPamxpMWJxa2VQSHBudXdzK3VqZWJuR0lFOUxseTRzQzg5UGYzZk45OTg4N3ZCd2NFL0dZYlJSSkppWW1JVUZCU2s4K2ZQeStGd2FOZXVYVHA5K3JSYXRXcmxlMnhTVXBLdmZkMTMzMzFLVGs3MnpjdnR0Yy9wdkZiUTlXYTAyY1dMRit1T08rN3duUWN2bDVhV3ByZmVla3ZkdTNmM25XL2ZlKzg5WHpjWWVWbFBYczZYdVcwbnQvMXdxZnp1cjR5dmY4K2ZQMThkTzNhVThldHRaM1VsSmJwY3JvMjMzSEpMdFNzMmdrS1IwK2VINDhlUHExV3JWbHEzYnAxdjJpKy8vS0wyN2R0ci9mcjFlV3BYT1gxZWtMSS9mckpyMTNrOUh2TDZmaUpsN2pvdEtpcEszYnQzOTgzTDczdko1ZXZQeTNFRkFBQnd0Y2d1N1ZlY3Nzc1NIY1kzYWRLa3FtRVlqYXRXcmFvYmJyakI3bkxLck5xMWF5czBORlNHWWR3WUVSRlIwKzU2aXFPUWtCQzk5dHByK3U2Nzd4UWRIYTBQUHZqZ2lvdnE4ZVBIYThlT0haby9mNzZXTGwycUV5ZE9hT3JVcVZtdUw3ZGwvL0tYdjJqaHdvVWFOMjZjMXExYnA1a3paL3ErQ25WcEZ5UmJ0bXpKY3YzNzkrL1g1TW1UTlg3OGVLMWF0VXJkdW5YTGNybVhYMzVaWjg2YzBaSWxTL1RCQng5bzdkcTFWeXl6Y09GQ3paZ3hReXRYcmxTdFdyVTBidHk0WFBjWGlxZTh2cFo1YVdQbnpwM1RxRkdqdEhidFduWHMyRkVUSjA3TTlmSDVPVVpnQ3lNeU12SmxwOVBaUU5JdGtnSi8vL3ZmS3pBd1VJODk5cGhhdEdpaGpSdC9IYmgrOCtiTnFsKy92cXBYcis1NzhPZWZmNjYvL3ZXdldybHlwYTY3N2pxTkh6L2VOeSszMXo2bk5uYzE2NVdralJzM2FzbVNKWXFOamMzeVNVK1lNRUdyVjYvV3RHblR0RzdkT2syYU5FbUxGaTNTckZtejhyVWVLZWRqTEMvYnljdXhkelg3YStMRWlUcHg0b1FXTFZxa1J4OTlWSklNd3pCYVZLeFk4WURMNVpvdHlabnRSbEVnT1gxK3FGcTFxanAxNnFSbHk1YjVsbCsxYXBXcVZLbVM2UjlkT2JXcm5ENHZTRG0zQituS2RwM1g0eUUvbncyMmJObWlMVnUyYVBueTVhcGF0YXBlZXVrbDM3eUN2SmRjS3EvMUFnQUFGQlRaWmZGUW5MTExFaDNHQndZR1JraFNnd1lON0M2bHpJdUkrUFdiNms2bnM2M05wUlJiYmR1MlZWeGNuSHIzN3EyNWMrZXFkKy9lMnJWcmx5VHB4SWtUV3Jac21ZWVBINjdRMEZCVnFWSkYvZnYzMTZwVnE2NVlUMjdMbmpselJwOTk5cGxHang2dFpzMmF5ZWwwS2l3c1RMVnIxODV6cmI4TmJLRkRodzRwS0Nqb2lsSG5NK3I0NXovL3FTZWZmRkxWcTFkWGpSbzFmSDFzWHVyeHh4OVg5ZXJWRlJJU29yNTkrMnJYcmwzY2NWWkNGZVpyMmFsVEo0V0ZoV25QbmoycVZLbFNwZ0dVc3BLZll3UkZ6elROUDdoY3JxTU9oMk9NcEVERE1CUVhGNmRHalJySk5FMVZxRkJCclZxMThvWHgzMy8vdlZxM2JwMXBIVTgrK2FScTFxeXBrSkFROWV2WFQzdjI3SkhYNjczcTEvNXExenR3NEVBRkJ3ZXJVcVZLVjZ6NzVNbVRXcnAwcVY1ODhVVTFiTmhRVHFkVEVSRVJpbzJOMWNLRkMvTzhuZ3paSFdQNTJjN1Z5c3YrcWx1M3JoNTY2Q0ZObWpSSlRxZFRobUdVTnd6ano3LzFKLzlNb1JhRUhEOC85TzdkVzZ0WHIvWUY5RXVXTE5FZi92Q0hUSDNtWnRldTh2SjVJYnYya09IU2RwMmZkcHJmOTVQMDlIUzk4TUlMYXQrK3ZWcTJiT21ibnQvM2trc1Y1WEdGNGlrOFBGeGJ0bXhSVUZDUTNhVUFBRW94c3N2aW83aGtseVg2RGliRE1HNlJwSnR1dXNudVVzcTh4bzBiNjZ1dnZwS2tLRWxjd1dTamN1WEtpbzJOVlV4TWpJWVBINjZSSTBmcTczLy91dzRkT2lUTHN0U3YzNVZqNHFXbHBXWDZPN2RsRHh3NElJL0hvMGFOR2hXNHp0RFFVSTBiTjA3VHAwL1h2SG56TkdMRUNMbGNyaXZxa0pUcFA3dVZLMWUrWWwzVnFsWExOTit5TEtXbnB5c2dJRUF0V3JUd3pXdlJvb1hlZnZ2dEF0Y00vOHZ1dFN5SU45NTRRNHNYTDFaRVJJVEtseTh2U1RrR01ibTErOERBd0N3ZUJYK0xpSWhvR2hBUThJMWxXZFVOd3pCcTFxeXBXYk5tS1NZbVJqLysrS1ArOWE5LytVTDMxcTFiYTlLa1NUcHk1SWdTRWhLdUdGU3VSbzBhdnQrRGc0Tjk3ZXRxWC91Q3JqZkQ5ZGRmbisyNlUxSlNaRm1Xd3NMQ01rMnZWNitlamg4L25xbE41N1NlRE5rZFkzblpUbUVOU0ZtUS9iVnk1VW9OSFRwVU8zZnVyR3dZeGxTWHkvVktRRURBSDc3Ly92dXZDcVVvWlB2NUlTb3FTclZyMTlZMzMzeWpxS2dvYmQyNk5kUGQ0VkwyN1Nvdm54ZXlhdzhaTG0zWCtUa2U4dnQrTW1YS0ZCMCtmRmd6Wjg3TU5EMi83eVdYS3NyakNnQUFsRjFrbDhWSGNja3VTMFVZejljODdGZW5UaDFKa21WWjlXMHVwVVFJQ1FuUm4vNzBKejM2NktQeWVyMnFXcldxSkNrK1BsNjFhdVU4aGtsdXkxNTc3YldTcEgzNzltVjVSM3RlZGV2V1RaMDdkOWFNR1RNMGJOaXdqQk9XVDhiZG5VZU9IUEg5ZnZqdzRUeXZQeUFnSU1kdUZGQjY3ZCsvWDNQbXpOR0NCUXNVRmhhbTlldlhhOFdLRlRrK0pqL0hDUHd2UER6ODJzREF3SzhzeTNJWmh1R29XTEdpcGs2ZHF1Yk5tOHZoY0toNTgrYjY1ei8vcVlTRUJEMzk5Tk9TZmczdDZ0U3BvN2x6NXlvOVBWMm1hZVpwVy81NjdmTzYza3Z2TUw1Y1JsQzVkKzllTlczYTFEZDkvLzc5Q2cwTnpSVGs1YlNlM09Sbk8vNlMyLzc2K09PUHRYdjNiajMyMkdNNmR1eFlKWS9IczhMbGN2MWtXZFlkaVltSlAvbTl3RExpOHM4UERvZER2WHYzVm54OHZGSlNVblRISFhmNFBnZmtwakErTDF6YXJ2M1ZUdVBqNDdWZ3dRTE5tREZEd2NIQm1kYWIzL2VTU3hXSDR3b0FBSlIrWkpmRlIzSEpMa3YwcDB6THNocEt2OTdCVWxRT0h6NnNYcjE2NWVtdW03d3NtNS8xRldlaG9hRVp2eGJkaTFGSVhDN1huUzZYcTRQOCtNK3BIMzc0UWUrOTk1NzI3ZHNuajhlalk4ZU9hZEdpUldyUm9vVWNEb2RDUTBObG1xYnZ6aStQeDZOZHUzWnAwNlpOVjZ3cnQyVkRRMFBWdm4xN1RaZ3dRYnQyN1pMSDQ5SE9uVHQxNE1BQlNiOWV5RXRTWW1LaVRwOCtuV1c5S1NrcFNreE05QTNhbDVxYUtzdXlNaTFUdDI1ZDFhOWZYMis4OFlaT256NnRBd2NPYU81YzJ3ZWxMdmFLb3IzWkxiYzJsbkgzWTBwS2lrNmZQcTFQUC8wMDE4Zm41eGpCLy9paHZRVzRYSzQ1Z1lHQlJ5UkZHWWJoZVBiWlo3VjY5V3ExYk5uU0YxNjFhZE5HSzFldTFEWFhYSlBwNjVpdFc3Zlc0c1dMNVhLNVZLNWN1VHh0TUMrdmZWN09hd1ZaYjI2cVY2K3VPKys4VXhNbVROQVBQL3dnajhlamJkdTI2WjEzM3RIQWdRUHp2SjdDMms1ZTk0TS85cGRoR0xyNTVwdTFmUGx5VFo0OFdZR0JnWVpoR0RjNUhJN2RwbWwrSFJVVlZXcjZnU2pLODNodW54OGs2ZmUvLzcyMmJkdW11TGc0M1h2dnZYbGVkMjZmRi9MTEg4ZkRybDI3TkdIQ0JIWHYzbDF0MnJUSk5LOGc3eVgrcnJla0txbzJmZmp3WWIzMDBrdnEzTG16bWpkdnJnNGRPdWlkZDk0cDlPMWtETlNibXBwYTZPdk9iWnRSVVZHNjdiYmIxTGx6WjQwZE8xWm56cHdwc2hxUWIwWlVWTlJ6THBmclZqczJYcEFjWU9uU3BZcU9qbGJ6NXMzMTRZY2Yrckc2Z3JNejM4aHFFUERTekk1ekhRcDIzckFqdTh5clM5Ky9Nbjd1di8vK3ExNWZjVzJYeFNXN0xORmh2S1Rha2pJTkFPZHZvYUdoK3ZMTEwvTjB0OHpseSs3YnQwLzMzSE5QcGthWm4vVmw5ZmppNHBwcnJzbjR0VnBPeXhWVDNRekRXTzF5dVE2N1hLNjNYQzVYNXdZTkdwUXZ6QTJFaElSb3k1WXRldUNCQjlTcVZTdjk4WTkvVkhCd2NLYXZrci8yMm11K085emF0R21qTVdQR1hCR0E1M1haQ1JNbUtEdzhYRU9HREZIYnRtMDFac3lZLzIvdnp1T2pyTTcrajMvdnlRQ1NRSW9TTnN2V1VFdXRFSm5Kb3hoRUhpTUNoYks0b0NKRmxsWi9CVGVzRnNVTkJLRVFRVlJRVVBTeDFCWFJvckk5VlI4cHNvaEFNeE1ERkFUVUJoUERuaEFJSWN2TStmMEJNMDBneVV3Z2s1a2tuL2ZyeFl2SnZjMTFKdGQ5TXVlYWU4NnR3c0pDU2FjK2piM3BwcHMwZnZ6NENnZnRIbzlIVTZkTzFkVlhYNjNGaXhkcjJyUnA1VjdWbVpLU29zT0hENnR2Mzc2YU9IR2licnp4UmttUzNWNW42OHpWSWVUNWRyNUdqeDR0U1dmTjZSMnNRRG5Xc1dOSERkNjhPMVlBQUNBQVNVUkJWQnMyVEJNbVRORElrU1BWbzBlUG9QYXZ5amtDdjJyTHQ4VEV4SEZPcC9PNFpWbWpKTm43OWV1bkw3LzhVc09IRHovcm5PL1JvNGZ5OHZMSzNFUlNPcFZUK2ZuNVZjNnRRTC83WVBxMWN6bHVNS1pPbmFyRXhFVGRjODg5U2twSzBxUkprelI2OU9penB1RTVYOEU4VDdDdlF5aGZyNmlvS0YxMzNYVmF2MzY5ZnZlNzMwbFNsS1RleHBoY2g4TXh1NHJOamxRMTFvOEg4LzZoYWRPbVNrNU9WdVBHallQK3hvbFBaZThYemtWMW53OFRKa3hRWVdHaFZxeFlVV2FRS0ozNzM1SlF4bHVMaFR5blMwcEtkTmRkZCttaWl5N1NlKys5cDQwYk4yclJva1hxMnJXcmY1dElIZXRVSmE1MTY5WnA4K2JOZXZYVlYvWGRkOTlwOHVUSk5SQWh6cEhOR0RQTHNxenRUcWR6dDlQcG5OeXRXN2NySkozN1Y5bXFvQ3AxQU9uVWxJMVRwa3pSZmZmZHB5Ky8vRkszM1haYmlDTU03SHpyRzdYVitmWlZkYUd2cThmT3RkK284ZHBsVmExYnQwNnBxYWxLVFUzVmtpVkx3aDFPeUVSSzdiSkcvdENFaXRQcHpKYlUrcE5QUG9ub3BQYlp1bldyUm84ZXJZMGJOd1o5UldCMTdoOUt1Ym01NnQyN3R5UWRkcmxja2YvTEtNWGhjTXkyTE91aE14Ym5HV00rTU1iODdjQ0JBMnQrL1BISHN6NWVkenFkUmhKVHJaU3lmUGx5TFZpd1FLdFdyUXI1Yy9rRzR5NlhxMWIxWStSYjdWVGY4cTAwcDlONWxhUy9TL3FKSkhYcTFFbXZ2UEtLbWpWcmRsNVRyNkR1TThhb29LQkFmL3JUbi93Mzc1VlVZSXdaNlhhN1B3aG5iT2NqRXZ2eFljT0c2WVliYnFpUFJlU0lNbW5TSksxY3VWTEdtRkZ1dDd2V2ZGMndKbkw2bTIrKzBmRGh3L1haWjUvNXA3MDZVM1dOZGFwN3pCVE04WHpickZ1M3puOUQySTBiTjJyOCtQSDY2cXV2Nm5SaDhwVlhYdEhDaFFzbGFZckw1WG9xek9GVVJaVFQ2VHpyWmhYR21DeGp6TnRlcjNkRmVucjZsNUk4cGRlSDZ6MzV0bTNiTkdyVXFJaXFCVVJhZmFLODh6Q1V6eFB1dWs0NCtycnEwcmR2WHgwK2ZGaFJVVkZ0dG16WnNpK2tUMWE5enJYZmlOamFaWFdmTjVIV0w1d3BVbXFYdGYxZFFZeWtrSGEwWnlyOTFTZmY0MDJiTm1uNDhPRzY2cXFyZE91dHQyckhqaDFuYlN1VnZkclVWOWc1YzV2Tm16ZHIrUERoNnQ2OXV3WU5HcVNOR3pmNm43dTgvU1dwcUtoSXp6enpqSktUazlXelowODk5dGhqT243OGVLaGZpakl1dU9BQzM4UEdOZnJFb1JOcldkYnZiRGJieXRhdFd4OXdPcDF2ZGV2VzdZYk9uVHVmZllmU2VtejE2dFgrRzhCdDI3Wk5DeGN1MUpBaFE4SWRWbTFFdnFFbUJaVnZDUWtKYloxTzV3NWp6SmVTZmhJYkc2czMzM3hUaXhjdjFvVVhYa2doSGdGWmxxWG82R2k5OU5KTFdyWnNtUzYrK0dMcDFQdUVKVTZuTTd0YnQyN2R3aHhpZFFwTFAzNzA2RkV0V2JKRWh3OGYxdURCZzBQNVZLaC9xalduMjdScG93c3V1RUJ6NTg2dGNBcUpZTVpLcFpmNXJ0N015OHZUaEFrVDFLTkhEdzBjT0xEMGgzK1NLaDhyQlJyUFZSUlhNQW9MQzlXNGNXUFpiRGIvOHl4YnRrelhYWGVkWnM4KzlVV2g0dUppelo4L1h3TUhEbFQzN3QwMVlNQUF2ZnJxcTJXbStNak56ZFZERHoya3BLUWtEUm8wU0srLy9ycS8vUlVkdDZJeHBXLzc1Y3VYcTIvZnZ1clhyNTgyYjk2c3Q5OStXOG5KeWVyVHA0L1dybDBiZEJ2cklzdXlmbXF6MlI2MjIrMXJuVTduUHFmVCtWSzNidDM2VlBlM1JhcFNWNUNrVWFOR1NTcWJoNEh5cDd6OHFHb09WTFUrY2VZNUcyeU1sYlg5VEpYRkpFbHV0MXREaHc1VlVsS1M3ci8vZnVYbTV2clhCUnRQWlgxT3NIM0M0c1dMMWJkdlh5VWxKZm5QeldCZnQvS2VOMXg5WFVYdHdIOEUwVy9VZU8yeU9nU1RONEh5TXRKRVN1Mnl0czhsMFZoUzJEOXRXYnAwcWViT25hdUdEUnZxaVNlZTBOTlBQNjEzM25ubnJPMFdMVm9VOEJPaS9QeDhQZkhFRS9yNXozK3VlZlBtYWNhTUdWcTJiRm1sKzArYk5rMlptWmxhdkhpeEdqVnFwRWNmZlZUUFB2dHNqWDR0c2tHREJyNkhEUjBPaDhleUxLOHh4bXRabGxlUy83RXh4aXZKVzJxOXh4aGpMTXZ5bk43T25GNTIxcjZTL1A5SzczdDZtVWRTbVgzTGVhNXlZNUVVcUJnUUkrbTNOcHZ0dHpFeE1TY2REc2NLWTB6ZC9kNU9GV1JrWk9pWlo1NVJUazZPNHVMaU5IRGdRTjE1NTUwMUdnUDVocHBVai9KdGlNMW1HeVlwS2lvcVNwTW1UVkwvL3YyWmdncm54TElzL2ZTblA5WEhIMytzTFZ1MjZJOS8vS05WV0ZqWTJyS3NWSWZEc2Q2eXJLdDFLbDlMSkpVWVkwb2tsVmlXNWYvWnNpei8vNldYblg3c09iMXY4Wm5MU20vdk8vN3BZM2tsbmVzOFYvOGRZSDJOOWVPLy92V3YxYnAxYTgyWk02ZldEZkRxdUw4NG5jN1hSRTc3eGNiR0tpVWxSWk1tVGRMNjllczFmUGh3RFJzMnJFemVCak5XS3Mva3laT1ZuNS92SHpNOThzZ2paZFlITTFhcWJEeFgxYmk4WHE5Mjd0eXArZlBubnpXVnlLWk5tN1I4K1hML0ZGL1RwMC9Ydi83MUw4MlpNMGZ4OGZINjE3LytwWWtUSjZxa3BFVGp4bzN6dDYrZ29NQy8zOE1QUDN6V2M1NTUzTXJHbEpLMFo4OGVmZlRSUjBwSlNkSGpqeit1NU9Sa3JWeTVVczg5OTV6bXpKbWpYcjE2Qld6bm1Zd3hUenFkenNkME9pOTE2djFMdWVlQTc3SFg2L1g0em9VejE1ZDMzcHorMmFQL25ET2UwN2wvTHZFR2MyRmluS1M3YlRiYjNVMmJOajN1ZERvL01NYUU3SUtFcXVaaE1Qa2psYzJQNzcvL1hsTHdPWEF1OVluU2dvMHgySnBLb0pna2FkbXlaVnE0Y0tGS1NrcjB3QU1QYU5hc1dabytmWHFWNHFsTU1PM096TXpVckZtenRHREJBblhwMHNYL3VnZTdmM25DMGRkVjFvN3FVRkpTOHFQVDZmU2R4d0hIU3VXTmdZSWRGNTB4Ump2citTcmF0L1F5QmZkM3RyeCtJOXF5ckxEWExzOVZaWGtUS0M4alRlbmFaVGpqcUJPajZuQmZuWGZ2dmZmNnYyb3liTmd3M1gvLy9lZDh3NUxrNUdTZFBIbFMzMzc3clpvMGFhS3NyQ3lWbEpSVVdBREp5Y25ScWxXcjlNNDc3L2h2UkRCaXhBZzkrdWlqNFpxajBQZkxpTElzeXgrMDczZFUrbmRWMVdWbG5xU2M3WUk5Um1YN0JtS01zVm1XZFpHazFsWGV1UTRhTTJhTXhvd1pFKzR3SlBJTk5hcys1TnR2ZEdxdWIvWHAwMGNEQnc0TSs5OWExSDQybTAzZHUzZlhIWGZjb2RkZWUwMldaZGtrWGFOVDd4MmlKRFdRenM3ZllQTyt2SDJDL1RsVVF0MlBuM2sxSUNMRDZkeTJpWnd1bzJmUG52cjQ0NC8xOXR0djY0MDMzdEFISDN5ZzU1OS9Yci80eFMvT09aNGpSNDVvN2RxMWV2UE5OLzNqc1R2dnZGUDMzbnV2cE9ESFNoV041Nm82dmN3MTExd2ptODJtZHUzYTZaWmJiamxyNnFpUkkwY3FKaVpHMHFrcjNsZXNXS0gvK1ovLzhiOEdDUWtKR2p0MnJPYk5tNmR4NDhZcEp5ZEg2OWV2MXh0dnZPR1A3NjY3N3RKOTk5MVg0WEdsaXNlVVByZmRkcHVpbzZNMVlNQUFyVml4UXFOSGoxWjBkTFQ2OWV1bnBVdVh5dVB4S0NvcXFrcHRQelB2ejFoMzF2YWxpOXJuay9Qbm12dFYzZTkwKzFxRThseXJTaDRHa3o4K1orYUhGSHdPVkxVK2NhNHhWcVh0Z2ZKNzNMaHgvdW13Um8wYXBXblRwbFU1bnZQVm9FRURXWmFsZmZ2MjZjb3JyOVJsbDExMlhzY0xWMTlYM2Uwb2gxRUZZNnN6SDFlMHJpcmpvdW9ldHdYaTZ6ZDB1azRXeWVPcGE2NjV4di80OXR0djE1Lys5Q2YvenhYbFRXNXVicVY1R2VIQytzdW8xY1Y0WTh4Snk3S2FGQllXaHZWcW9PYk4velB2ZjlPbVRXV01LZlBIb0NybXpadW5aY3VXS1NFaFFZMGFuZnBHUzJXRi9YMzc5c2tZbzl0dnYvMnNkY1hGeGFVLzlRbXA0dUppMzhOQ3Q5dnQrMHR2dS9iYWEyMEhEeDYwNWVmbjIySmpZNk1LQ3d0dHhjWEZ0cGlZR0Z0eGNiR3RjZVBHdHVMaVlsdWpSbzFzeGNYRlVSNlB4OWF3WVVPcnBLUWtxa0dEQmphUHgyUHplcjAydTkxdTgzZzhOcnZkYnZONnZUYWJ6UmJsOVhwdFhxL1hGaFVWWlRQRzJHdzJtODBZNDF2dlgrYjFlcU5Lcno5ek8wbDNXSlkxb0pMbUZVajZ3aGpqdGl4cm1jdmwra3FTbkU3bjNKQzlvQWlhMiszMmpSVElONFJjZmNrM1NmTWREc2Q3bG1YZC9Na25uK2lUVHo3Ukk0ODhvbHR2dlRXVUx5L3F1UFhyMSt2QkJ4K1V4M05xR2sxanpHYWJ6WmFjbXBwYWtKaVlhTisvZjc4OUppYkczckJoUTd2ZGJyZmJiRFo3WVdHaDNXYXorZjhWRnhmYmJUYWIzYklzL3orUHgyTzNMTXR1czltaWZJOVBEK3JzbG1YWnZWNnYvN0Z2ZVpCWFJGWmtzR1ZabFYxSjdEdXYwaVF0YzdsY0d5WDY4ZnJFNi9XT2pvcUtlb2VjUGx2VHBrMDFkdXhZRFI4K1hCTW5UdFJqanoybUR6NDQ5MXRJN04rL1g1TFV2bjE3LzdJbVRacjRId2NhSy9sVU5KNnI2bFdNZ2ViY2JkdTJyZjl4ZG5hMmpER0tqNDh2czAzNzl1MTE1TWdSZWIxZTdkdDNhaXJsRGgwNmxJbXZzdU5LZ2NlVXpabzFrL1NmS1JOOFJSVGZ0dWRTakpjMHhiS3M2YjY4Yjl5NGNkU0pFeWZzUC9uSlQ4cmtmWEZ4c1MrL3o4cHpWWkRqWHE4M3FsU3UyNk9pb3Z6YlZEVkluOVB2bTJZRjJDelhHUE81WlZrN3ZWN3ZhMmxwYWYvMnpSa2ZDbFhKdzJEeXgrZk0vSkNDejRHcTFpZk9OY2FxdEQxUVRDMWJ0aXp6K01TSkUvSjZ2VldLNTN5MWF0VktUei85dEY1NDRRVzk5ZFpiZXZUUlIrVndPTTc1ZU9IcTY2cTdIV2V5MiswL1BUMW5mSm14VmZQbXpXMG5UNTYwRlJZVzJwbzBhV0k3ZWZKa1ZFbEppUzA2T3RvcUxpNk9hdGl3b2MzajhkaDhZNm96eDFhbngxdVcxK3UxZVR5ZXFLaW9LSnZYNjdXVk4yNHFaeHdWZGZxeFZlcXg3ZlNIMFhhYnpmWldnR2JsR21NK2w3UkQwbXR1dHp2RDRYQWNreFQyMm1WbEt2djdWVkhlQk1yTFNGUzZkaG5PT0dwMU1WNVN2cVFtQlFVRkVadlFWWkdabWFsRml4YnAvZmZmVjN4OHZEWnUzS2hQUHZtazBuMThuL2l1WExsU3JWdUg3K0xad3NKVGVXeU1PVmxxc1hmTm1qWFY5eGN0UkJ3T3gzOUpLbE9zTXNia1c1YTEydXYxL3EyNHVQaHYyN2R2cjlsSitIRXV5RGZVcExxZWJ4NjMyejIwVzdkdXpTekxXbTlaMW1VcEtTbWFPM2V1NXMrZnI0U0VoSnBwQU9xRXJLd3NqUjQ5V2tlT0hQRXQybWVNdWNydGRtZjRGcVNtcGhaTEtpNzNBQkhHNFhCY3JET205YUFmUjJtV1pSbHl1bkt4c2JFYU0yYU14bzBiVitsVm1iNEMwY21USi8zanZkTDN4dklOK2c4Y09PQi83Q3NPU0pFelZ2SXBmVlZraXhZdEpKMmE5ckZMbHk3KzVabVptV3JWcXBWc05sdkE5cFYzM0hNWlUxYVgycFQzT25VanhyT0s4Y2FZQTVabGZTTHBmWmZMOWI4Nk5XMU94QWttZjN6TzlXcmM4ODJscXNSWW5URWRQMzdjMzE5a1pHVDRueXVZZUFMMU9WWFJ2MzkvWFgvOTlabzdkNjRlZnZoaGZmYlpaeFZ1RzhsOVhWWGFjUjdLakszKy9lOS9oK0k1cWtPVTArazhxeGdmUkw5UnAycVhQc0grallva0ZkUXVhMXl0dm9HclpWbjdwVk5meWFrTlltTmpKVWxwYVduS3k4czdhNzN2YXZyczdHemw1ZVhwM1hmZkRiaC9xMWF0NUhRNk5YdjJiTzNmdjE4ZWowZTdkdTNTNXMyYlE5bVVzNVJxeitFYWZlTHFsU2RwcVRIbTlvTUhEN1p3dVZ5RDA5TFMvaG9KQStyOSsvZnJoaHR1cU5aUDZ4RjJFWnR2UHVYZFNDaGN4K1ljT0cvbmxHOXBhV201YnJlN1MwbEpTVmRqelBHQ2dnS05HVE5HZ3djUExuTXpySEE0ODZaV05hRTY4ekRjT1YzWjYxZGRzUlVXRm1yMDZORWFQSGl3cnhEdjhYZzgvVnd1VjV2U2hmaGFMT0w3OFdDc1dMRkNnd2NQMWhWWFhLRy8vdld2QWJjUDVia1h5cjg3Q0VySWNucjM3dDE2OWRWWHRYZnZYbms4SGgwK2ZGZ2ZmdmlocnJ6eVNuOUJycnl4VHNlT0hSVWRIYTBWSzFaSU90V3Z2UG5tbS83anRtdlhUdkh4OFpvM2I1N3k4dktVbFpXbE45NTR3NysrT3NaS2djWnc1eW91TGs2OWUvZlc5T25UdFh2M2JuazhIbTNidGswdnYveXlSbzRjNlc5ZnAwNmRLbXhmZVFLTktYRTJZMHltTWVZMVk4ejFicmU3amN2bEd1bHl1WllyUWd2eFVuRDVjNzdPcFQ0UjZoaUR5ZThYWDN4UitmbjV5c2pJME91dnYrNi93WGt3OFFUcWM0SnB0eSsrdExRMFdaYWxkdTNhcWFpb3lIOVBoOXJVMTFYV2p2cXVLdjFHYmF0ZEJpdFFYa2FpU0tsZDF2WXI0N01sSlJ3NmRFZy8vL25Qd3gxTFFCMDZkTkJOTjkyazhlUEhxMG1USm1kOW90aXhZMGNOR3paTUV5Wk1VTXVXTFRWczJEQnQyTEFoNFA0cEtTbWFPWE9taGc0ZHF1TGlZc1hIeDJ2OCtQRTEycmFqUjQ5S2tpekxxbzNGK0kxZXIvZkc0dUxpVmR1M2I2KzVxazRWdEdyVlNoOTk5TkU1Nzc5MzcxNk5IejllNzczM1hxMjlhVWdkRXZINUZvbk85eHlveDZvbDM5TFQwN2RKYXVwd09HNjNMT3Vkckt3czllN2RXejE2OU5BTEw3eFFwU3ViSXJVL0NpYXU2c3pEU003cDZvaHQ1c3laZXYvOTkvMC9HMk1tdWQzdXA4ODN0Z2hSWi9yeGZmdjJhY3FVS2Zyem4vK3NhNis5MWorRlVIV0oxUE1kWndsNVRzZkd4aW8xTlZYdnZQT09qaDgvcnViTm0rdWFhNjRwYzZPMzhzWTZqUm8xMHZUcDB6Vjc5bXg5OE1FSGF0R2loWktUazdWcDB5Yi9mak5uenRSVFR6MmxQbjM2NkpKTEx0SFFvVU8xZmZ0Mi8vcnpIU3NGR3NPZGo2bFRwK3JGRjEvVVBmZmNvOXpjWExWdDIxYWpSNC9XMEtGRHk4US9lZkprOWUzYlY1ZGNjb2x1dXVrbWJkKyt2Y0k1dXdPTktlRm5qREh6UEI3UDIrbnA2WnNDYng1NWdzbWY4M0d1OVlsUXhoaE1mbmZ0MmxWRGhneFJVVkdSZnZPYjMrak9PKzhNT3A1ZytweGcydTN4ZURSMTZsUmxaV1hwcHovOXFhWk5tK2IvaGtKdDZ1c3FhMGM5ZGE3OVJzVFhMa3ZQR1M5SmE5YXNDV3EvUUhrWmFXcDU3VEl5T0J5T3VVNm4weXhac3NRZ3ZQN3YvLzdQT0oxTzQzUTZsNFE3TDJySzZmYUcrNlVQU25wNnVuRTZuYWF3c0REY29WUWIzK3NmN2p5b0tlSElOMS9lNU9mbjE2cGpoMEo5eTdjQXJHN2R1cjNvZTAyY1RxZFp1SEJoMEs5bGRmVkgxZDJ2MWNWK3NqS2hhdStxVmF0TVltS2lLWlVmSzFUT3pmenFvMGg4MzdCMTY5WXE1MEZWY3FlcWVWYmIvamFjNmNrbm56Uk9wOU00SEk3cXVTdzF3a1ZpVHRjSHk1WXRNLzM3OXc5M0dINHZ2L3l5cjc5L0t0dzVXUlBJZStEODllblR4emlkVG5QRkZWZUVmLzZ3R2tEdE1uSkVTdTJ5Vms5VFk0elpLVVgwZkZMMXhvOC8vaWhKTXNaOEcrWlE2cVRTWDl2MlBkNjBhWk9HRHgrdXE2NjZTcmZlZXF0MjdOaFI0ZjZqUjQrV0pDVWxKU2t4TVZGSGpoelJWVmRkVmVZcWdwTW5UNnBYcjE3YXVIR2ovemsyYk5pZ29VT0hLaWtwU2ZmZmYzK1phU21LaW9yMHpEUFBLRGs1V1QxNzl0UmpqejEyenZQcElieThYcThXTFZxa3dZTUhxM3YzN2hvd1lFQ1pmRXBQVC9mbjJpMjMzS0t0VzdmNjF3WEtnMERIOW5ueHhSZlZ0MjlmL2ZEREQrWEdlTDduQUtxVlNVdEx1N2VrcEtTSnBLOGs2ZVdYWDFiMzd0MjFkdTFhLzBhTEZ5OVczNzU5bFpTVXBObXpaL3VYbjlrZlNlVlBUWEhtVkJoNWVYbWFNR0dDZXZUb29ZRURCNWE1VWtpcVBCZUR5Wm55NGpyVG1YRlcxTVl6bGJmZG1jZkt6YzNWUXc4OXBLU2tKQTBhTkVpdnYvNjZ2LzNCeEIvb1hBejArbFhVem1EUHR4MDdkcWhYcjE1NjRva25aSXlSTWViN29xS2kxaTZYYTZCcXovekJFZXRjK3IzaTRtTE5uejlmQXdjTzlQZS9yNzc2YXBucGgwYU5HaVdwOHJ3UGxEdWJOMi9XOE9IRDFiMTdkdzBhTkVnYk4yNzByNnZvdktwc0gwbHl1OTBWdnYrb2JOK0t6c2xBNTBldzV6SVFEcXRYcjFaV1ZwWi9TbzJGQ3hkcXlKQWg0UTRMQUJBa2FwZVJJMUpxbDdXNkdHOVoxamNTQ1IwSmR1N2NLVW55ZXIzdU1JZFNieXhkdWxSejU4N1ZwNTkrcXRhdFcrdnBweXYrOXYraVJZc2tTUnMzYmxScWFxb3V1dWdpSlNjbmE5V3FWZjV0UHYvOGN6VnIxa3hYWFhXVmY5bXlaY3UwY09GQ2Zmenh4enAwNkpCbXpmclBQWTZtVFp1bW5UdDNhdkhpeFZxeFlvVnljbkwwN0xQUFZuOURFWExQUGZlY2xpNWRxcWVmZmxvYk5telFpeSsrcUdiTm12blhMMW15Uk04Ly83dysvZlJUWFh6eHhabzJiWnAvWGFBOENIUnMzL0dYTGwycUJRc1dxRjI3ZGtISFhaVnpBTlV2UFQwOTMrVnlKUlVVRkhTVWxGRmNYR3orK01jL3FuZnYzdnJ5eXk4MWE5WXNUWnMyVFo5Ly9ybjY5Ky92MysvTS9paFlreWRQMXRHalI3VnMyVEl0V3JUb3JPSmRNSDFTWlRsVDFiZ3lNek1yYk9PNWJEZDU4bVFkTzNaTXk1Y3YxK3V2djY1MTY5YWR0VTFsOFFkcWY2RFhMNUR5bnRzWW93TUhEbWpJa0NFYU1XS0VUbC9OZk1UcjlWN3BkcnZqdDIzYkZ0bDNjS3FGcXRMdlRaOCtYV3ZXck5HY09YTzBZY01Help3NVV4OSsrS0ZlZWVVVi96YkI1SDJnM01uUHo5Y1RUenloZGV2VzZkcHJyOVdNR1RNQ0hyK3lmYVRLMzM5VXRHOWw1MXBsNTBldzV5Z1FMaGtaR2ZyOTczK3ZIajE2NkpGSEh0R0FBUVBLVExzQkFJaHMxQzRqUjZUVUxtdDFNZDVtczMwdFNYdjI3QWwzS1BYZTExOS9MVW15Mld6cnd4eEt2WEh2dmZjcUxpNU9zYkd4R2pac21IYnQybFdsbSswTkhUcFVhOWFzOFYrVnVYejVjdDEwMDAxbDVvQWJOMjZjTHJyb0lyVnMyVktqUjQvMlgvV2FrNU9qVmF0V2FlTEVpV3JWcXBXYU5XdW1FU05HNlBQUFA2L2VSaUxramgwN3B2ZmVlMCtUSmszUzVaZGZMcnZkcnZqNGVMVnAwOGEvemZqeDQ5V3laVXZGeHNicTl0dHYxN2ZmZml1djF4c3dENEk1OXVyVnF6Vi8vbnpObXpkUG5UcDFxbExzNTNzT29IcnMyTEVqdytWeWRiVFpiTDJNTWZtNXVibTY3Nzc3SkoxNnc5bTRjV05kZHRsbDUvVWNSNDRjMGRxMWEvWEFBdzhvTGk1T2NYRnhaUW9Sd2ZaSjFaa3pEUm8wa0dWWjJyZHZuNktqb3l0c1l6RGI1ZVRrYVAzNjlSby9mcnppNHVMVW9rVUwzWFhYWFdkdFYxSDhnZG9mNlBVTFJublBQWDc4ZVBYdjMxK1ptWm1TZEZMU1NMZmIzVHd0TFcxTGxRNk9vQVdidzdtNXVWcXhZb1VlZi94eC9lSVh2NURkYmxkQ1FvTEdqaDJycFV1WEJ2MTh3ZVJPY25LeTR1UGo5ZTIzMzZwSmt5Ykt5c3J5MzJDdklvSDJLZjMrWTlTb1VXVytkVlBSdmhXZGE0SE9qMkRQWlNCY3hvd1pvNy8vL2UvYXRHbVRWcTVjcVhIanhpa3FLaXJjWVFFQWdrVHRNbkpFU3UyeVZ0L0FOVFUxOVpERDRkaDk2TkNoU3pJek05VzJiZHR3aDFRdkhUaHdRTm5aMlpMMGc5dnQvakhjOGRRWHpaczM5ejl1MnJTcGpERXFLU2tKK2dacGlZbUphdE9talZhdlhxM0V4RVI5L2ZYWFoxMloxckpsUy8vakZpMWE2TVNKRS9KNnZkcTNiNStNTWJyOTl0dlBPbTV4Y2JFYU5HQjY0TnJDOTdYbnpwMDdWN2hOaXhZdC9JOWpZbUw4dVJZb0Q0STU5Z3N2dktDK2ZmdjZpeDhlajBkWFhubWxmLzJWVjE2cEJRc1dsTHZ2K1o0RHFGNnBxYW5ySlRWeE9Cd1BTdnF6WlZtTlVsSlNOSC8rZkQzenpETmxmcTlWdFgvL3FRdXMyN2R2NzEvV3BFa1QvK05BdWVoVG5UblRxbFVyUGYzMDAzcmhoUmYwMWx0djZkRkhINVhENFRpbjdmYnQyeWZwMUkyelNzZDNwb3JpRDlUK1FLOWZNSHpQWFZ4Y3JILzg0eDh5eHZpbU9pczJ4cnppZHJ2dmw4UjlGVUlzMkJ6T3pzNldNVWJ4OGZGbGxyZHYzMTVIamh5UjErc042c2JMd2VUT3ZIbnp0R3paTWlVa0pLaFJvMGFTRlBCRHJrRDdsSDcvMGJKbFMvLzdENXZOVnVHK0ZaMXJnYzZQWU05bEFBQ0FjMEh0TWpKRVV1MnlWaGZqVDFzdTZjRjE2OWFWK3lZYm9lZjdaTWtZdzFYeHRjelFvVU8xY3VWS1pXZG42N3JycnRPRkYxNVladjN4NDhjVkhSMHQ2ZFJYWkZ1MmJDbWJ6YWFMTHJwSWtyUnk1VXExYmwwdjdybFNaL2wrNTN2MzdxM3kxWUNCOGlDWVk4K2NPVk1QUFBDQUxybmtFdDF5eXkyS2lvcXEwdFFsaUR4dXQzdE9ZbUxpUEsvWCs0WmxXVU9QSFR0bUh6ZHVuQjU5OUZIZGNNTU41ZTdqS3lTZVBIblMzK2VVbnMvWlYvdzdjT0NBLzdHdlNDZ0Z6c1ZRNmQrL3Y2Ni8vbnJOblR0WER6LzhzRDc3N0xOejJpNVErd0lKMVA3elBiNTA2b095OWV2WGE4S0VDZjU1L0kweEcwNmNPTkgvbTIrK09WYWxneUhrZkIraVptUmtxRXVYTHY3bG1abVphdFdxVlZDRmVDbHc3bVJtWm1yUm9rVjYvLzMzRlI4ZnI0MGJOK3FUVHo2cDlKakI3SFBtK3c5ZnpJSDJMZTljQzZaL0NQWmNCZ0FBT0VmVUxzTXNrbXFYdFhxYUdrbXlMT3N6U1dWdVJGa1R5cnZaWExpT3ZYLy9mdDF3d3cxaG01N2hpeSsra0NSWmxyVXF3S1lJazlqWVdFbFNXbHFhOHZMeS9NdC84NXZmYU51MmJmcjQ0NDkxODgwM243WGZpeSsrcVB6OGZHVmtaT2oxMTEvWG9FR0RKSjI2MHRQcGRHcjI3Tm5hdjMrL1BCNlBkdTNhcGMyYk45ZE1nMUJ0V3JWcXBWNjllbW42OU9uYXRXdVhQQjZQdnZubUcyVmxaUVcxYjJWNUVNeXhMNzMwVXFXa3BPalpaNTh0Y3c4RDFHN2J0MisvZU0rZVBTOFZGaGEyTThaa1M5S01HVE4wM1hYWCthOENMOTBmZGV6WVVkSFIwVnF4WW9Va3FiQ3dVRysrK2FiL2VPM2F0Vk44Zkx6bXpadW52THc4WldWbDZZMDMzdkN2cjQ0K3FhSitzaUxaMmRsS1MwdVRaVmxxMTY2ZGlvcUtaTXpaRjRZSHMxMjdkdTNVcVZPbkN0c1hTS0QyQjNyOUt1T0w5WlpiYnRINDhlTlZXRmhvakRHSEpNbnRkbDlQSVQ0eXhjWEZxWGZ2M3BvK2ZicDI3OTd0di9Ianl5Ky9ySkVqUndaOW5FQzU0NXRhSmpzN1czbDVlWHIzM1hmTDdGL2VlUlZvSCtuczl4K0RCdzhPdUc5RjUxcWc4eVBZY3htUklURXgwZit2S2xhc1dLSEJnd2ZyaWl1dTBGLy8rdGNRUlhkK3dqMm1ROTBTaW5wRktHc2d0VTI0ejFmZjc4SjNnVVJwNFk0TjVRdFg3UkwvRVVtMXkxcGZqRDl5NU1nYVNYbi8vT2MvZGV4WS9Sd1B0bXJWU2g5OTlGSFFWemxWcHhNblRtajE2dFV5eHVSYmxoWDhKS1NvVVIwNmROQk5OOTJrOGVQSGx5bTZOMjNhVk1uSnlXcmN1TEdjVHVkWit5VWtKT2lHRzI3UUhYZmNvYVNrcERKekdLZWtwTWhtczJubzBLRzYrdXFyOWRSVFR6RjRyYVdtVDUrdXJsMjc2dTY3NzFiUG5qMzExRk5QcWJDd01LaDlBK1ZCTU1mdTBhT0hubmppQ1UyWk1rVnIxcXlwenFZaFRJd3g5dmJ0MjcvV3NHSER2VVZGUmNlTU1lTWw1ZWJuNTJ2aXhJbUtqbzR1MHg4MWF0UkkwNmRQMXdjZmZLREJnd2ZyN3J2dlZvOGVQY29jYytiTW1UcDA2SkQ2OU9talJ4NTVSRGZkZEZPWjllZmJKMVhVVDFiRTQvRm82dFNwdXZycXE3VjQ4V0pObXphdHpEMDNxcnBkU2txS0RoOCtyTDU5KzJyaXhJbTY4Y1liSlVsMmUzQmZZZ3pVL2tDdlgzbnk4L1A5TndnOWVQQ2dKSjJ3Mld5RGR1N2NPU2lvb0JCV1U2ZE9WV0ppb3U2NTV4NGxKU1ZwMHFSSkdqMTZ0SVlORzFhbDQxU1dPeDA3ZHRTd1ljTTBZY0lFalJ3NThxenp0cnp6S3RBK2t0UzFhMWNOR1RKRWQ5eHhoNjYrK21yL1BQV1Y3VnZadVZiWitSSHNPWXJJVVBxbXdNSGF0MitmcGt5Wm92dnV1MDlmZnZtbGJydnR0aEJGRjd5OWUvZnF4aHR2TEZOSUMrZVlEcWlQeWpzUGd4WEo1MnNreDFhZlVic01MMnFYSWVCME9sOXlPcDNtelRmZk5EVWxQVDNkT0oxT2s1K2ZYNnVPWGQxV3JWcGxuRTZuY1RnY0g0UTdEMnFhMCtrMFRxY3ozTCtDODNiYmJiZVpkOTk5dDh5eTJwQ0R2dGMvM0hsUVUrcEt2dFZXOVMzZlFzWGhjTnp1ZERwemZLL25ILzd3QjVPYm14dnVYMjlFV3Jac21lbmZ2MzlZbnZ2WXNXTm15cFFwL3J4M09Cekh1M1hyT1h1b1hnQUFIZXRKUkVGVTlsaTQ4NmUyb3grdis1NTg4a25mT1JQODF3OXFzWERrdE84OTZ1bHY2UVJsNjlhdFZkNG4xTTZsSFpIcTVaZGY5djI5ZUNyY09Wa1Rha3RmSG9yeFhHMFlJMVpGYlQ0UGEzUHN4aGpUcDA4ZjQzUTZ6UlZYWEZHdjVyd05SKzBTcDBSYTdiSk9mRlRtOFhoZWs2U2xTNWRXKzVXNVhxOVhpeFl0MHVEQmc5VzllM2NOR0RCQU8zYnM4SzlQVDAvWDhPSERkZFZWVittV1cyN1IxcTFiL2V1S2lvcjB6RFBQS0RrNVdUMTc5dFJqanoxV1pnN2NRTWYyZWZIRkY5VzNiMS85OE1NUDVjWlkrdXRpdnNlYk5tM3l4M1hycmJlV2U5enpaWXpSVzIrOTVmdHhYclUvQVVMcTZOR2pXckpraVE0ZlB1ei8ramNBaEpMYjdYN1g1WEkxTjhiTWxIUml5NVl0dXU2NjZ6UnYzandWRkJTRU83eXdXcjE2dGYrbXg5dTJiZFBDaFFzMVpNaVFHbzJocUtoSUgzendnWktUay9YeHh4L0xHRk1rNmUxang0NDFUMHRMKzNPTkJnTUFRUWhtN0ROcTFDaEpVbEpTa245Nm0rTGlZczJmUDE4REJ3NzBqOE5lZmZWVi83UU92dU11VzdaTTExMTNuV2JQbnUxZnRuejVjdlh0MjFmOSt2WFQ1czJiOWZiYmJ5czVPVmw5K3ZUUjJyVnIvYys3ZWZObURSOCtYTjI3ZDllZ1FZUEtYTTAvZXZUb3MySTZjd3FRWUdPc2lYRWZJc2VERHo2b21UTm4rbjkrNVpWWDFLZFBIMzhkSkQwOVhmLzkzLzh0ajhmai83bWlla1dnSEt0SVpjZXNLTy92dmZkZVBmWFVVMldPYy9mZGQydldyRm1TQXRkT1Nnc205NE5wVzNubllYa1dMMTZzdm4zN0tpa3BTYk5uenk0VGcrOTh6YzNOMVVNUFBhU2twQ1FOR2pSSXI3Lyt1bjhhbVdEaURkVCt2THc4VFpnd1FUMTY5TkRBZ1FPMWFkT21DdU1OVjMwSWdZV3lkb21LUldMdHNrNFU0Ny8rK211M01lYUxqSXlNZ0RlTnFxcm5ubnRPUzVjdTFkTlBQNjBOR3pib3hSZGZWTE5temZ6cmx5eFpvdWVmZjE2ZmZ2cXBMcjc0WWsyYk5zMi9idHEwYWRxNWM2Y1dMMTZzRlN0V0tDY25SODgrKzJ6UXgvWWRmK25TcFZxd1lJSGF0V3NYZE54TGx5N1YzTGx6OWVtbm42cDE2OWIrcjVsWHA2Kysra283ZCs2VUpKZmI3ZjZpMnA4QUlmWHJYLzlhNzc3N3J1Yk1tZU8vU1JvQTFBQ3YyKzErMUxLc0ZwSStrVlN5YU5FaUpTY242N1BQUHZQUENWM2ZaR1JrNlBlLy83MTY5T2loUng1NVJBTUdEUEJQelJGcVhxOVhicmRiZmZyMDBZd1pNK1R4ZUx5U1hKTGF1bHl1RVh2MjdBbHUzaW9BQ0pQS3hqNmxwN2J4M1NSKyt2VHBXck5tamViTW1hTU5HelpvNXN5Wit2REREL1hLSzYrVU9lNm1UWnUwZlBseWpSMDcxcjlzejU0OSt1aWpqM1RWVlZmcDhjY2ZWMFpHaGxhdVhLbHJyNzFXYytiTThXK1huNSt2SjU1NFF1dldyZE8xMTE2ckdUTm1WQnJUbVlLTnNTYkdmWWdjdlhyMUtuTlBuQTBiTnFpd3NGQzdkdTJTZEtvWTNxTkhEMFZGUlVtcXZGNFJiSTZkcWJKalZwVDNnd2NQMXBvMWExUmNYQ3hKT256NHNMWnMyZUtmK2l4UTdhUThsZVYrTUcwTDVqek16TXpVckZtek5HM2FOSDMrK2VmcTM3OS91ZHRObmp4Wng0NGQwL0xseS9YNjY2OXIzYnAxVllvM1VQc25UNTZzbzBlUGF0bXlaVnEwYUZHVnB1b0s5TnlvT2FHc1hhSmlrVmk3ckJQRitOTW1TYWMrR2ZaMThPZnIyTEZqZXUrOTl6UnAwaVJkZnZubHN0dnRpbytQVjVzMmJmemJqQjgvWGkxYnRsUnNiS3h1di8xMmZmdnR0L0o2dmNySnlkR3FWYXMwY2VKRXRXclZTczJhTmRPSUVTUDArZWVmQjMzczFhdFhhLzc4K1pvM2I1NDZkZXBVcGRqdnZmZGV4Y1hGS1RZMlZzT0dEZE91WGJ1cTlRWWVKU1VsbWpmdjFBZEtYcTkzYXJVZEdEVm00OGFOK3ZEREQ5VzFhOWV6MW5YdDJsV3BxYWtVNlFHRVRHcHE2Z21YeS9YcmtwS1NuMG5hVTFSVVpDWk9uS2grL2ZwcDkrN2Q5ZTVxa1RGanh1anZmLys3Tm0zYXBKVXJWMnJjdUhIK2dYU29HR09VbloydG9VT0g2czQ3Ny9SZGdiWFBzcXdyWFM1WG90dnRQaGpTQUFDZ21sUmw3Sk9ibTZzVksxYm84Y2NmMXk5KzhRdlo3WFlsSkNSbzdOaXhXcnEwN0RTeUkwZU9WRXhNakpvMGFlSmZkdHR0dHlrNk9sb0RCZ3pRa1NOSE5IcjBhRVZIUjZ0ZnYzNzY0WWNmL0Zja0p5Y25LejQrWHQ5Kys2MmFOR21pckt5c29EOXdya3FNb1I3M0liTDA3TmxUZS9mdTFmNzkrNVdibTZzREJ3Nm9mLy8rL3VMc2xpMWJkTTAxMS9pM3I2aGVVWlVjTzFORng1UXF6dnRycjcxVzBuL3U5L0RKSjUrb2E5ZXU2dFNwVThEYVNVVXF5djN6YWR1WkdqUm9JTXV5dEcvZlBrVkhSK3V5eXk0N2E1dWNuQnl0WDc5ZTQ4ZVBWMXhjbkZxMGFGSG1YbXVCNGczVS9pTkhqbWp0MnJWNjRJRUhGQmNYcDdpNHVDcGZzRUUvRVZHcXZYYUppa1ZxN1RLNHU0TFZBbTYzZTYzVDZWeTVkKy9lMzd6NjZxdTYrKzY3ei91WXZxK0xkKzdjdWNKdFdyUm80WDhjRXhNalk0eEtTa3EwYjk4K0dXTjArKzIzbjdWUGNYRnhVTWQrNFlVWDFMZHZYMytINy9GNGRPV1ZWL3JYWDNubGxWcXdZRUc1K3padjN0ei91R25UcHY2NEdqWnNXSEdEcStEOTk5L1hOOTk4STJQTWhyUzB0SStyNWFBQWdIb25QVDA5VTlJbENRa0p2ZTEyKzN1NXVibk5odzBicGwvOTZsZDY3cm5uRkJjWEYrNFE2NlM4dkR4Tm5UcFYvL2pIUDN5TGpocGpIblM3M2ErSE15NEFPQmRWR2Z0a1oyZkxHS1A0K1BneXk5dTNiNjhqUjQ2VUtWQzFiZHYyclAxOTMyVDJYYlRpK3p2VnFGRWpTYWZHYkZGUlVabzNiNTZXTFZ1bWhJUUUvN3BnaTE5VmlUSFU0ejVFbHJpNE9QM3FWNy9TbGkxYkZCVVZwWjQ5ZTZwbno1NTY2NjIzTkh6NGNHM2Z2bDJ6WnMxU1JrYUdwSXJyRmNIa1dFVTNBSzNvbUEwYk5xd3c3eHMyYktoKy9mcnAwMDgvVmE5ZXZmUy8vL3UvL3BzcEI2cWROR2pRb053NEtzcjk4Mm5ibVZxMWFxV25uMzVhTDd6d2d0NTY2eTA5K3VpamNqZ2NaYmJadDIrZnBGTTNMUzhkVDdEeEJtci8vdjM3L2ZIN2xQNkFNQmowRTVFakZMVkxWQ3hTYTVkMXBoZ3ZTU1VsSmZmWjdmWnIvL3JYdjhaY2M4MDE1Vjd4V3hVWFhuaWhwRk4zMlM3dkU5REtYSFRSUlpLa2xTdFhxblhycys5SkVjeXhaODZjcVFjZWVFQ1hYSEtKYnJubEZrVkZSVlg0OWFtYXRHZlBIczJkTzFlU0NyeGU3eC9DSFE4QW9QWkxUMC8vWEZLY3crRjRSTklULy9yWHY1cjA2OWRQQXdjTzFJUUpFNm84NkVENUNnb0s5TVliYitqVlYxLzFmZnZncERIbUwyNjMrejVKbmpDSEJ3QWg1eXNrWm1Sa3FFdVhMdjdsbVptWmF0V3FWWmtpbldWWjUvUWNtWm1aV3JSb2tkNS8vMzNGeDhkcjQ4YU5WWnFTb0NveG92N3hUVlhqOVhyVnYzOS9KU1ltNnZISEg5ZFhYMzJsenAwN0t6WTJOdUF4UXBGamdmSis4T0RCR2p0MnJIYnQycVVmZnZoQmZmcjBrUlM0ZGxKVjFkMjIvdjM3Ni9ycnI5ZmN1WFAxOE1NUDY3UFBQaXV6M3ZjZTljQ0JBLzdIdmdKNk1BSzEvM3lQajhoVDNiVkxsQytTYTVkMTZxOTRlbnI2OTE2djk0R1NraEpObUREaHZEdW9WcTFhcVZldlhwbytmYnAyN2RvbGo4ZWpiNzc1UmxsWldVSHQ2M1E2Tlh2MmJPM2Z2MThlajBlN2R1M3l6KzhXekxFdnZmUlNwYVNrNk5sbm45V3FWYXZPcXkzVjVjaVJJM3J3d1FkVlZGUWtyOWY3OU5kZmY3MDkzREVCQU9vT3Q5dWRjdXpZc1RoSlM0d3hSU3RXckZCeWNyS1dMRm1pb3FLaWNJZFhhNVdVbE9pTEw3NVE3OTY5dFhEaFFobGpQTWFZZFpabHRYYTczWGVMUWp5QWVpSXVMazY5ZS9mVzlPblR0WHYzYnYrTnMxOSsrV1dOSERteVdwN0ROeDFOZG5hMjh2THk5TzY3NzVaWjd5dVdwcVdsS1M4dkx5d3hvdmE2NXBwcjVISzV0RzNiTmwxeHhSVzY0SUlMbEpDUW9MLzg1Uy9xMWF0WFVNY0lSWTRGeXZ2TExydE1yVnUzMXF4WnM5Uy9mMy8vbGZPQmFpZFZGV3piQXAySHZyYWtwYVhKc2l5MWE5ZE9SVVZGWjAybDJLNWRPM1hxMUVuejVzMVRYbDZlc3JLeTlNWWJid1FkYjZEMnQydlhUdkh4OGVkOGZFU2U2cTVkNG15UlhydXNVOFY0U1VwTFMzdE4wcXNIRHg3VVhYZmRwZXpzN1BNNjN2VHAwOVcxYTFmZGZmZmQ2dG16cDU1NjZpa1ZGZ1ozSDdPVWxCVFpiRFlOSFRwVVYxOTl0WjU2NnFreUhYY3d4KzdSbzRlZWVPSUpUWmt5Uld2V3JEbXZ0cHl2UTRjT2FlellzYjRQRE41UFMwdWJFV2dmQUFDcWFzK2VQWVV1bCt1Mm8wZVB0cFMwM3VQeGVGTlNVcFNjbkt5Tkd6ZjY1K05GWU1ZWWJkKytYZjM3OTllRER6Nm93c0pDWTR6Wjd2VjZMM1c3M2IxU1UxT1BoanRHQUFqVzZOR2pKVWxKU1VubmRaeXBVNmNxTVRGUjk5eHpqNUtTa2pScDBpU05IajFhdzRZTnE0WW9wWTRkTzJyWXNHR2FNR0dDUm80Y3FSNDllcFJaMzZGREI5MTAwMDBhUDM2OGJyNzU1ckRFaU5xcmMrZk84bnE5NnR5NXMzK2FrWjQ5ZXlvOVBiM01mUEdCVkhlT0JjcDc2ZFRWOFM2WHkzL2pWcDlBdFpPcUNxWnR3WnlISG85SFU2ZE8xZFZYWDYzRml4ZHIyclJwNVg1akppVWxSWWNQSDFiZnZuMDFjZUpFM1hqampaSWt1ejI0eVNnQ3RYL216Sms2ZE9pUSt2VHBvMGNlZWVTczF3KzFUM1hYTHZFZnRhRjJlVzdmdTR0d2lZbUpEWXd4U3lUZGNPR0ZGMnJHakJtNjRvb3J3aDFXcmJaMTYxWTkvUERET25EZ2dDUjlucGVYOTVzOWUvWUU5NmxFSGVWME9vMmtpSmc2cUQ1S1RFeVVKTGxjcmpyWmo1MkpmQXV2K3BadmtjYmhjUHpLc3F6bGt1SWxxVTJiTnBvM2I1NDZkdXg0emxNSTFBZloyZG1hT0hHaXRtM2JKa2t5eG1RWlk4YWtwYVY5Rm1CWGhBRDllTjAzYWRJa3JWeTVVc2FZVVc2M3U4NWZ0a2hPUXpwMUU4S0ZDeGRLMGhTWHkvVlVtTU1KT2ZJZXdWaStmTGtXTEZnUU1UTWNSSnErZmZ2cThPSERpb3FLYXJObHk1Wjk0WTRuWEtoZFZyL2FVcnVzYzFmR1MxSnFhbXF4eStXNlJkS2JPVGs1R2p0MnJLWk1tY0luVGVmZzBLRkRTa2xKMFpneFkzekovS0ZsV2Ywak1aa0JBSFdUMiszK2w4dmw2bVNNdWQwWWN5QTdPMXREaHc3Vi9mZmZyNE1IRDRZN3ZJaHo5T2hSL2ZuUGY5YkFnUU45aGZoY1k4eEV0OXZkamtJOEFBQkE5VnE5ZXJXeXNyTDhVK0lzWExoUVE0WU1DWGRZaUhEVUxxdFBiYXRkMXFrYnVKNmh4T1Z5alhRNm5Sc2tQYk5zMmJMWTVjdVg2NXBycmxIdjNyM1Z1WE5udFdqUlFrMmFOQW42cTBOMW5jZmowZkhqeDNYbzBDRjk4ODAzK3VLTEw3UjY5V3A1dlY1SnlqZkdUSGE3M2MrR08wNEFRUDNrZHJzWFMzcmY2WFRPTk1hTSsvTExMMlA2OSsrdjMvLys5eG94WW9TYU5tMGE3aERENnVUSmsxcXhZb1ZtelpxbGtwSVNHV01LSmYwdEp5Zm45Ly8rOTc5UGhqcytBQUNBdWlnakkwUFBQUE9NY25KeUZCY1hwNEVEQityT08rOE1kMWlvSGFoZFZsRmRxRjNXK2Qra3krVjZKU0VoNGNPb3FLZy9HMk9HclYyN05tYnQyclhoRHFzMktaQzB0S1NrWkdKNmVucG11SU1CQU5SN0hwZkxOU0VoSWVFcHU5MytOMlBNOWErOTlsclVva1dMTkhYcVZGMTMzWFZxMEtCQnVHT3NVVjZ2VjZtcHFYcnd3UWQxNHNRSm1WT1RqUDZ6dUxoNDBMWnQyN2dqRkFBQVFBaU5HVE5HWThhTUNYY1lxTVdvWFo2M1dsVzdyUFBGZUVsS1QwOC9JT25PenAwNy96RTZPbnFFWlZuWFNrcVExRUxTVDFSUFhvY2dlSXd4UnlVZGxwUnVqRm5uOFhqZTJMcDFhMDY0QXdNQW9MVDA5UFI4U2I5Mk9Cd2RMTXY2ZTBsSnlTOGZlK3d4eGNiR2F2NzgrZnJsTDM5WkwrYVQzN3Qzcis2Ly8zNzk4TU1QL2tVMm0rM1cxTlRVVGVHTUN3QUFBRUR3cUYwR3JkYlhMdXZWTC9LYmI3NDVKbW5CNlg5QXRmRGQyQkdvQ2VRYlVKYmI3YzZRZE9ubGwxK2ViTFBaM3N6THkvdnBpQkVqOU10Zi9sS3paODlXbXpadHdoMWlTQncrZkZnelpzelFQLzd4RDkraVExNnZkMEphV3RxaU1JYUZJTkNQbzY0aHAxRWZrZmNBUW9YYVpkMVhKMi9nQ3RRRVk4em1jTWNBYlF0M0FEV0ZmSXNJOVNiZmFxT3Z2Lzc2SDI2M3U1MHg1bjVKQjNmdTNLbUJBd2RxOHVUSk9uVG9VTGpEcXpaNWVYbDY2YVdYMUs5ZlAxOGgvcGhsV1NrdWw2czFoZmpJUmo5ZVB4aGo4bzB4TzhJZFIwMGdwMDg1TlROWS9XYU1LZko2dlduaGpxTW1rUGRBdGNuSXljbXBOVmN5QTlXcDduOS9Hd0FBMUN1SmlZa052Rjd2ZkVsM1dKYlZ5R2F6YWZ6NDhicjU1cHZWdUhIamNJZDNUb3FMaS9YNTU1OXI2dFNwS2l3c2xFNTlQWE5sVVZIUmI3ZHYzMzQ4M1BFQlFIM2xjRGllZEx2ZFQ0YzdEZ0FBVUR0UWpBY0FBSFZTdDI3ZG1sbVc5WkZsV2Iwa1dSZGNjSUZTVWxMVW8wY1AyV3kxNDh1QnhoaHQzYnBWRXlaTThGL2hiNHhKODNnOE42V25wMzhmNXZBQW9GNUxTRWpvWXJmYlY3dGNyamFTUE9HT0J3QUFSRDZLOFFBQW9FNXpPQnlYVzViMXJxUkxKYWxWcTFaNjdybm4xTGx6NXpCSFZybU1qQXc5K2VTVDJyNTl1eVRKR1BOdlk4dzlhV2xwcThJY0dnQkFrc1BobUdSWjFoU3YxenN3TFMxdFpiampBUUFBa1k5aVBBQUFxQmNjRHNkSXk3Sm1TbW9qU1ZkZmZiVW1UcHlvaXkrK09NeVJsWFhreUJITm56OWZIMzc0b1NUSkdKTmpqSm1kbHBZMlU1STN2TkVCQUh3Y0RzY1BsbVcxTmNiODFlMTJqdzUzUEFBQUlQSlJqQWNBQVBWSlZHSmk0blN2MTN1UFpWbE5KT2wzdi91ZFJvNGNxYVpObTRZMXNNTENRbjM4OGNlYVBYdTJQQjZQakRGRmt0NDdlUERnSHpJek13dkNHaHdBb0l5RWhJVE9kcnQ5cHlRWlkzNTB1OTF0SlhFM1Z3QUFVQ21LOFFBQW9ONjU3TExMR2paczJIQ1JaVm0zU29xeTJXeDY5TkZITldqUUlEVm8wS0JHWS9GNnZmcmlpeS8wNUpOUHFxREFYM1AvcExDd2NQajI3ZHVQMUdnd0FJQ2dPQnlPQnkzTGVyYlVvbDR1bDJ0ZDJBSUNBQUMxQXNWNEFBQlFiemtjam9zdHkzcFBVazlKaW8yTjFjeVpNM1hsbFZmS3NrTC9ObW5idG0xNjhza250WGZ2WGttbmJzN3E5WHAvOS9YWFg3dEQvdVFBZ0hQbWREcFRKVGw5UHh0alhuYTczZVBDR0JJQUFLZ0ZLTVlEQUlCNkx5RWg0VHE3M2Y2U3BGOUswcTkrOVN0Tm1qUkpsMXh5U1VpZUx6TXpVODg5OTV6V3JGa2pTVExHWkVwNnpPMTJ2eG1TSndRQVZKdUVoSVNmMmUzMjcwb3ZNOFprdU4zdWptRUtDUUFBMUJJVTR3RUFBRTZ4dW5YcmRyL05abnRDVXB3a0RSZ3dRUGZkZDU5YXRteFpMVStRbDVlblJZc1c2YzAzMzVUWDY1VXhKdCt5ckpkY0x0ZGpranpWOGlRQWdKQnlPcDMzU0hyeHpPVmVyL2ZLdExTMExXRUlDUUFBMUJKUjRRNEFBQUFnVXV6YnQyOVRkbmIybk5hdFcxOXNXVmJYM2J0M1I3Mzk5dHRxM0xpeE9uZnVMTHZkZms3SDlYZzhXcmx5cGU2ODgwNjUzVzU1dlY2dk1lYWo0dUxpcTlQVDAxZUptLzRCUUszUnVuWHI1eTNMYW5mbWNzdXk4ck96c3o4SlIwd0FBS0IyNE1wNEFBQ0FjbHgyMldVWE5XclU2QjFKL1NUSmJyZHI1c3ladXZiYWE2czBuL3cvLy9sUFRadzRVVGs1T1pJa1k4eEdZOHlvdExTMDNTRUpIQUFRTXBkZmZ2bFBvNktpTXN0Ylo0elo3WGE3ZjFIVE1RRUFnTnFEWWp3QUFFQWx1blRwa3RDd1ljTkZraHlTZFBIRkYydkdqQm5xMHFWTHBmdDk5OTEzbWo1OXV0TFMwaVNkS3RJWVl4NUlTMHRiRmVxWUFRQ2g0WFE2LzUra1Z5cGFiMWxXUW1wcTZ0WWFEQWtBQU5RaUZPTUJBQUNDNEhBNGhrcDZ4cktzbjBsU1VsS1NIbnJvSWYzc1p6OHJzOTJCQXdjMGYvNThMVisrM0xmb2tLUXBMcGZySlRFZERRRFVhazZuYzdXazVJcldHMk5TM0c3M3hCb01DUUFBMUNJVTR3RUFBS3JBNFhCTXNpenJZVWt4a3ZUYjMvNVdkOTU1cHhvMWFxUjMzMzFYTDczMGtyeGVyeVFWUzNyRjVYTDlVVkpKR0VNR0FGU0RoSVNFbGxGUlVmdXNTdVlxTThac2Q3dmRsWDkxQ2dBQTFGc1U0d0VBQUtyb3Nzc3VhOWl3WWNQWExNc2FvZkxmVDYyd0xHdE1hbXJxb1pxT0RRQlFNeHdPeDh1V1pmMUIwbGlYeTFYaDFEVUFBQUErdG5BSEFBQUFVTnRzMzc2OXlPMTJqelRHL0V6UzZsS3JVajBlVDNlWHl6V0lRandBQUFBQW9EUjd1QU1BQUFDb3JkeHVkNGFrM3QyNmRSdGxzOWt1ZExsY3o0YzdKZ0FBQUFCQVpPTEtlQUFBZ1BOa3M5a1dTWG91M0hIVUlpMGREa2RoYkd6c2dGTExvaSsvL1BLanNiR3gvVTcvZkVHN2R1M21KU1FrSE83V3JkdngrUGo0ZHlYOXhMZHhpeFl0N3UvYXRXdjI1WmRmWHRDMmJWcytCQUVBQUFBUThTakdBd0FBb0tZZHlNM04vZkNpaXk0YTRWdlF2SG56bTB0S1NnN2w1ZVY5S2trZE9uUlkyTGh4WThmdTNic3ZUMHRMNnhnVkZkV2lRNGNPejBsU28wYU5PclZyMSs2Rjc3Nzdic1RYWDMvZDhzaVJJMitIcXlFQUFBQUFFQ3lLOFFBQUFLaHhCdzhlWE5Dc1diTWhrcHBLMG9VWFhqajY4T0hEQ3lVWlNTMmFOMjgrSWlzcjY1NkNnb0pNU1lmMjc5OC9wMW16WmpkTGtzMW1LNUprR2pWcTFGN1NzUk1uVG13SlZ6c0FBQUFBSUZqTUdROEFBSUFhZC96NDhTK0tpb295bWpkdmZsTitmdjZhbUppWUhudjI3QmttU2RIUjBlMGxXWjA3ZDA0clo5ZUdCUVVGUDN6Ly9mZDN0RzNiOXBsV3JWbzltSm1aZWZleFk4ZlcxV3dMQUFBQUFLQnFLTVlEQUFBZ0xBNGVQUGp5UlJkZGRFZURCZzA2SEQxNjlFTkpCeVhKR0hOQWtuYnMyTkdob0tCZ2Izbjc1dVRrdkoyVGsvTit1M2J0VWpwMjdQaisxcTFiVzlkZzZBQUFBQUJRWlV4VEF3QUFnTEE0ZVBEZ0d6RXhNZDNqNHVKK2QralFvWmQ5eXdzS0NuNDRmdno0MmpadDJqemZ1SEhqZHBMc01URXhsOGZFeFBTV3BBc3V1S0JEMDZaTmUwb3lKMCtlM0dPejJTNlFaSVdwR1FBQUFBQVFGSzZNQndBQVFMams1dVRrZkJnVEU1TjQvUGp4dGFWWDdOcTE2OWI0K1BpWE9uZnUvQy9Mc2hvV0ZCUnMvK0dISHg2V0pHT012WDM3OXE4MWJOZ3d2cWlvNlB2dnZ2dHVoRTdOTlE4QUFBQUFFWXRpUEFBQUFNSW1PanI2OG9NSEQ3NWN6cXI5MzMzMzNkRHk5aWtzTFB4MisvYnR2d3h4YUFBQUFBQlFyU2pHQXdBQUlCeWF0MmpSWXBqZGJtOTE4T0RCdjRRN0dBQUFBQUFJTllyeEFBQUFxSEVPaHlPcnFLaG83NTQ5ZTI2UWREemM4UUFBQUFCQXFGR01Cd0FBUUkxenU5MFhoRHNHQUFBQUFLaEp0bkFIQUFBQUFBQUFBQUJBWFVjeEhnQUFBQUFBQUFDQUVLTVlEd0FBQUFBQUFBQkFpRkdNQndBQUFBQUFBQUFneENqR0F3QUFBQUFBQUFBUVloVGpBUUFBQUFBQUFBQUlNWXJ4QUFBQUFBQUFBQUNFR01WNEFBQUFBQUFBQUFCQ2pHSThBQUFBQUFBQUFBQWhSakVlQUFDRVRPUEdqYTl5T3AzbUp6LzVTWjlMTDczVTdYQTRDaSs5OU5LdDBkSFJpYVUyYTlpbVRadHBYYnAwK2JmRDRTanEwcVhMM3RhdFcwK1NGQld1dUFFQUFBQUFxRzcyY0FjQUFBRHF2dWJObS8rL0hUdDJESkIwc2xPblRtKzFiOS8rMVowN2R6b2xxWDM3OXEvRXhNVDgxL2ZmZno4a1B6Ly9YNDBiTi82dlRwMDZ2V2V6MmV3Ly92ampwRENIRGdBQUFBQkF0ZURLZUFBQUVISlpXVm1QU3NxV2xIUHc0TUY1MGRIUjNYVHF5dmU0dUxpNFVabVptV1B6OC9PL2xsUmNVRkN3OGNjZmY1d2NGeGYzaDdBR0RRQUFBQUJBTmFJWUR3QUFRcTZ3c0hDZjczRnhjWEd1SkV0U2cram82QTZTckdQSGptMHZ2WDF4Y2ZGdXU5M2VVcnhYQVFBQUFBRFVFUXh3QVFCQTJKdzRjZUpIU1dyY3VISG4wc3NiTm16WXFiaTRPRk9TTnl5QkFRQUFBQUJRelNqR0F3Q0FjTXJPemMzOVc0Y09IVjZKaVlsSmtHUnYzTGh4OXpadDJrelp0Mi9mckhBSEJ3QUFBQUJBZGVFR3JnQUFJS3krKys2N2tXM2J0djF6Zkh6OEozYTdQYTZvcU9pN0F3Y09wQnc4ZUhCQnVHTURBQUFBQUtDNlVJd0hBQUFoVTFCUThKWEw1YklDTER1Um1abjVRR1ptNWdNMUhCNEFBQUFBQURXR2FXb0FBQUFBQUFBQUFBZ3hpdkVBQUFBQUFBQUFBSVFZeFhnQUFBQUFBQUFBQUVLTVlqd0FBQUFBQUFBQUFDRkdNUjRBQUFBQUFBQUFnQkNqR0E4QUFBQUFBQUFBUUloUmpBY0FBQUFBQUFBQUlNUW94Z01BQUFBQUFBQUFFR0lVNHdFQUFBQUFBQUFBQ0RHSzhRQUFBQUFBQUFBQWhCakZlQUFBQUFBQUFBQUFRb3hpUEFBQUFBQUFBQUFBSVVZeEhnQUFBQUFBQUFDQUVLTVlEd0FBQUFBQUFBQkFpRkdNQndBQUFBQUFBQUFneENqR0F3QUFBQUFBQUFBUVloVGpBUUFBQUFBQUFBQUlNWXJ4QUFBQUFBQUFBQUNFR01WNEFBQUFBQUFBQUFCQ2pHSThBQUFBQUFBQUFBQWhSakVlQUFBQUFBQUFBSUFRb3hnUEFBQUFBQUFBQUVDSVVZd0hBQUFBQUFBQUFDREVLTVlEQUFBQUFBQUFBQkJpRk9NQkFBQUFBQUFBQUFneGl2RUFBQUFBQUFBQUFJUVl4WGdBQUFBQUFBQUFBRUtNWWp3QUFBQUFBQUFBQUNGR01SNEFBQUFBQUFBQWdCQ2pHQThBQUFBQUFBQUFRSWhSakFjQUFBQUFBQUFBSU1Rb3hnTUFBQUFBQUFBQUVHTDJjQWNBQUFCUVYzVHQyclZydUdNQUFOU1lOdUVPQUFBQTFDNFU0d0VBQU02ZmtXUTFhTkFnUGR5QkFBQUFBQUFpRThWNEFBQ0E4L2VhcE83aERnSUFVTE9NTVNjOUhzK2FjTWNC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MWFAvd2VQdFFWZjJUSkVnUUFBQUFCSlJVNUVya0pnZ2c9PSIsCgkiVGhlbWUiIDogIiIsCgkiVHlwZSIgOiAiZmxvdyIsCgkiVmVyc2lvbiIgOiAiMjYiCn0K"/>
    </extobj>
  </extobjs>
</s:customData>
</file>

<file path=customXml/itemProps9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3946</Words>
  <Application>WPS 演示</Application>
  <PresentationFormat>宽屏</PresentationFormat>
  <Paragraphs>273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思源黑体 Normal</vt:lpstr>
      <vt:lpstr>黑体</vt:lpstr>
      <vt:lpstr>华文细黑</vt:lpstr>
      <vt:lpstr>Segoe UI</vt:lpstr>
      <vt:lpstr>等线</vt:lpstr>
      <vt:lpstr>Calibri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第一PPT</dc:creator>
  <cp:keywords>www.1ppt.com</cp:keywords>
  <dc:description>www.1ppt.com</dc:description>
  <cp:lastModifiedBy>WPS_1695804174</cp:lastModifiedBy>
  <cp:revision>37</cp:revision>
  <dcterms:created xsi:type="dcterms:W3CDTF">2021-05-18T01:26:00Z</dcterms:created>
  <dcterms:modified xsi:type="dcterms:W3CDTF">2023-11-03T06:55:06Z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F2B75617A2C9453EA08FC9A86A0D5EA0_13</vt:lpwstr>
  </property>
  <property fmtid="{D5CDD505-2E9C-101B-9397-08002B2CF9AE}" pid="3" name="KSOProductBuildVer">
    <vt:lpwstr>2052-12.1.0.15712</vt:lpwstr>
  </property>
</Properties>
</file>