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31116-A76C-1E58-4814-D5A4030A19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525B047-FD2D-919F-2ACF-2D723963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2896D64-CC50-5EE6-9698-5EF9832ADC73}"/>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132EE60D-5EDF-F6C1-9DA9-3342CEC25F1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607637B-8709-63C2-FA1F-357ED8029CDF}"/>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23662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4BDE6-A56A-43BA-8E91-76C717ABCE1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40CE2F-5AF4-4BA5-37CD-DC97D7BB2B8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76BD73-5226-C9F2-EE6F-4F980224CB16}"/>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4E783D94-C2F5-B628-386B-28EFBF5AF80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A917F6-9F7A-6B6E-7206-32F45843BE4F}"/>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52141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F0845C-A60D-A246-8911-33BCCCC321B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0F1D8CC-52AC-CF02-0866-6F93DA2BFF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468648-A14D-AF3F-C73A-9072624C8235}"/>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0C0DA7D6-4894-B293-26E3-6C20E81B984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C9787A9-5CB2-208E-AF27-54E7C38F5EC1}"/>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420645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F1B24-60A5-F102-F835-BA82E247AD0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CACBAD-6622-D5AB-676D-D9403625F39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D6FE8E7-DFE6-A6FD-60A4-A7914DCE728D}"/>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C3F35228-2857-3E45-9E07-82C1D64B23A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1E42CE0-0115-943D-78F7-C3EB4EB6A458}"/>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29557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4A884-1DC8-5927-8A41-BF58E0C6E23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EFA9BDD-B78A-58D1-A323-0C4E8F44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85C76DE-CA1B-D212-0B04-32458E986411}"/>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08F3161F-11AC-0207-7BBB-16279DFB869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D067D7-2A40-7823-93C8-B74A9B1C9CE1}"/>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408700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FECF1-CA59-B2B5-76E9-B00CC345A97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57D5BAA-0E52-4E87-1709-7173D7BC4F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BCF9718-84E5-BC10-2221-DA837472B46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E0C3F1F-F3D1-B0D7-019E-832E4FECE58B}"/>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6" name="Marcador de pie de página 5">
            <a:extLst>
              <a:ext uri="{FF2B5EF4-FFF2-40B4-BE49-F238E27FC236}">
                <a16:creationId xmlns:a16="http://schemas.microsoft.com/office/drawing/2014/main" id="{E9E67327-AE38-639F-58F9-5AFCB7D3454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3E8840A-489F-E8A4-77F0-FDEE405B6F5A}"/>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117744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5EB64-CB78-BC59-3506-6B14EB4001E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79B3A97-2C7C-F526-1D6F-FD6CAC3BA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F9EF2D2-11B9-59AB-D2ED-846A208AE52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F7C52C3-977D-7601-D5B6-8B3001106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B499B30-A979-4AD2-9659-47AD909E9F6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9561FDB-C6E8-841C-9DDE-9F88AF0DEBC5}"/>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8" name="Marcador de pie de página 7">
            <a:extLst>
              <a:ext uri="{FF2B5EF4-FFF2-40B4-BE49-F238E27FC236}">
                <a16:creationId xmlns:a16="http://schemas.microsoft.com/office/drawing/2014/main" id="{1CBC2BCD-970F-A342-E4B3-96B1C4E13C4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A8A2E11-E51A-8F17-45FE-D4E7545F7484}"/>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375593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69708-D852-929D-70F2-01D63FF3CD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8D9DC28D-F6D3-D9D2-C7C2-1D227120CD0D}"/>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4" name="Marcador de pie de página 3">
            <a:extLst>
              <a:ext uri="{FF2B5EF4-FFF2-40B4-BE49-F238E27FC236}">
                <a16:creationId xmlns:a16="http://schemas.microsoft.com/office/drawing/2014/main" id="{82B6D14B-7918-BA86-8A11-781172FB0F8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8E20D38-7DFB-141F-B08D-8E6F75D4E13B}"/>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8675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0EB295-36B9-BA6D-DE35-4D41AE6337C5}"/>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3" name="Marcador de pie de página 2">
            <a:extLst>
              <a:ext uri="{FF2B5EF4-FFF2-40B4-BE49-F238E27FC236}">
                <a16:creationId xmlns:a16="http://schemas.microsoft.com/office/drawing/2014/main" id="{6A010B91-330F-A02C-26BF-E0C0ECA665B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E2C1820-59E7-D8C0-8AB8-0C7A258D8593}"/>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89397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1B2C1-07F8-53D6-A5AB-E076B2D19F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61D34C2-1E87-2CCE-68E7-C85088FED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9A73384-7D88-F369-FF24-CF0A737AE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124D54-EE5D-DED3-B5DF-AE62A6E7E8BC}"/>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6" name="Marcador de pie de página 5">
            <a:extLst>
              <a:ext uri="{FF2B5EF4-FFF2-40B4-BE49-F238E27FC236}">
                <a16:creationId xmlns:a16="http://schemas.microsoft.com/office/drawing/2014/main" id="{167B7A2A-4086-4352-6645-AC4FE2B34C4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F50E647-B782-9D7A-9372-62484C660EF0}"/>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222848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FECA5-5339-C0FC-5FB5-DF5F629856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A5B79A3-FA06-9C38-C31E-2F1051FDF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2AE54B4-C1F1-CADB-6545-8F27EE1F9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37082E-0A34-3C08-EAAD-A0A793E7F015}"/>
              </a:ext>
            </a:extLst>
          </p:cNvPr>
          <p:cNvSpPr>
            <a:spLocks noGrp="1"/>
          </p:cNvSpPr>
          <p:nvPr>
            <p:ph type="dt" sz="half" idx="10"/>
          </p:nvPr>
        </p:nvSpPr>
        <p:spPr/>
        <p:txBody>
          <a:bodyPr/>
          <a:lstStyle/>
          <a:p>
            <a:fld id="{F7F17956-2546-4154-A8D9-16B07C9EB349}" type="datetimeFigureOut">
              <a:rPr lang="es-MX" smtClean="0"/>
              <a:t>25/10/2023</a:t>
            </a:fld>
            <a:endParaRPr lang="es-MX"/>
          </a:p>
        </p:txBody>
      </p:sp>
      <p:sp>
        <p:nvSpPr>
          <p:cNvPr id="6" name="Marcador de pie de página 5">
            <a:extLst>
              <a:ext uri="{FF2B5EF4-FFF2-40B4-BE49-F238E27FC236}">
                <a16:creationId xmlns:a16="http://schemas.microsoft.com/office/drawing/2014/main" id="{9094F739-61C4-69BC-2A16-DAF00B99522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7DAAA90-D35A-0BA5-0F3B-81F9B2F32EA1}"/>
              </a:ext>
            </a:extLst>
          </p:cNvPr>
          <p:cNvSpPr>
            <a:spLocks noGrp="1"/>
          </p:cNvSpPr>
          <p:nvPr>
            <p:ph type="sldNum" sz="quarter" idx="12"/>
          </p:nvPr>
        </p:nvSpPr>
        <p:spPr/>
        <p:txBody>
          <a:bodyPr/>
          <a:lstStyle/>
          <a:p>
            <a:fld id="{749C8DDA-DA49-4429-A2B8-9D1FD2EE4BA7}" type="slidenum">
              <a:rPr lang="es-MX" smtClean="0"/>
              <a:t>‹Nº›</a:t>
            </a:fld>
            <a:endParaRPr lang="es-MX"/>
          </a:p>
        </p:txBody>
      </p:sp>
    </p:spTree>
    <p:extLst>
      <p:ext uri="{BB962C8B-B14F-4D97-AF65-F5344CB8AC3E}">
        <p14:creationId xmlns:p14="http://schemas.microsoft.com/office/powerpoint/2010/main" val="345953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0BD4EB-1535-BD1C-AE40-7B5B0C508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FA9B105-54FE-71CF-554C-AD1678055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C14ED6F-AA9A-341C-4860-76E63A316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17956-2546-4154-A8D9-16B07C9EB349}" type="datetimeFigureOut">
              <a:rPr lang="es-MX" smtClean="0"/>
              <a:t>25/10/2023</a:t>
            </a:fld>
            <a:endParaRPr lang="es-MX"/>
          </a:p>
        </p:txBody>
      </p:sp>
      <p:sp>
        <p:nvSpPr>
          <p:cNvPr id="5" name="Marcador de pie de página 4">
            <a:extLst>
              <a:ext uri="{FF2B5EF4-FFF2-40B4-BE49-F238E27FC236}">
                <a16:creationId xmlns:a16="http://schemas.microsoft.com/office/drawing/2014/main" id="{C442FCBD-F02E-3403-A703-B90831F60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C0B79127-30C9-30F8-7AB7-1BC928063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C8DDA-DA49-4429-A2B8-9D1FD2EE4BA7}" type="slidenum">
              <a:rPr lang="es-MX" smtClean="0"/>
              <a:t>‹Nº›</a:t>
            </a:fld>
            <a:endParaRPr lang="es-MX"/>
          </a:p>
        </p:txBody>
      </p:sp>
    </p:spTree>
    <p:extLst>
      <p:ext uri="{BB962C8B-B14F-4D97-AF65-F5344CB8AC3E}">
        <p14:creationId xmlns:p14="http://schemas.microsoft.com/office/powerpoint/2010/main" val="87738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sí es cómo la computación cuántica cambiaría el mundo de la logística">
            <a:extLst>
              <a:ext uri="{FF2B5EF4-FFF2-40B4-BE49-F238E27FC236}">
                <a16:creationId xmlns:a16="http://schemas.microsoft.com/office/drawing/2014/main" id="{4CB3F2C5-BAF6-4AEB-E61A-71C1316A93A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4919" r="-1" b="12338"/>
          <a:stretch/>
        </p:blipFill>
        <p:spPr bwMode="auto">
          <a:xfrm>
            <a:off x="20" y="-94075"/>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D79DFE3-002C-8139-7907-7D3DB04D1BC3}"/>
              </a:ext>
            </a:extLst>
          </p:cNvPr>
          <p:cNvSpPr>
            <a:spLocks noGrp="1"/>
          </p:cNvSpPr>
          <p:nvPr>
            <p:ph type="ctrTitle"/>
          </p:nvPr>
        </p:nvSpPr>
        <p:spPr>
          <a:xfrm>
            <a:off x="1527048" y="3076846"/>
            <a:ext cx="9144000" cy="1079256"/>
          </a:xfrm>
        </p:spPr>
        <p:txBody>
          <a:bodyPr>
            <a:noAutofit/>
          </a:bodyPr>
          <a:lstStyle/>
          <a:p>
            <a:br>
              <a:rPr lang="es-MX" sz="11500" dirty="0">
                <a:solidFill>
                  <a:schemeClr val="bg1"/>
                </a:solidFill>
                <a:latin typeface="Bodoni MT Poster Compressed" panose="02070706080601050204" pitchFamily="18" charset="0"/>
              </a:rPr>
            </a:br>
            <a:r>
              <a:rPr lang="es-MX" sz="11500" dirty="0">
                <a:solidFill>
                  <a:schemeClr val="bg1"/>
                </a:solidFill>
                <a:latin typeface="Bodoni MT Poster Compressed" panose="02070706080601050204" pitchFamily="18" charset="0"/>
              </a:rPr>
              <a:t>Computación CUANTICA: </a:t>
            </a:r>
            <a:br>
              <a:rPr lang="es-MX" sz="11500" dirty="0">
                <a:solidFill>
                  <a:schemeClr val="bg1"/>
                </a:solidFill>
                <a:latin typeface="Bodoni MT Poster Compressed" panose="02070706080601050204" pitchFamily="18" charset="0"/>
              </a:rPr>
            </a:br>
            <a:r>
              <a:rPr lang="es-MX" sz="11500" dirty="0">
                <a:solidFill>
                  <a:schemeClr val="bg1"/>
                </a:solidFill>
                <a:latin typeface="Bodoni MT Poster Compressed" panose="02070706080601050204" pitchFamily="18" charset="0"/>
              </a:rPr>
              <a:t>Proyecto QUANTUM</a:t>
            </a:r>
          </a:p>
        </p:txBody>
      </p:sp>
      <p:sp>
        <p:nvSpPr>
          <p:cNvPr id="3" name="Subtítulo 2">
            <a:extLst>
              <a:ext uri="{FF2B5EF4-FFF2-40B4-BE49-F238E27FC236}">
                <a16:creationId xmlns:a16="http://schemas.microsoft.com/office/drawing/2014/main" id="{E18593EA-2E5D-ACD3-FBB3-65176675517D}"/>
              </a:ext>
            </a:extLst>
          </p:cNvPr>
          <p:cNvSpPr>
            <a:spLocks noGrp="1"/>
          </p:cNvSpPr>
          <p:nvPr>
            <p:ph type="subTitle" idx="1"/>
          </p:nvPr>
        </p:nvSpPr>
        <p:spPr>
          <a:xfrm>
            <a:off x="1362269" y="4599432"/>
            <a:ext cx="9308779" cy="2137238"/>
          </a:xfrm>
        </p:spPr>
        <p:txBody>
          <a:bodyPr>
            <a:normAutofit fontScale="47500" lnSpcReduction="20000"/>
          </a:bodyPr>
          <a:lstStyle/>
          <a:p>
            <a:r>
              <a:rPr lang="es-MX" sz="3600" dirty="0">
                <a:solidFill>
                  <a:schemeClr val="bg1"/>
                </a:solidFill>
                <a:latin typeface="Montserrat Medium" panose="00000600000000000000" pitchFamily="2" charset="0"/>
              </a:rPr>
              <a:t>Ingenieros:</a:t>
            </a:r>
          </a:p>
          <a:p>
            <a:r>
              <a:rPr lang="es-MX" sz="3600" dirty="0">
                <a:solidFill>
                  <a:schemeClr val="bg1"/>
                </a:solidFill>
                <a:latin typeface="Montserrat Medium" panose="00000600000000000000" pitchFamily="2" charset="0"/>
              </a:rPr>
              <a:t>Charles Maza Alfredo De Jesús </a:t>
            </a:r>
          </a:p>
          <a:p>
            <a:r>
              <a:rPr lang="es-MX" sz="3600" dirty="0">
                <a:solidFill>
                  <a:schemeClr val="bg1"/>
                </a:solidFill>
                <a:latin typeface="Montserrat Medium" panose="00000600000000000000" pitchFamily="2" charset="0"/>
              </a:rPr>
              <a:t>Contreras Tovar Diego Sebastián </a:t>
            </a:r>
          </a:p>
          <a:p>
            <a:r>
              <a:rPr lang="es-MX" sz="3600" dirty="0">
                <a:solidFill>
                  <a:schemeClr val="bg1"/>
                </a:solidFill>
                <a:latin typeface="Montserrat Medium" panose="00000600000000000000" pitchFamily="2" charset="0"/>
              </a:rPr>
              <a:t>González Cantú José Luis </a:t>
            </a:r>
          </a:p>
          <a:p>
            <a:r>
              <a:rPr lang="es-MX" sz="3600" dirty="0">
                <a:solidFill>
                  <a:schemeClr val="bg1"/>
                </a:solidFill>
                <a:latin typeface="Montserrat Medium" panose="00000600000000000000" pitchFamily="2" charset="0"/>
              </a:rPr>
              <a:t>Hernández Espejo Pablo Alberto </a:t>
            </a:r>
          </a:p>
          <a:p>
            <a:r>
              <a:rPr lang="es-MX" sz="3600" dirty="0">
                <a:solidFill>
                  <a:schemeClr val="bg1"/>
                </a:solidFill>
                <a:latin typeface="Montserrat Medium" panose="00000600000000000000" pitchFamily="2" charset="0"/>
              </a:rPr>
              <a:t>Montes Pulido Jorge Emilio </a:t>
            </a:r>
          </a:p>
          <a:p>
            <a:r>
              <a:rPr lang="es-MX" sz="3600" dirty="0">
                <a:solidFill>
                  <a:schemeClr val="bg1"/>
                </a:solidFill>
                <a:latin typeface="Montserrat Medium" panose="00000600000000000000" pitchFamily="2" charset="0"/>
              </a:rPr>
              <a:t>Morales Aguilar Javier Alejandro </a:t>
            </a:r>
          </a:p>
          <a:p>
            <a:endParaRPr lang="es-MX" dirty="0">
              <a:solidFill>
                <a:schemeClr val="bg1"/>
              </a:solidFill>
              <a:latin typeface="Montserrat Medium" panose="00000600000000000000" pitchFamily="2" charset="0"/>
            </a:endParaRPr>
          </a:p>
          <a:p>
            <a:endParaRPr lang="es-MX" dirty="0">
              <a:solidFill>
                <a:schemeClr val="bg1"/>
              </a:solidFill>
              <a:latin typeface="Montserrat Medium" panose="00000600000000000000" pitchFamily="2" charset="0"/>
            </a:endParaRPr>
          </a:p>
        </p:txBody>
      </p:sp>
      <p:sp>
        <p:nvSpPr>
          <p:cNvPr id="103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87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El proyecto CUCO investiga el uso de la computación cuántica y su  aplicación a industrias estratégicas - Actualidad Aeroespacial">
            <a:extLst>
              <a:ext uri="{FF2B5EF4-FFF2-40B4-BE49-F238E27FC236}">
                <a16:creationId xmlns:a16="http://schemas.microsoft.com/office/drawing/2014/main" id="{3A8ACC30-5597-E27E-5ECE-BA238F0E4E1C}"/>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680" b="1570"/>
          <a:stretch/>
        </p:blipFill>
        <p:spPr bwMode="auto">
          <a:xfrm>
            <a:off x="21" y="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6B2A95A-98D0-849E-2231-20088B24F3E3}"/>
              </a:ext>
            </a:extLst>
          </p:cNvPr>
          <p:cNvSpPr>
            <a:spLocks noGrp="1"/>
          </p:cNvSpPr>
          <p:nvPr>
            <p:ph type="title"/>
          </p:nvPr>
        </p:nvSpPr>
        <p:spPr>
          <a:xfrm>
            <a:off x="838200" y="365125"/>
            <a:ext cx="10515600" cy="1325563"/>
          </a:xfrm>
        </p:spPr>
        <p:txBody>
          <a:bodyPr>
            <a:normAutofit fontScale="90000"/>
          </a:bodyPr>
          <a:lstStyle/>
          <a:p>
            <a:r>
              <a:rPr lang="es-MX" sz="5400" dirty="0">
                <a:solidFill>
                  <a:schemeClr val="bg1"/>
                </a:solidFill>
              </a:rPr>
              <a:t>¿</a:t>
            </a:r>
            <a:r>
              <a:rPr lang="es-MX" sz="5400" dirty="0">
                <a:solidFill>
                  <a:schemeClr val="bg1"/>
                </a:solidFill>
                <a:latin typeface="Abadi Extra Light" panose="020F0502020204030204" pitchFamily="34" charset="0"/>
              </a:rPr>
              <a:t>Qué es el proyecto </a:t>
            </a:r>
            <a:r>
              <a:rPr lang="es-MX" sz="5400" dirty="0">
                <a:solidFill>
                  <a:schemeClr val="bg1"/>
                </a:solidFill>
                <a:latin typeface="Amasis MT Pro Light" panose="02040304050005020304" pitchFamily="18" charset="0"/>
              </a:rPr>
              <a:t>Quantum Spain </a:t>
            </a:r>
            <a:r>
              <a:rPr lang="es-MX" sz="5400" dirty="0">
                <a:solidFill>
                  <a:schemeClr val="bg1"/>
                </a:solidFill>
                <a:latin typeface="Abadi Extra Light" panose="020F0502020204030204" pitchFamily="34" charset="0"/>
              </a:rPr>
              <a:t>?</a:t>
            </a:r>
          </a:p>
        </p:txBody>
      </p:sp>
      <p:sp>
        <p:nvSpPr>
          <p:cNvPr id="205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112B8BC-ECF5-6819-6896-16E1B75E65C5}"/>
              </a:ext>
            </a:extLst>
          </p:cNvPr>
          <p:cNvSpPr>
            <a:spLocks noGrp="1"/>
          </p:cNvSpPr>
          <p:nvPr>
            <p:ph idx="1"/>
          </p:nvPr>
        </p:nvSpPr>
        <p:spPr>
          <a:xfrm>
            <a:off x="838200" y="2004446"/>
            <a:ext cx="10515600" cy="4620289"/>
          </a:xfrm>
        </p:spPr>
        <p:txBody>
          <a:bodyPr>
            <a:normAutofit fontScale="92500" lnSpcReduction="10000"/>
          </a:bodyPr>
          <a:lstStyle/>
          <a:p>
            <a:pPr marL="0" indent="0">
              <a:buNone/>
            </a:pPr>
            <a:r>
              <a:rPr lang="es-MX" sz="2400" dirty="0">
                <a:solidFill>
                  <a:schemeClr val="bg1"/>
                </a:solidFill>
                <a:latin typeface="Montserrat Medium" panose="00000600000000000000" pitchFamily="2" charset="0"/>
              </a:rPr>
              <a:t>Quantum Spain es un proyecto que surge como una iniciativa de la Estrategia Nacional de Inteligencia Artificial (ENIA) que busca promover la creación de un ecosistema de computación cuántica en España.</a:t>
            </a:r>
          </a:p>
          <a:p>
            <a:pPr marL="0" indent="0">
              <a:buNone/>
            </a:pPr>
            <a:r>
              <a:rPr lang="es-MX" sz="2400" dirty="0">
                <a:solidFill>
                  <a:schemeClr val="bg1"/>
                </a:solidFill>
                <a:latin typeface="Montserrat Medium" panose="00000600000000000000" pitchFamily="2" charset="0"/>
              </a:rPr>
              <a:t>El proyecto tiene como objetivo desarrollar una infraestructura sólida de computación cuántica en España.</a:t>
            </a:r>
          </a:p>
          <a:p>
            <a:pPr marL="0" indent="0">
              <a:buNone/>
            </a:pPr>
            <a:r>
              <a:rPr lang="es-MX" sz="2400" dirty="0">
                <a:solidFill>
                  <a:schemeClr val="bg1"/>
                </a:solidFill>
                <a:latin typeface="Montserrat Medium" panose="00000600000000000000" pitchFamily="2" charset="0"/>
              </a:rPr>
              <a:t>La propuesta persigue tres objetivos:</a:t>
            </a:r>
          </a:p>
          <a:p>
            <a:pPr marL="0" indent="0">
              <a:buNone/>
            </a:pPr>
            <a:endParaRPr lang="es-MX" sz="2400" dirty="0">
              <a:solidFill>
                <a:schemeClr val="bg1"/>
              </a:solidFill>
              <a:latin typeface="Montserrat Medium" panose="00000600000000000000" pitchFamily="2" charset="0"/>
            </a:endParaRPr>
          </a:p>
          <a:p>
            <a:r>
              <a:rPr lang="es-MX" sz="2400" dirty="0">
                <a:solidFill>
                  <a:schemeClr val="bg1"/>
                </a:solidFill>
                <a:latin typeface="Montserrat Medium" panose="00000600000000000000" pitchFamily="2" charset="0"/>
              </a:rPr>
              <a:t>Crear un computador cuántico de altas prestaciones.</a:t>
            </a:r>
          </a:p>
          <a:p>
            <a:r>
              <a:rPr lang="es-MX" sz="2400" dirty="0">
                <a:solidFill>
                  <a:schemeClr val="bg1"/>
                </a:solidFill>
                <a:latin typeface="Montserrat Medium" panose="00000600000000000000" pitchFamily="2" charset="0"/>
              </a:rPr>
              <a:t>Crear un servicio de acceso remoto en la nube al procesador, para permitir a la industria y al sector público experimentar con los nuevos algoritmos cuánticos.</a:t>
            </a:r>
          </a:p>
          <a:p>
            <a:r>
              <a:rPr lang="es-MX" sz="2400" dirty="0">
                <a:solidFill>
                  <a:schemeClr val="bg1"/>
                </a:solidFill>
                <a:latin typeface="Montserrat Medium" panose="00000600000000000000" pitchFamily="2" charset="0"/>
              </a:rPr>
              <a:t>Desarrollar librerías de algoritmos cuánticos útiles, aplicables a problemas reales, para usuarios finales tanto de empresas como de entidades públicas.</a:t>
            </a:r>
          </a:p>
        </p:txBody>
      </p:sp>
    </p:spTree>
    <p:extLst>
      <p:ext uri="{BB962C8B-B14F-4D97-AF65-F5344CB8AC3E}">
        <p14:creationId xmlns:p14="http://schemas.microsoft.com/office/powerpoint/2010/main" val="387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C9B0752-3223-6D86-6DCC-105FFEB96A31}"/>
              </a:ext>
            </a:extLst>
          </p:cNvPr>
          <p:cNvPicPr>
            <a:picLocks noChangeAspect="1"/>
          </p:cNvPicPr>
          <p:nvPr/>
        </p:nvPicPr>
        <p:blipFill rotWithShape="1">
          <a:blip r:embed="rId2">
            <a:alphaModFix amt="40000"/>
          </a:blip>
          <a:srcRect/>
          <a:stretch/>
        </p:blipFill>
        <p:spPr>
          <a:xfrm>
            <a:off x="21" y="-24183"/>
            <a:ext cx="12191979" cy="6857990"/>
          </a:xfrm>
          <a:prstGeom prst="rect">
            <a:avLst/>
          </a:prstGeom>
        </p:spPr>
      </p:pic>
      <p:sp>
        <p:nvSpPr>
          <p:cNvPr id="2" name="Título 1">
            <a:extLst>
              <a:ext uri="{FF2B5EF4-FFF2-40B4-BE49-F238E27FC236}">
                <a16:creationId xmlns:a16="http://schemas.microsoft.com/office/drawing/2014/main" id="{B6222F41-FDFA-447E-DCEC-5F19F4B56AA5}"/>
              </a:ext>
            </a:extLst>
          </p:cNvPr>
          <p:cNvSpPr>
            <a:spLocks noGrp="1"/>
          </p:cNvSpPr>
          <p:nvPr>
            <p:ph type="title"/>
          </p:nvPr>
        </p:nvSpPr>
        <p:spPr>
          <a:xfrm>
            <a:off x="838200" y="457298"/>
            <a:ext cx="10515600" cy="1325563"/>
          </a:xfrm>
        </p:spPr>
        <p:txBody>
          <a:bodyPr>
            <a:normAutofit/>
          </a:bodyPr>
          <a:lstStyle/>
          <a:p>
            <a:r>
              <a:rPr lang="es-MX" sz="4900" dirty="0">
                <a:solidFill>
                  <a:schemeClr val="bg1"/>
                </a:solidFill>
                <a:latin typeface="Abadi Extra Light" panose="020B0204020104020204" pitchFamily="34" charset="0"/>
              </a:rPr>
              <a:t>Instituciones participantes</a:t>
            </a: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7C5BF88-5698-F2BB-DB40-E9480437BEC7}"/>
              </a:ext>
            </a:extLst>
          </p:cNvPr>
          <p:cNvSpPr>
            <a:spLocks noGrp="1"/>
          </p:cNvSpPr>
          <p:nvPr>
            <p:ph idx="1"/>
          </p:nvPr>
        </p:nvSpPr>
        <p:spPr>
          <a:xfrm>
            <a:off x="102637" y="2004446"/>
            <a:ext cx="11980506" cy="4610958"/>
          </a:xfrm>
        </p:spPr>
        <p:txBody>
          <a:bodyPr>
            <a:normAutofit/>
          </a:bodyPr>
          <a:lstStyle/>
          <a:p>
            <a:pPr marL="0" indent="0">
              <a:buNone/>
            </a:pPr>
            <a:r>
              <a:rPr lang="es-MX" sz="1200" dirty="0">
                <a:solidFill>
                  <a:schemeClr val="bg1"/>
                </a:solidFill>
                <a:latin typeface="Montserrat Medium" panose="00000600000000000000" pitchFamily="2" charset="0"/>
              </a:rPr>
              <a:t>Un total de 14 instituciones se han incorporado a Quantum Spain. El objetivo principal de esta iniciativa es la creación de un ecosistema de computación cuántica eficaz en España, aprovechando e impulsando el talento de los investigadores locales expertos en esta tecnología.</a:t>
            </a:r>
          </a:p>
          <a:p>
            <a:pPr marL="0" indent="0">
              <a:buNone/>
            </a:pPr>
            <a:r>
              <a:rPr lang="es-MX" sz="1200" dirty="0">
                <a:solidFill>
                  <a:schemeClr val="bg1"/>
                </a:solidFill>
                <a:latin typeface="Montserrat Medium" panose="00000600000000000000" pitchFamily="2" charset="0"/>
              </a:rPr>
              <a:t>Las nuevas entidades que se han incorporado al proyecto corresponden a universidades y centros de investigación de renombre, tales como:</a:t>
            </a:r>
          </a:p>
          <a:p>
            <a:pPr marL="0" indent="0">
              <a:buNone/>
            </a:pPr>
            <a:r>
              <a:rPr lang="es-MX" sz="1200" dirty="0">
                <a:solidFill>
                  <a:schemeClr val="bg1"/>
                </a:solidFill>
                <a:latin typeface="Montserrat Medium" panose="00000600000000000000" pitchFamily="2" charset="0"/>
              </a:rPr>
              <a:t>la Universitat de Barcelona (UB)</a:t>
            </a:r>
          </a:p>
          <a:p>
            <a:pPr marL="0" indent="0">
              <a:buNone/>
            </a:pPr>
            <a:r>
              <a:rPr lang="es-MX" sz="1200" dirty="0">
                <a:solidFill>
                  <a:schemeClr val="bg1"/>
                </a:solidFill>
                <a:latin typeface="Montserrat Medium" panose="00000600000000000000" pitchFamily="2" charset="0"/>
              </a:rPr>
              <a:t>Universitat Autónoma de Barcelona (UAB)</a:t>
            </a:r>
          </a:p>
          <a:p>
            <a:pPr marL="0" indent="0">
              <a:buNone/>
            </a:pPr>
            <a:r>
              <a:rPr lang="es-MX" sz="1200" dirty="0">
                <a:solidFill>
                  <a:schemeClr val="bg1"/>
                </a:solidFill>
                <a:latin typeface="Montserrat Medium" panose="00000600000000000000" pitchFamily="2" charset="0"/>
              </a:rPr>
              <a:t>Universidad Complutense de Madrid (UCM)</a:t>
            </a:r>
          </a:p>
          <a:p>
            <a:pPr marL="0" indent="0">
              <a:buNone/>
            </a:pPr>
            <a:r>
              <a:rPr lang="es-MX" sz="1200" dirty="0">
                <a:solidFill>
                  <a:schemeClr val="bg1"/>
                </a:solidFill>
                <a:latin typeface="Montserrat Medium" panose="00000600000000000000" pitchFamily="2" charset="0"/>
              </a:rPr>
              <a:t>Consejo Superior de Investigaciones Científicas (CSIC) Universitat de les Illes Balears (UIB)</a:t>
            </a:r>
          </a:p>
          <a:p>
            <a:pPr marL="0" indent="0">
              <a:buNone/>
            </a:pPr>
            <a:r>
              <a:rPr lang="es-MX" sz="1200" dirty="0">
                <a:solidFill>
                  <a:schemeClr val="bg1"/>
                </a:solidFill>
                <a:latin typeface="Montserrat Medium" panose="00000600000000000000" pitchFamily="2" charset="0"/>
              </a:rPr>
              <a:t>Universidad de Sevilla (US)</a:t>
            </a:r>
          </a:p>
          <a:p>
            <a:pPr marL="0" indent="0">
              <a:buNone/>
            </a:pPr>
            <a:r>
              <a:rPr lang="es-MX" sz="1200" dirty="0">
                <a:solidFill>
                  <a:schemeClr val="bg1"/>
                </a:solidFill>
                <a:latin typeface="Montserrat Medium" panose="00000600000000000000" pitchFamily="2" charset="0"/>
              </a:rPr>
              <a:t>Universidad del País Vasco(UPV/EHU)</a:t>
            </a:r>
          </a:p>
          <a:p>
            <a:pPr marL="0" indent="0">
              <a:buNone/>
            </a:pPr>
            <a:r>
              <a:rPr lang="es-MX" sz="1200" dirty="0">
                <a:solidFill>
                  <a:schemeClr val="bg1"/>
                </a:solidFill>
                <a:latin typeface="Montserrat Medium" panose="00000600000000000000" pitchFamily="2" charset="0"/>
              </a:rPr>
              <a:t>Universidad de Oviedo (UNIOVI)</a:t>
            </a:r>
          </a:p>
          <a:p>
            <a:pPr marL="0" indent="0">
              <a:buNone/>
            </a:pPr>
            <a:r>
              <a:rPr lang="es-MX" sz="1200" dirty="0">
                <a:solidFill>
                  <a:schemeClr val="bg1"/>
                </a:solidFill>
                <a:latin typeface="Montserrat Medium" panose="00000600000000000000" pitchFamily="2" charset="0"/>
              </a:rPr>
              <a:t>Universidad de Navarra (TECNUN)</a:t>
            </a:r>
          </a:p>
          <a:p>
            <a:pPr marL="0" indent="0">
              <a:buNone/>
            </a:pPr>
            <a:r>
              <a:rPr lang="es-MX" sz="1200" dirty="0">
                <a:solidFill>
                  <a:schemeClr val="bg1"/>
                </a:solidFill>
                <a:latin typeface="Montserrat Medium" panose="00000600000000000000" pitchFamily="2" charset="0"/>
              </a:rPr>
              <a:t>Universidad de Granada (UGR)</a:t>
            </a:r>
          </a:p>
          <a:p>
            <a:pPr marL="0" indent="0">
              <a:buNone/>
            </a:pPr>
            <a:r>
              <a:rPr lang="es-MX" sz="1200" dirty="0">
                <a:solidFill>
                  <a:schemeClr val="bg1"/>
                </a:solidFill>
                <a:latin typeface="Montserrat Medium" panose="00000600000000000000" pitchFamily="2" charset="0"/>
              </a:rPr>
              <a:t>Donostia International Physis Center (DIPC)</a:t>
            </a:r>
          </a:p>
          <a:p>
            <a:pPr marL="0" indent="0">
              <a:buNone/>
            </a:pPr>
            <a:r>
              <a:rPr lang="es-MX" sz="1200" dirty="0">
                <a:solidFill>
                  <a:schemeClr val="bg1"/>
                </a:solidFill>
                <a:latin typeface="Montserrat Medium" panose="00000600000000000000" pitchFamily="2" charset="0"/>
              </a:rPr>
              <a:t>Instituto de Ciencias Fotóniques (ICFO)</a:t>
            </a:r>
          </a:p>
          <a:p>
            <a:pPr marL="0" indent="0">
              <a:buNone/>
            </a:pPr>
            <a:r>
              <a:rPr lang="es-MX" sz="1200" dirty="0">
                <a:solidFill>
                  <a:schemeClr val="bg1"/>
                </a:solidFill>
                <a:latin typeface="Montserrat Medium" panose="00000600000000000000" pitchFamily="2" charset="0"/>
              </a:rPr>
              <a:t>Universidad Politécnica de Valencia (UPV)</a:t>
            </a:r>
          </a:p>
          <a:p>
            <a:pPr marL="0" indent="0">
              <a:buNone/>
            </a:pPr>
            <a:r>
              <a:rPr lang="es-MX" sz="1200" dirty="0">
                <a:solidFill>
                  <a:schemeClr val="bg1"/>
                </a:solidFill>
                <a:latin typeface="Montserrat Medium" panose="00000600000000000000" pitchFamily="2" charset="0"/>
              </a:rPr>
              <a:t>la Universidad de Santiago de Compostela (USC)</a:t>
            </a:r>
          </a:p>
          <a:p>
            <a:pPr marL="0" indent="0">
              <a:buNone/>
            </a:pPr>
            <a:endParaRPr lang="es-MX" sz="900" dirty="0">
              <a:solidFill>
                <a:schemeClr val="bg1"/>
              </a:solidFill>
            </a:endParaRPr>
          </a:p>
        </p:txBody>
      </p:sp>
    </p:spTree>
    <p:extLst>
      <p:ext uri="{BB962C8B-B14F-4D97-AF65-F5344CB8AC3E}">
        <p14:creationId xmlns:p14="http://schemas.microsoft.com/office/powerpoint/2010/main" val="58621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D1374C-31F9-6776-68C7-9DCF8A407516}"/>
              </a:ext>
            </a:extLst>
          </p:cNvPr>
          <p:cNvSpPr>
            <a:spLocks noGrp="1"/>
          </p:cNvSpPr>
          <p:nvPr>
            <p:ph type="title"/>
          </p:nvPr>
        </p:nvSpPr>
        <p:spPr>
          <a:xfrm>
            <a:off x="572493" y="238539"/>
            <a:ext cx="11018520" cy="1434415"/>
          </a:xfrm>
        </p:spPr>
        <p:txBody>
          <a:bodyPr anchor="b">
            <a:normAutofit/>
          </a:bodyPr>
          <a:lstStyle/>
          <a:p>
            <a:r>
              <a:rPr lang="es-MX" sz="5400" dirty="0">
                <a:latin typeface="Abadi Extra Light" panose="020B0204020104020204" pitchFamily="34" charset="0"/>
              </a:rPr>
              <a:t>Metodología utilizada</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262079B-74C4-FB6A-2544-C5EFF32BD960}"/>
              </a:ext>
            </a:extLst>
          </p:cNvPr>
          <p:cNvSpPr>
            <a:spLocks noGrp="1"/>
          </p:cNvSpPr>
          <p:nvPr>
            <p:ph idx="1"/>
          </p:nvPr>
        </p:nvSpPr>
        <p:spPr>
          <a:xfrm>
            <a:off x="572493" y="2071316"/>
            <a:ext cx="6713552" cy="4119172"/>
          </a:xfrm>
        </p:spPr>
        <p:txBody>
          <a:bodyPr anchor="t">
            <a:normAutofit/>
          </a:bodyPr>
          <a:lstStyle/>
          <a:p>
            <a:pPr marL="0" indent="0">
              <a:buNone/>
            </a:pPr>
            <a:r>
              <a:rPr lang="es-MX" sz="2200" b="1" dirty="0">
                <a:latin typeface="Montserrat Medium" panose="00000600000000000000" pitchFamily="2" charset="0"/>
              </a:rPr>
              <a:t>Ordenador Cuántico</a:t>
            </a:r>
          </a:p>
          <a:p>
            <a:pPr marL="0" indent="0">
              <a:buNone/>
            </a:pPr>
            <a:r>
              <a:rPr lang="es-MX" sz="2200" dirty="0">
                <a:latin typeface="Montserrat Medium" panose="00000600000000000000" pitchFamily="2" charset="0"/>
              </a:rPr>
              <a:t>Instalar un ordenador Cuántico en el centro de supercomputación de Barcelona (Bcs). Se trata de un ordenador más con una arquitectura de chip Cuántica. El propósito de los ordenadores cuánticos es aprovechar estas propiedades cuánticas de los qubits, como sistemas cuánticos que son, para poder correr algoritmos cuánticos que utilizan la superposición y el entrelazamiento para ofrecer una capacidad de procesamiento mucho mayor que los clásicos.</a:t>
            </a:r>
          </a:p>
        </p:txBody>
      </p:sp>
      <p:pic>
        <p:nvPicPr>
          <p:cNvPr id="9" name="Imagen 8">
            <a:extLst>
              <a:ext uri="{FF2B5EF4-FFF2-40B4-BE49-F238E27FC236}">
                <a16:creationId xmlns:a16="http://schemas.microsoft.com/office/drawing/2014/main" id="{213E4E5E-548D-E443-3F50-21BCE79A1898}"/>
              </a:ext>
            </a:extLst>
          </p:cNvPr>
          <p:cNvPicPr>
            <a:picLocks noChangeAspect="1"/>
          </p:cNvPicPr>
          <p:nvPr/>
        </p:nvPicPr>
        <p:blipFill rotWithShape="1">
          <a:blip r:embed="rId2"/>
          <a:srcRect l="6826" r="13084" b="1"/>
          <a:stretch/>
        </p:blipFill>
        <p:spPr>
          <a:xfrm>
            <a:off x="7675658" y="2093976"/>
            <a:ext cx="3941064" cy="4096512"/>
          </a:xfrm>
          <a:prstGeom prst="rect">
            <a:avLst/>
          </a:prstGeom>
        </p:spPr>
      </p:pic>
    </p:spTree>
    <p:extLst>
      <p:ext uri="{BB962C8B-B14F-4D97-AF65-F5344CB8AC3E}">
        <p14:creationId xmlns:p14="http://schemas.microsoft.com/office/powerpoint/2010/main" val="69309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A35052-EEB0-935D-0DB3-A9A7E4F8CA60}"/>
              </a:ext>
            </a:extLst>
          </p:cNvPr>
          <p:cNvSpPr>
            <a:spLocks noGrp="1"/>
          </p:cNvSpPr>
          <p:nvPr>
            <p:ph type="title"/>
          </p:nvPr>
        </p:nvSpPr>
        <p:spPr>
          <a:xfrm>
            <a:off x="572493" y="238539"/>
            <a:ext cx="11018520" cy="1434415"/>
          </a:xfrm>
        </p:spPr>
        <p:txBody>
          <a:bodyPr anchor="b">
            <a:normAutofit/>
          </a:bodyPr>
          <a:lstStyle/>
          <a:p>
            <a:r>
              <a:rPr lang="es-MX" sz="4600" dirty="0">
                <a:latin typeface="Abadi Extra Light" panose="020B0204020104020204" pitchFamily="34" charset="0"/>
              </a:rPr>
              <a:t>Arquitecturas de simulación cuántica en sistemas HPC</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588083B-30BC-B3F2-5F2F-B435C0748E1E}"/>
              </a:ext>
            </a:extLst>
          </p:cNvPr>
          <p:cNvSpPr>
            <a:spLocks noGrp="1"/>
          </p:cNvSpPr>
          <p:nvPr>
            <p:ph idx="1"/>
          </p:nvPr>
        </p:nvSpPr>
        <p:spPr>
          <a:xfrm>
            <a:off x="304474" y="1832865"/>
            <a:ext cx="7371184" cy="4618733"/>
          </a:xfrm>
        </p:spPr>
        <p:txBody>
          <a:bodyPr anchor="t">
            <a:normAutofit/>
          </a:bodyPr>
          <a:lstStyle/>
          <a:p>
            <a:pPr marL="0" indent="0">
              <a:buNone/>
            </a:pPr>
            <a:endParaRPr lang="es-MX" sz="1700" dirty="0"/>
          </a:p>
          <a:p>
            <a:pPr marL="0" indent="0">
              <a:buNone/>
            </a:pPr>
            <a:r>
              <a:rPr lang="es-MX" sz="1700" dirty="0">
                <a:latin typeface="Montserrat Medium" panose="00000600000000000000" pitchFamily="2" charset="0"/>
              </a:rPr>
              <a:t>Las actividades del grupo Quantic de BSC se centran por un lado en el diseño de nuevos algoritmos y por otro en la implementación de simuladores cuánticos en sistemas HPC. Las subtareas a realizar son las siguientes:</a:t>
            </a:r>
          </a:p>
          <a:p>
            <a:pPr marL="0" indent="0">
              <a:buNone/>
            </a:pPr>
            <a:r>
              <a:rPr lang="es-MX" sz="1700" dirty="0">
                <a:latin typeface="Montserrat Medium" panose="00000600000000000000" pitchFamily="2" charset="0"/>
              </a:rPr>
              <a:t>1. Desarrollo de simuladores HPC que permitan reproducir el comportamiento de algoritmos cuánticos usando la arquitectura paralelizada de los supercomputadores. Estos simuladores facilitarán a los desarrolladores el diseño de circuitos y algoritmos, reproduciendo el funcionamiento de ordenadores ideales (sin ruido), ofreciendo trazabilidad de los pasos a ejecutar, así como una referencia para los desarrollos experimentales.</a:t>
            </a:r>
          </a:p>
          <a:p>
            <a:pPr marL="0" indent="0">
              <a:buNone/>
            </a:pPr>
            <a:r>
              <a:rPr lang="es-MX" sz="1700" dirty="0">
                <a:latin typeface="Montserrat Medium" panose="00000600000000000000" pitchFamily="2" charset="0"/>
              </a:rPr>
              <a:t>2. Aplicación de estos simuladores y de otras arquitecturas híbridas clásico-cuánticas al desarrollo de algoritmos con aplicaciones a finanzas, química computacional, optimizaciones industriales y física fundamental.</a:t>
            </a:r>
          </a:p>
        </p:txBody>
      </p:sp>
      <p:pic>
        <p:nvPicPr>
          <p:cNvPr id="5" name="Imagen 4">
            <a:extLst>
              <a:ext uri="{FF2B5EF4-FFF2-40B4-BE49-F238E27FC236}">
                <a16:creationId xmlns:a16="http://schemas.microsoft.com/office/drawing/2014/main" id="{E6331DC0-CB5B-27AF-9E62-DD2B940776B5}"/>
              </a:ext>
            </a:extLst>
          </p:cNvPr>
          <p:cNvPicPr>
            <a:picLocks noChangeAspect="1"/>
          </p:cNvPicPr>
          <p:nvPr/>
        </p:nvPicPr>
        <p:blipFill rotWithShape="1">
          <a:blip r:embed="rId2"/>
          <a:srcRect l="6826" r="13084" b="1"/>
          <a:stretch/>
        </p:blipFill>
        <p:spPr>
          <a:xfrm>
            <a:off x="7675658" y="2093976"/>
            <a:ext cx="3941064" cy="4096512"/>
          </a:xfrm>
          <a:prstGeom prst="rect">
            <a:avLst/>
          </a:prstGeom>
        </p:spPr>
      </p:pic>
    </p:spTree>
    <p:extLst>
      <p:ext uri="{BB962C8B-B14F-4D97-AF65-F5344CB8AC3E}">
        <p14:creationId xmlns:p14="http://schemas.microsoft.com/office/powerpoint/2010/main" val="334211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Q4 2022 quantum computing results: D-Wave, IonQ, Rigetti, Quantum Computing  Inc., &amp; Quantinuum - DCD">
            <a:extLst>
              <a:ext uri="{FF2B5EF4-FFF2-40B4-BE49-F238E27FC236}">
                <a16:creationId xmlns:a16="http://schemas.microsoft.com/office/drawing/2014/main" id="{3389100F-F89A-A7A5-9EB5-1068FCD2FC19}"/>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2060" b="367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42B62DB-7BDF-7544-C8AB-45F0E9AEA0E6}"/>
              </a:ext>
            </a:extLst>
          </p:cNvPr>
          <p:cNvSpPr>
            <a:spLocks noGrp="1"/>
          </p:cNvSpPr>
          <p:nvPr>
            <p:ph type="title"/>
          </p:nvPr>
        </p:nvSpPr>
        <p:spPr>
          <a:xfrm>
            <a:off x="838200" y="365125"/>
            <a:ext cx="10515600" cy="1325563"/>
          </a:xfrm>
        </p:spPr>
        <p:txBody>
          <a:bodyPr>
            <a:normAutofit/>
          </a:bodyPr>
          <a:lstStyle/>
          <a:p>
            <a:r>
              <a:rPr lang="es-MX" sz="5400" dirty="0">
                <a:solidFill>
                  <a:schemeClr val="bg1"/>
                </a:solidFill>
                <a:latin typeface="Abadi Extra Light" panose="020B0204020104020204" pitchFamily="34" charset="0"/>
              </a:rPr>
              <a:t>Resultados</a:t>
            </a:r>
          </a:p>
        </p:txBody>
      </p:sp>
      <p:sp>
        <p:nvSpPr>
          <p:cNvPr id="308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4CCB831-9B19-C468-724F-A48D32025BEC}"/>
              </a:ext>
            </a:extLst>
          </p:cNvPr>
          <p:cNvSpPr>
            <a:spLocks noGrp="1"/>
          </p:cNvSpPr>
          <p:nvPr>
            <p:ph idx="1"/>
          </p:nvPr>
        </p:nvSpPr>
        <p:spPr>
          <a:xfrm>
            <a:off x="643812" y="1699832"/>
            <a:ext cx="10709988" cy="4481511"/>
          </a:xfrm>
        </p:spPr>
        <p:txBody>
          <a:bodyPr>
            <a:noAutofit/>
          </a:bodyPr>
          <a:lstStyle/>
          <a:p>
            <a:pPr marL="0" indent="0">
              <a:buNone/>
            </a:pPr>
            <a:r>
              <a:rPr lang="es-MX" sz="1600" dirty="0">
                <a:solidFill>
                  <a:schemeClr val="bg1"/>
                </a:solidFill>
                <a:latin typeface="Montserrat Medium" panose="00000600000000000000" pitchFamily="2" charset="0"/>
              </a:rPr>
              <a:t>Quantum Computing Inc.: lanza un dispositivo Edge para IA</a:t>
            </a:r>
          </a:p>
          <a:p>
            <a:pPr marL="0" indent="0">
              <a:buNone/>
            </a:pPr>
            <a:r>
              <a:rPr lang="es-MX" sz="1600" dirty="0">
                <a:solidFill>
                  <a:schemeClr val="bg1"/>
                </a:solidFill>
                <a:latin typeface="Montserrat Medium" panose="00000600000000000000" pitchFamily="2" charset="0"/>
              </a:rPr>
              <a:t>Para Quantum Computing Inc., los ingresos del segundo trimestre de 2023 totalizaron aproximadamente $112.000, en comparación con los $65.000 del segundo trimestre de 2022 y los $121.000 del primer trimestre de 2023.  </a:t>
            </a:r>
          </a:p>
          <a:p>
            <a:pPr marL="0" indent="0">
              <a:buNone/>
            </a:pPr>
            <a:endParaRPr lang="es-MX" sz="1600" dirty="0">
              <a:solidFill>
                <a:schemeClr val="bg1"/>
              </a:solidFill>
              <a:latin typeface="Montserrat Medium" panose="00000600000000000000" pitchFamily="2" charset="0"/>
            </a:endParaRPr>
          </a:p>
          <a:p>
            <a:pPr marL="0" indent="0">
              <a:buNone/>
            </a:pPr>
            <a:r>
              <a:rPr lang="es-MX" sz="1600" dirty="0">
                <a:solidFill>
                  <a:schemeClr val="bg1"/>
                </a:solidFill>
                <a:latin typeface="Montserrat Medium" panose="00000600000000000000" pitchFamily="2" charset="0"/>
              </a:rPr>
              <a:t>La compañía reportó una pérdida neta de $4,6 millones para el segundo trimestre de 2023, en comparación con una pérdida neta de $5,1 millones para el mismo período del año anterior.</a:t>
            </a:r>
          </a:p>
          <a:p>
            <a:pPr marL="0" indent="0">
              <a:buNone/>
            </a:pPr>
            <a:endParaRPr lang="es-MX" sz="1600" dirty="0">
              <a:solidFill>
                <a:schemeClr val="bg1"/>
              </a:solidFill>
              <a:latin typeface="Montserrat Medium" panose="00000600000000000000" pitchFamily="2" charset="0"/>
            </a:endParaRPr>
          </a:p>
          <a:p>
            <a:pPr marL="0" indent="0">
              <a:buNone/>
            </a:pPr>
            <a:r>
              <a:rPr lang="es-MX" sz="1600" dirty="0">
                <a:solidFill>
                  <a:schemeClr val="bg1"/>
                </a:solidFill>
                <a:latin typeface="Montserrat Medium" panose="00000600000000000000" pitchFamily="2" charset="0"/>
              </a:rPr>
              <a:t>“La conclusión del segundo trimestre de 2023 marca el primer aniversario de nuestra fusión con Quantum Spain. En un año, sentamos las bases de nuestra tecnología central, diseñamos chips fotónicos cuánticos avanzados para miniaturizar los componentes clave del producto y comenzamos la comercialización con el lanzamiento de ciertos productos y servicios basados ​​en fotónica y habilitados cuánticamente, los primeros en el mercado. ”, dijo Robert Liscouski, cofundador, director ejecutivo y presidente de QCi.</a:t>
            </a:r>
          </a:p>
          <a:p>
            <a:pPr marL="0" indent="0">
              <a:buNone/>
            </a:pPr>
            <a:endParaRPr lang="es-MX" sz="1600" dirty="0">
              <a:solidFill>
                <a:schemeClr val="bg1"/>
              </a:solidFill>
              <a:latin typeface="Montserrat Medium" panose="00000600000000000000" pitchFamily="2" charset="0"/>
            </a:endParaRPr>
          </a:p>
          <a:p>
            <a:pPr marL="0" indent="0">
              <a:buNone/>
            </a:pPr>
            <a:r>
              <a:rPr lang="es-MX" sz="1600" dirty="0">
                <a:solidFill>
                  <a:schemeClr val="bg1"/>
                </a:solidFill>
                <a:latin typeface="Montserrat Medium" panose="00000600000000000000" pitchFamily="2" charset="0"/>
              </a:rPr>
              <a:t>En preparación para su entrada en la fabricación de chips cuánticos, la empresa colocó depósitos por un total de aproximadamente 1,3 millones de dólares para asegurar equipos de larga duración para su planta de fabricación planificada en Barcelona, donde producirá chips ópticos de niobato de litio para el procesamiento de información cuántica y otros sistemas de detección de fotones únicos.</a:t>
            </a:r>
          </a:p>
        </p:txBody>
      </p:sp>
    </p:spTree>
    <p:extLst>
      <p:ext uri="{BB962C8B-B14F-4D97-AF65-F5344CB8AC3E}">
        <p14:creationId xmlns:p14="http://schemas.microsoft.com/office/powerpoint/2010/main" val="163009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a computación cuántica, ¿aliada o amenaza para la ciberseguridad?">
            <a:extLst>
              <a:ext uri="{FF2B5EF4-FFF2-40B4-BE49-F238E27FC236}">
                <a16:creationId xmlns:a16="http://schemas.microsoft.com/office/drawing/2014/main" id="{650A3A22-7E1B-D04F-F7DA-736DF44A7B7E}"/>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747"/>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D773E34-819E-6702-9996-8BF3F51D6A1C}"/>
              </a:ext>
            </a:extLst>
          </p:cNvPr>
          <p:cNvSpPr>
            <a:spLocks noGrp="1"/>
          </p:cNvSpPr>
          <p:nvPr>
            <p:ph type="title"/>
          </p:nvPr>
        </p:nvSpPr>
        <p:spPr>
          <a:xfrm>
            <a:off x="838200" y="365125"/>
            <a:ext cx="10515600" cy="1325563"/>
          </a:xfrm>
        </p:spPr>
        <p:txBody>
          <a:bodyPr>
            <a:normAutofit/>
          </a:bodyPr>
          <a:lstStyle/>
          <a:p>
            <a:r>
              <a:rPr lang="es-MX" sz="5400" dirty="0">
                <a:solidFill>
                  <a:schemeClr val="bg1"/>
                </a:solidFill>
                <a:latin typeface="Abadi Extra Light" panose="020B0204020104020204" pitchFamily="34" charset="0"/>
              </a:rPr>
              <a:t>Aplicaciones</a:t>
            </a:r>
          </a:p>
        </p:txBody>
      </p:sp>
      <p:sp>
        <p:nvSpPr>
          <p:cNvPr id="410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211724F-B97E-0F0A-FAA3-ECB7A99AD0F7}"/>
              </a:ext>
            </a:extLst>
          </p:cNvPr>
          <p:cNvSpPr>
            <a:spLocks noGrp="1"/>
          </p:cNvSpPr>
          <p:nvPr>
            <p:ph idx="1"/>
          </p:nvPr>
        </p:nvSpPr>
        <p:spPr>
          <a:xfrm>
            <a:off x="195943" y="2004446"/>
            <a:ext cx="11775233" cy="4705011"/>
          </a:xfrm>
        </p:spPr>
        <p:txBody>
          <a:bodyPr>
            <a:normAutofit/>
          </a:bodyPr>
          <a:lstStyle/>
          <a:p>
            <a:pPr marL="0" indent="0">
              <a:buNone/>
            </a:pPr>
            <a:r>
              <a:rPr lang="es-MX" sz="1600" dirty="0">
                <a:solidFill>
                  <a:schemeClr val="bg1"/>
                </a:solidFill>
                <a:latin typeface="Montserrat Medium" panose="00000600000000000000" pitchFamily="2" charset="0"/>
              </a:rPr>
              <a:t>La seguridad informática, la biomedicina, el desarrollo de nuevos materiales y la economía son algunos de los ámbitos que podrían vivir una gran revolución gracias a los avances en computación cuántica en Quantum Spain. Estos son algunos de sus beneficios más interesantes:</a:t>
            </a:r>
          </a:p>
          <a:p>
            <a:pPr marL="0" indent="0">
              <a:buNone/>
            </a:pPr>
            <a:r>
              <a:rPr lang="es-MX" sz="1600" b="1" dirty="0">
                <a:solidFill>
                  <a:schemeClr val="bg1"/>
                </a:solidFill>
                <a:latin typeface="Montserrat Medium" panose="00000600000000000000" pitchFamily="2" charset="0"/>
              </a:rPr>
              <a:t>Finanzas</a:t>
            </a:r>
          </a:p>
          <a:p>
            <a:pPr marL="0" indent="0">
              <a:buNone/>
            </a:pPr>
            <a:r>
              <a:rPr lang="es-MX" sz="1600" dirty="0">
                <a:solidFill>
                  <a:schemeClr val="bg1"/>
                </a:solidFill>
                <a:latin typeface="Montserrat Medium" panose="00000600000000000000" pitchFamily="2" charset="0"/>
              </a:rPr>
              <a:t>Las empresas optimizarían aún más sus carteras de inversión y mejorarían los sistemas para la detección del fraude y la simulación.</a:t>
            </a:r>
          </a:p>
          <a:p>
            <a:pPr marL="0" indent="0">
              <a:buNone/>
            </a:pPr>
            <a:r>
              <a:rPr lang="es-MX" sz="1600" b="1" dirty="0">
                <a:solidFill>
                  <a:schemeClr val="bg1"/>
                </a:solidFill>
                <a:latin typeface="Montserrat Medium" panose="00000600000000000000" pitchFamily="2" charset="0"/>
              </a:rPr>
              <a:t>Salud</a:t>
            </a:r>
          </a:p>
          <a:p>
            <a:pPr marL="0" indent="0">
              <a:buNone/>
            </a:pPr>
            <a:r>
              <a:rPr lang="es-MX" sz="1600" dirty="0">
                <a:solidFill>
                  <a:schemeClr val="bg1"/>
                </a:solidFill>
                <a:latin typeface="Montserrat Medium" panose="00000600000000000000" pitchFamily="2" charset="0"/>
              </a:rPr>
              <a:t>Este sector se beneficiaría en el desarrollo de nuevos medicamentos y tratamientos personalizados genéticamente, así como en la investigación del ADN.</a:t>
            </a:r>
          </a:p>
          <a:p>
            <a:pPr marL="0" indent="0">
              <a:buNone/>
            </a:pPr>
            <a:r>
              <a:rPr lang="es-MX" sz="1600" b="1" dirty="0">
                <a:solidFill>
                  <a:schemeClr val="bg1"/>
                </a:solidFill>
                <a:latin typeface="Montserrat Medium" panose="00000600000000000000" pitchFamily="2" charset="0"/>
              </a:rPr>
              <a:t> Ciberseguridad</a:t>
            </a:r>
          </a:p>
          <a:p>
            <a:pPr marL="0" indent="0">
              <a:buNone/>
            </a:pPr>
            <a:r>
              <a:rPr lang="es-MX" sz="1600" dirty="0">
                <a:solidFill>
                  <a:schemeClr val="bg1"/>
                </a:solidFill>
                <a:latin typeface="Montserrat Medium" panose="00000600000000000000" pitchFamily="2" charset="0"/>
              </a:rPr>
              <a:t>La programación cuántica conlleva riesgos, pero también avances para la encriptación de datos, como el nuevo sistema Quantum Key Distribution (QKD). Esta nueva técnica para el envío de información sensible utiliza señales luminosas para detectar cualquier intromisión en el sistema.</a:t>
            </a:r>
          </a:p>
          <a:p>
            <a:pPr marL="0" indent="0">
              <a:buNone/>
            </a:pPr>
            <a:r>
              <a:rPr lang="es-MX" sz="1600" b="1" dirty="0">
                <a:solidFill>
                  <a:schemeClr val="bg1"/>
                </a:solidFill>
                <a:latin typeface="Montserrat Medium" panose="00000600000000000000" pitchFamily="2" charset="0"/>
              </a:rPr>
              <a:t>Movilidad y transporte</a:t>
            </a:r>
          </a:p>
          <a:p>
            <a:pPr marL="0" indent="0">
              <a:buNone/>
            </a:pPr>
            <a:r>
              <a:rPr lang="es-MX" sz="1600" dirty="0">
                <a:solidFill>
                  <a:schemeClr val="bg1"/>
                </a:solidFill>
                <a:latin typeface="Montserrat Medium" panose="00000600000000000000" pitchFamily="2" charset="0"/>
              </a:rPr>
              <a:t>Compañías como Airbus utilizan la computación cuántica para diseñar aviones más eficientes. Además, los qubits permitirán avances notables en los sistemas de planificación del tráfico y la optimización de rutas.</a:t>
            </a:r>
          </a:p>
        </p:txBody>
      </p:sp>
    </p:spTree>
    <p:extLst>
      <p:ext uri="{BB962C8B-B14F-4D97-AF65-F5344CB8AC3E}">
        <p14:creationId xmlns:p14="http://schemas.microsoft.com/office/powerpoint/2010/main" val="335957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FFA5DA-DC1A-E2BB-1851-A2A5C718F8B0}"/>
              </a:ext>
            </a:extLst>
          </p:cNvPr>
          <p:cNvSpPr>
            <a:spLocks noGrp="1"/>
          </p:cNvSpPr>
          <p:nvPr>
            <p:ph type="title"/>
          </p:nvPr>
        </p:nvSpPr>
        <p:spPr>
          <a:xfrm>
            <a:off x="572493" y="238539"/>
            <a:ext cx="11018520" cy="1434415"/>
          </a:xfrm>
        </p:spPr>
        <p:txBody>
          <a:bodyPr anchor="b">
            <a:normAutofit/>
          </a:bodyPr>
          <a:lstStyle/>
          <a:p>
            <a:r>
              <a:rPr lang="es-MX" sz="5400" dirty="0">
                <a:latin typeface="Abadi Extra Light" panose="020B0204020104020204" pitchFamily="34" charset="0"/>
              </a:rPr>
              <a:t>Reflexión ética del Proyecto</a:t>
            </a:r>
          </a:p>
        </p:txBody>
      </p:sp>
      <p:sp>
        <p:nvSpPr>
          <p:cNvPr id="513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2A6A349-0577-BD37-92C6-F7C225621A2A}"/>
              </a:ext>
            </a:extLst>
          </p:cNvPr>
          <p:cNvSpPr>
            <a:spLocks noGrp="1"/>
          </p:cNvSpPr>
          <p:nvPr>
            <p:ph idx="1"/>
          </p:nvPr>
        </p:nvSpPr>
        <p:spPr>
          <a:xfrm>
            <a:off x="270588" y="2071315"/>
            <a:ext cx="7315200" cy="4548145"/>
          </a:xfrm>
        </p:spPr>
        <p:txBody>
          <a:bodyPr anchor="t">
            <a:normAutofit fontScale="92500" lnSpcReduction="10000"/>
          </a:bodyPr>
          <a:lstStyle/>
          <a:p>
            <a:pPr marL="0" indent="0">
              <a:buNone/>
            </a:pPr>
            <a:r>
              <a:rPr lang="es-MX" sz="1400" dirty="0">
                <a:latin typeface="Montserrat Medium" panose="00000600000000000000" pitchFamily="2" charset="0"/>
              </a:rPr>
              <a:t>A medida que la tecnología de computación cuántica continúa acelerándose, sus impactos potenciales en la sociedad se vuelven cada vez más relevantes. La computación cuántica podría revolucionar la forma en que accedemos y procesamos grandes cantidades de datos, y sus aplicaciones podrían variar desde mejorar la ciberseguridad hasta optimizar los patrones de tráfico.</a:t>
            </a:r>
          </a:p>
          <a:p>
            <a:pPr marL="0" indent="0">
              <a:buNone/>
            </a:pPr>
            <a:endParaRPr lang="es-MX" sz="1400" dirty="0">
              <a:latin typeface="Montserrat Medium" panose="00000600000000000000" pitchFamily="2" charset="0"/>
            </a:endParaRPr>
          </a:p>
          <a:p>
            <a:pPr marL="0" indent="0">
              <a:buNone/>
            </a:pPr>
            <a:r>
              <a:rPr lang="es-MX" sz="1400" dirty="0">
                <a:latin typeface="Montserrat Medium" panose="00000600000000000000" pitchFamily="2" charset="0"/>
              </a:rPr>
              <a:t>Sin embargo, junto con el potencial de la computación cuántica para generar un cambio tecnológico positivo, también existen posibles implicaciones sociales y éticas que deben tenerse en cuenta. La computación cuántica podría potencialmente crear disparidades significativas en el poder económico y el acceso a la información, y las implicaciones de esto podrían tener repercusiones de largo alcance.</a:t>
            </a:r>
          </a:p>
          <a:p>
            <a:pPr marL="0" indent="0">
              <a:buNone/>
            </a:pPr>
            <a:r>
              <a:rPr lang="es-MX" sz="1400" dirty="0">
                <a:latin typeface="Montserrat Medium" panose="00000600000000000000" pitchFamily="2" charset="0"/>
              </a:rPr>
              <a:t>Los gobiernos y la industria deben tomar medidas proactivas para desarrollar políticas y regulaciones para garantizar el uso ético de la tecnología de computación cuántica y garantizar que se utilice para beneficiar a todos los miembros de la sociedad. Además, las partes interesadas deben considerar cómo se puede aprovechar la computación cuántica para beneficiar a las poblaciones vulnerables y promover una mayor equidad económica.</a:t>
            </a:r>
          </a:p>
          <a:p>
            <a:pPr marL="0" indent="0">
              <a:buNone/>
            </a:pPr>
            <a:endParaRPr lang="es-MX" sz="1400" dirty="0">
              <a:latin typeface="Montserrat Medium" panose="00000600000000000000" pitchFamily="2" charset="0"/>
            </a:endParaRPr>
          </a:p>
          <a:p>
            <a:pPr marL="0" indent="0">
              <a:buNone/>
            </a:pPr>
            <a:r>
              <a:rPr lang="es-MX" sz="1400" dirty="0">
                <a:latin typeface="Montserrat Medium" panose="00000600000000000000" pitchFamily="2" charset="0"/>
              </a:rPr>
              <a:t>En general, el desarrollo de la tecnología de computación cuántica es una perspectiva emocionante que tiene un gran potencial. Sin embargo, es importante considerar las implicaciones éticas de esta tecnología y asegurarse de que se utilice de manera responsable.</a:t>
            </a:r>
          </a:p>
        </p:txBody>
      </p:sp>
      <p:pic>
        <p:nvPicPr>
          <p:cNvPr id="5124" name="Picture 4" descr="Qué es la computación cuántica? | ATRIA Innovation">
            <a:extLst>
              <a:ext uri="{FF2B5EF4-FFF2-40B4-BE49-F238E27FC236}">
                <a16:creationId xmlns:a16="http://schemas.microsoft.com/office/drawing/2014/main" id="{71C311DC-CFF1-9CEF-CA41-937FEFDAD6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48" r="822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136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54D2FA34235684786133A823D788CD0" ma:contentTypeVersion="12" ma:contentTypeDescription="Crear nuevo documento." ma:contentTypeScope="" ma:versionID="1bb05b6863fe7f6b6d77494d81845505">
  <xsd:schema xmlns:xsd="http://www.w3.org/2001/XMLSchema" xmlns:xs="http://www.w3.org/2001/XMLSchema" xmlns:p="http://schemas.microsoft.com/office/2006/metadata/properties" xmlns:ns2="fca6874d-c533-457c-b863-373772280b43" xmlns:ns3="29510e0b-91b8-4047-9905-8653fb303f02" targetNamespace="http://schemas.microsoft.com/office/2006/metadata/properties" ma:root="true" ma:fieldsID="ef9641b2d2cd63f1ef6dc3911917fe86" ns2:_="" ns3:_="">
    <xsd:import namespace="fca6874d-c533-457c-b863-373772280b43"/>
    <xsd:import namespace="29510e0b-91b8-4047-9905-8653fb303f02"/>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6874d-c533-457c-b863-373772280b4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Etiquetas de imagen" ma:readOnly="false" ma:fieldId="{5cf76f15-5ced-4ddc-b409-7134ff3c332f}" ma:taxonomyMulti="true" ma:sspId="67d4134d-8704-4b7d-a432-8cbcb4776620"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510e0b-91b8-4047-9905-8653fb303f02"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61f75dd2-ab37-47f7-a781-ca12f9e1b63f}" ma:internalName="TaxCatchAll" ma:showField="CatchAllData" ma:web="29510e0b-91b8-4047-9905-8653fb303f0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fca6874d-c533-457c-b863-373772280b43" xsi:nil="true"/>
    <lcf76f155ced4ddcb4097134ff3c332f xmlns="fca6874d-c533-457c-b863-373772280b43">
      <Terms xmlns="http://schemas.microsoft.com/office/infopath/2007/PartnerControls"/>
    </lcf76f155ced4ddcb4097134ff3c332f>
    <TaxCatchAll xmlns="29510e0b-91b8-4047-9905-8653fb303f02" xsi:nil="true"/>
  </documentManagement>
</p:properties>
</file>

<file path=customXml/itemProps1.xml><?xml version="1.0" encoding="utf-8"?>
<ds:datastoreItem xmlns:ds="http://schemas.openxmlformats.org/officeDocument/2006/customXml" ds:itemID="{A409A293-25A4-4BF1-99DF-A2CDF47AE860}"/>
</file>

<file path=customXml/itemProps2.xml><?xml version="1.0" encoding="utf-8"?>
<ds:datastoreItem xmlns:ds="http://schemas.openxmlformats.org/officeDocument/2006/customXml" ds:itemID="{1F5B310C-637A-47D0-AFDD-EF66A6B086EA}"/>
</file>

<file path=customXml/itemProps3.xml><?xml version="1.0" encoding="utf-8"?>
<ds:datastoreItem xmlns:ds="http://schemas.openxmlformats.org/officeDocument/2006/customXml" ds:itemID="{56C55696-6D9D-45D4-8795-D0BA8A80C593}"/>
</file>

<file path=docProps/app.xml><?xml version="1.0" encoding="utf-8"?>
<Properties xmlns="http://schemas.openxmlformats.org/officeDocument/2006/extended-properties" xmlns:vt="http://schemas.openxmlformats.org/officeDocument/2006/docPropsVTypes">
  <TotalTime>166</TotalTime>
  <Words>1179</Words>
  <Application>Microsoft Office PowerPoint</Application>
  <PresentationFormat>Panorámica</PresentationFormat>
  <Paragraphs>66</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Abadi Extra Light</vt:lpstr>
      <vt:lpstr>Amasis MT Pro Light</vt:lpstr>
      <vt:lpstr>Arial</vt:lpstr>
      <vt:lpstr>Bodoni MT Poster Compressed</vt:lpstr>
      <vt:lpstr>Calibri</vt:lpstr>
      <vt:lpstr>Calibri Light</vt:lpstr>
      <vt:lpstr>Montserrat Medium</vt:lpstr>
      <vt:lpstr>Tema de Office</vt:lpstr>
      <vt:lpstr> Computación CUANTICA:  Proyecto QUANTUM</vt:lpstr>
      <vt:lpstr>¿Qué es el proyecto Quantum Spain ?</vt:lpstr>
      <vt:lpstr>Instituciones participantes</vt:lpstr>
      <vt:lpstr>Metodología utilizada</vt:lpstr>
      <vt:lpstr>Arquitecturas de simulación cuántica en sistemas HPC</vt:lpstr>
      <vt:lpstr>Resultados</vt:lpstr>
      <vt:lpstr>Aplicaciones</vt:lpstr>
      <vt:lpstr>Reflexión ética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Computación Cuántica Proyecto Quantum Spain</dc:title>
  <dc:creator>Emilio Montes</dc:creator>
  <cp:lastModifiedBy>Emilio Montes</cp:lastModifiedBy>
  <cp:revision>4</cp:revision>
  <dcterms:created xsi:type="dcterms:W3CDTF">2023-10-16T00:37:27Z</dcterms:created>
  <dcterms:modified xsi:type="dcterms:W3CDTF">2023-10-25T20:32:49Z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0x010100254D2FA34235684786133A823D788CD0</vt:lpwstr>
  </property>
</Properties>
</file>