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Отчёт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дисциплина:</a:t>
            </a:r>
            <a:r>
              <a:rPr/>
              <a:t> </a:t>
            </a:r>
            <a:r>
              <a:rPr/>
              <a:t>Математическое</a:t>
            </a:r>
            <a:r>
              <a:rPr/>
              <a:t> </a:t>
            </a:r>
            <a:r>
              <a:rPr/>
              <a:t>моделирование</a:t>
            </a:r>
            <a:br/>
            <a:br/>
            <a:r>
              <a:rPr/>
              <a:t>Пейтель</a:t>
            </a:r>
            <a:r>
              <a:rPr/>
              <a:t> </a:t>
            </a:r>
            <a:r>
              <a:rPr/>
              <a:t>Андрей</a:t>
            </a:r>
            <a:r>
              <a:rPr/>
              <a:t> </a:t>
            </a:r>
            <a:r>
              <a:rPr/>
              <a:t>Андрее,</a:t>
            </a:r>
            <a:r>
              <a:rPr/>
              <a:t> </a:t>
            </a:r>
            <a:r>
              <a:rPr/>
              <a:t>НПИбд-02-18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Построить модель гармонических колебаний с помощью Python.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Вариант 41</a:t>
                </a:r>
                <a:r>
                  <a:rPr/>
                  <a:t> Постройте фазовый портрет гармонического осциллятора и решение уравнения гармонического осциллятора для следующих случаев:</a:t>
                </a:r>
              </a:p>
              <a:p>
                <a:pPr lvl="1">
                  <a:buAutoNum type="arabicPeriod"/>
                </a:pPr>
                <a:r>
                  <a:rPr/>
                  <a:t>Колебания гармонического осциллятора без затуханий и без действий внешней силы </a:t>
                </a:r>
                <a14:m>
                  <m:oMath xmlns:m="http://schemas.openxmlformats.org/officeDocument/2006/math">
                    <m:acc>
                      <m:accPr>
                        <m:chr m:val="̈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+</m:t>
                    </m:r>
                    <m:r>
                      <m:t>7</m:t>
                    </m:r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1">
                  <a:buAutoNum type="arabicPeriod"/>
                </a:pPr>
                <a:r>
                  <a:rPr/>
                  <a:t>Колебания гармонического осциллятора c затуханием и без действий внешней силы </a:t>
                </a:r>
                <a14:m>
                  <m:oMath xmlns:m="http://schemas.openxmlformats.org/officeDocument/2006/math">
                    <m:acc>
                      <m:accPr>
                        <m:chr m:val="̈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  <m:acc>
                      <m:accPr>
                        <m:chr m:val="̇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+</m:t>
                    </m:r>
                    <m:r>
                      <m:t>6</m:t>
                    </m:r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1">
                  <a:buAutoNum type="arabicPeriod"/>
                </a:pPr>
                <a:r>
                  <a:rPr/>
                  <a:t>Колебания гармонического осциллятора c затуханием и под действием внешней силы </a:t>
                </a:r>
                <a14:m>
                  <m:oMath xmlns:m="http://schemas.openxmlformats.org/officeDocument/2006/math">
                    <m:acc>
                      <m:accPr>
                        <m:chr m:val="̈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+</m:t>
                    </m:r>
                    <m:r>
                      <m:t>5</m:t>
                    </m:r>
                    <m:acc>
                      <m:accPr>
                        <m:chr m:val="̇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+</m:t>
                    </m:r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t>o</m:t>
                    </m:r>
                    <m:r>
                      <m:t>s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r>
                          <m:t>3</m:t>
                        </m:r>
                        <m:r>
                          <m:t>t</m:t>
                        </m:r>
                      </m:e>
                    </m:d>
                  </m:oMath>
                </a14:m>
              </a:p>
              <a:p>
                <a:pPr lvl="0" marL="0" indent="0">
                  <a:buNone/>
                </a:pPr>
                <a:r>
                  <a:rPr/>
                  <a:t>На интервале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[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;</m:t>
                        </m:r>
                        <m:r>
                          <m:t>25</m:t>
                        </m:r>
                      </m:e>
                    </m:d>
                  </m:oMath>
                </a14:m>
                <a:r>
                  <a:rPr/>
                  <a:t> (шаг 0,05) с начальными условиями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1. Колебания без затуханий и без действий внешней силы</a:t>
                </a:r>
              </a:p>
              <a:p>
                <a:pPr lvl="0" marL="0" indent="0">
                  <a:buNone/>
                </a:pPr>
                <a:r>
                  <a:rPr/>
                  <a:t>1.1. Уравнение свободных колебаний гармонического осциллятора имеет следующий вид: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̈"/>
                        </m:accPr>
                        <m:e>
                          <m:r>
                            <m:t>x</m:t>
                          </m:r>
                        </m:e>
                      </m:acc>
                      <m:r>
                        <m:rPr>
                          <m:sty m:val="p"/>
                        </m:rPr>
                        <m:t>+</m:t>
                      </m:r>
                      <m:r>
                        <m:t>2</m:t>
                      </m:r>
                      <m:r>
                        <m:t>γ</m:t>
                      </m:r>
                      <m:acc>
                        <m:accPr>
                          <m:chr m:val="̇"/>
                        </m:accPr>
                        <m:e>
                          <m:r>
                            <m:t>x</m:t>
                          </m:r>
                        </m:e>
                      </m:acc>
                      <m:r>
                        <m:rPr>
                          <m:sty m:val="p"/>
                        </m:rPr>
                        <m:t>+</m:t>
                      </m:r>
                      <m:sSubSup>
                        <m:e>
                          <m:r>
                            <m:t>ω</m:t>
                          </m:r>
                        </m:e>
                        <m:sub>
                          <m:r>
                            <m:t>0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f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Изучилл начальные условия. Перед нами уравнение консервативного осциллятора, энергия колебания которого сохраняется во времени. Т. е. потери в системе отсутствуют, значит, </a:t>
                </a:r>
                <a14:m>
                  <m:oMath xmlns:m="http://schemas.openxmlformats.org/officeDocument/2006/math">
                    <m:r>
                      <m:t>γ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. Собственная частота колебаний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=</m:t>
                    </m:r>
                    <m:r>
                      <m:t>7</m:t>
                    </m:r>
                  </m:oMath>
                </a14:m>
                <a:r>
                  <a:rPr/>
                  <a:t>.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. Правая часть уравнения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1.2. Оформил начальные условия в код на Python: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x0 = np.array([1.0, 1.2])
w1 = 7 #частота, уже в квадрате
g1 = 0.0 #затухание, уже умноженное на 2
def F1(t):
    f = 0
    return f</a:t>
                </a:r>
              </a:p>
              <a:p>
                <a:pPr lvl="0" marL="0" indent="0">
                  <a:buNone/>
                </a:pPr>
                <a:r>
                  <a:rPr/>
                  <a:t>1.3. Решение ищем на интервале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[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;</m:t>
                        </m:r>
                        <m:r>
                          <m:t>25</m:t>
                        </m:r>
                      </m:e>
                    </m:d>
                  </m:oMath>
                </a14:m>
                <a:r>
                  <a:rPr/>
                  <a:t> (шаг 0,05), значит,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– начальный момент времени,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m</m:t>
                        </m:r>
                        <m:r>
                          <m:t>a</m:t>
                        </m:r>
                        <m:r>
                          <m:t>x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37</m:t>
                    </m:r>
                  </m:oMath>
                </a14:m>
                <a:r>
                  <a:rPr/>
                  <a:t> – предельный момент времени, </a:t>
                </a:r>
                <a14:m>
                  <m:oMath xmlns:m="http://schemas.openxmlformats.org/officeDocument/2006/math">
                    <m:r>
                      <m:t>d</m:t>
                    </m:r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05</m:t>
                    </m:r>
                  </m:oMath>
                </a14:m>
                <a:r>
                  <a:rPr/>
                  <a:t> – шаг изменения времени.</a:t>
                </a:r>
              </a:p>
              <a:p>
                <a:pPr lvl="0" marL="0" indent="0">
                  <a:buNone/>
                </a:pPr>
                <a:r>
                  <a:rPr/>
                  <a:t>1.4. Добавил в программу условия, описывающие время: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t0 = 0
tmax = 25
dt = 0.05
t = np.arange(t0, tmax, dt)</a:t>
                </a:r>
              </a:p>
              <a:p>
                <a:pPr lvl="0" marL="0" indent="0">
                  <a:buNone/>
                </a:pPr>
                <a:r>
                  <a:rPr/>
                  <a:t>1.5. Представил заданное уравнение второго порядка в виде системы двух уравнений первого порядка и запрограммировала: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def Y1(x, t):
    dx1_1 = x[1]
    dx1_2 = - w1*x[0] - g1*x[1] - F1(t)
    return dx1_1, dx1_2</a:t>
                </a:r>
              </a:p>
              <a:p>
                <a:pPr lvl="0" marL="0" indent="0">
                  <a:buNone/>
                </a:pPr>
                <a:r>
                  <a:rPr/>
                  <a:t>1.6. Запрограммировал решение системы уравнений: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x1 = odeint(Y1, x0, t)</a:t>
                </a:r>
              </a:p>
              <a:p>
                <a:pPr lvl="0" marL="0" indent="0">
                  <a:buNone/>
                </a:pPr>
                <a:r>
                  <a:rPr/>
                  <a:t>1.7. Переписал отдельно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в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а </a:t>
                </a:r>
                <a14:m>
                  <m:oMath xmlns:m="http://schemas.openxmlformats.org/officeDocument/2006/math">
                    <m:acc>
                      <m:accPr>
                        <m:chr m:val="̇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 в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y1_1 = x1[:, 0]
y1_2 = x1[:, 1]</a:t>
                </a:r>
              </a:p>
              <a:p>
                <a:pPr lvl="0" marL="0" indent="0">
                  <a:buNone/>
                </a:pPr>
                <a:r>
                  <a:rPr/>
                  <a:t>1.8. Описал построение фазового портрета: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plt.plot(y1_1, y1_2)</a:t>
                </a:r>
              </a:p>
              <a:p>
                <a:pPr lvl="0" marL="0" indent="0">
                  <a:buNone/>
                </a:pPr>
                <a:r>
                  <a:rPr b="1"/>
                  <a:t>2. Колебания c затуханием и без действий внешней силы</a:t>
                </a:r>
              </a:p>
              <a:p>
                <a:pPr lvl="0" marL="0" indent="0">
                  <a:buNone/>
                </a:pPr>
                <a:r>
                  <a:rPr/>
                  <a:t>2.1. Изучил начальные условия. Потери энергии в системе </a:t>
                </a:r>
                <a14:m>
                  <m:oMath xmlns:m="http://schemas.openxmlformats.org/officeDocument/2006/math">
                    <m:r>
                      <m:t>γ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r>
                  <a:rPr/>
                  <a:t>. Собственная частота колебаний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=</m:t>
                    </m:r>
                    <m:r>
                      <m:t>6</m:t>
                    </m:r>
                  </m:oMath>
                </a14:m>
                <a:r>
                  <a:rPr/>
                  <a:t>.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и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те же, что и в п. 1.1. Правая часть уравнения такая же, как и в п. 1.1.</a:t>
                </a:r>
              </a:p>
              <a:p>
                <a:pPr lvl="0" marL="0" indent="0">
                  <a:buNone/>
                </a:pPr>
                <a:r>
                  <a:rPr/>
                  <a:t>2.2. Т. к. вектор начальных условий одинаков для всех пунктов задачи, задаю его один раз в начале. Остальные начальные условия оформил в код на Python (функцию F1 переименовала в F12, т. к. она подходит как для 1-ого, так и для 2-ого случаев):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w2 = 6.0
g2 = 2.0
def F12(t):
    f = 0
    return f</a:t>
                </a:r>
              </a:p>
              <a:p>
                <a:pPr lvl="0" marL="0" indent="0">
                  <a:buNone/>
                </a:pPr>
                <a:r>
                  <a:rPr/>
                  <a:t>2.3. Т. к. интервал, на котором ищем решение, одинаков для всех пунктов задачи, задаю его один раз в начале.</a:t>
                </a:r>
              </a:p>
              <a:p>
                <a:pPr lvl="0" marL="0" indent="0">
                  <a:buNone/>
                </a:pPr>
                <a:r>
                  <a:rPr/>
                  <a:t>2.4. Представил заданное уравнение второго порядка в виде системы двух уравнений первого порядка и запрограммировал: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def Y2(x, t):
    dx2_1 = x[1]
    dx2_2 = - w2*x[0] - g2*x[1] - F12(t)
    return dx2_1, dx2_2</a:t>
                </a:r>
              </a:p>
              <a:p>
                <a:pPr lvl="0" marL="0" indent="0">
                  <a:buNone/>
                </a:pPr>
                <a:r>
                  <a:rPr/>
                  <a:t>2.5. Запрограммировал решение системы уравнений: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x2 = odeint(Y2, x0, t)</a:t>
                </a:r>
              </a:p>
              <a:p>
                <a:pPr lvl="0" marL="0" indent="0">
                  <a:buNone/>
                </a:pPr>
                <a:r>
                  <a:rPr/>
                  <a:t>2.6. Переписал отдельно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в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а </a:t>
                </a:r>
                <a14:m>
                  <m:oMath xmlns:m="http://schemas.openxmlformats.org/officeDocument/2006/math">
                    <m:acc>
                      <m:accPr>
                        <m:chr m:val="̇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 в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y2_1 = x2[:, 0]
y2_2 = x2[:, 1]</a:t>
                </a:r>
              </a:p>
              <a:p>
                <a:pPr lvl="0" marL="0" indent="0">
                  <a:buNone/>
                </a:pPr>
                <a:r>
                  <a:rPr/>
                  <a:t>2.7. Описал построение фазового портрета: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plt.plot(y2_1, y2_2)</a:t>
                </a:r>
              </a:p>
              <a:p>
                <a:pPr lvl="0" marL="0" indent="0">
                  <a:buNone/>
                </a:pPr>
                <a:r>
                  <a:rPr b="1"/>
                  <a:t>3. Колебания c затуханием и под действием внешней силы</a:t>
                </a:r>
              </a:p>
              <a:p>
                <a:pPr lvl="0" marL="0" indent="0">
                  <a:buNone/>
                </a:pPr>
                <a:r>
                  <a:rPr/>
                  <a:t>3.1. Изучил начальные условия. Потери энергии в системе </a:t>
                </a:r>
                <a14:m>
                  <m:oMath xmlns:m="http://schemas.openxmlformats.org/officeDocument/2006/math">
                    <m:r>
                      <m:t>γ</m:t>
                    </m:r>
                    <m:r>
                      <m:rPr>
                        <m:sty m:val="p"/>
                      </m:rPr>
                      <m:t>=</m:t>
                    </m:r>
                    <m:r>
                      <m:t>5</m:t>
                    </m:r>
                  </m:oMath>
                </a14:m>
                <a:r>
                  <a:rPr/>
                  <a:t>. Собственная частота колебаний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и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те же, что и в п. 1.1. Правая часть уравнения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t>o</m:t>
                    </m:r>
                    <m:r>
                      <m:t>s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r>
                          <m:t>3</m:t>
                        </m:r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3.2. Т. к. вектор начальных условий одинаков для всех пунктов задачи, задаю его один раз в начале. Остальные начальные условия оформил в код на Python: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w3 = 1.0
g3 = 5.0
def F3(t):
    f = cos(3t)
    return f</a:t>
                </a:r>
              </a:p>
              <a:p>
                <a:pPr lvl="0" marL="0" indent="0">
                  <a:buNone/>
                </a:pPr>
                <a:r>
                  <a:rPr/>
                  <a:t>3.3. Т. к. интервал, на котором ищем решение, одинаков для всех пунктов задачи, задаю его один раз в начале.</a:t>
                </a:r>
              </a:p>
              <a:p>
                <a:pPr lvl="0" marL="0" indent="0">
                  <a:buNone/>
                </a:pPr>
                <a:r>
                  <a:rPr/>
                  <a:t>3.4. Представил заданное уравнение второго порядка в виде системы двух уравнений первого порядка и запрограммировал: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def Y3(x, t):
    dx3_1 = x[1]
    dx3_2 = - w3*x[0] - g3*x[1] - F3(t)
    return dx3_1, dx3_2</a:t>
                </a:r>
              </a:p>
              <a:p>
                <a:pPr lvl="0" marL="0" indent="0">
                  <a:buNone/>
                </a:pPr>
                <a:r>
                  <a:rPr/>
                  <a:t>3.5. Запрограммировал решение системы уравнений: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x3 = odeint(Y3, x0, t)</a:t>
                </a:r>
              </a:p>
              <a:p>
                <a:pPr lvl="0" marL="0" indent="0">
                  <a:buNone/>
                </a:pPr>
                <a:r>
                  <a:rPr/>
                  <a:t>3.6. Переписал отдельно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в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а </a:t>
                </a:r>
                <a14:m>
                  <m:oMath xmlns:m="http://schemas.openxmlformats.org/officeDocument/2006/math">
                    <m:acc>
                      <m:accPr>
                        <m:chr m:val="̇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 в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y3_1 = x3[:, 0]
y3_2 = x3[:, 1]</a:t>
                </a:r>
              </a:p>
              <a:p>
                <a:pPr lvl="0" marL="0" indent="0">
                  <a:buNone/>
                </a:pPr>
                <a:r>
                  <a:rPr/>
                  <a:t>3.7. Описал построение фазового портрета: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plt.plot(y3_1, y3_2)</a:t>
                </a:r>
              </a:p>
              <a:p>
                <a:pPr lvl="0" marL="0" indent="0">
                  <a:buNone/>
                </a:pPr>
                <a:r>
                  <a:rPr b="1"/>
                  <a:t>4. Сборка программы</a:t>
                </a:r>
              </a:p>
              <a:p>
                <a:pPr lvl="0" marL="0" indent="0">
                  <a:buNone/>
                </a:pPr>
                <a:r>
                  <a:rPr/>
                  <a:t>4.1. Собрал код программы воедино и получил следующее: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import math
import numpy as np
from scipy.integrate import odeint
import matplotlib.pyplot as plt
x0 = np.array([1.0, 1.2]) #вектор начальных условий
w1 = 7 #частота, уже в квадрате
g1 = 0.0 #затухание, уже умноженное на 2
w2 = 6.0
g2 = 2.0
w3 = 1.0
g3 = 5.0
def F12(t):
    f = 0
    return f
def F3(t):
    f = cos(3t)
    return f
t0 = 0
tmax = 25
dt = 0.05
t = np.arange(t0, tmax, dt)
def Y1(x, t):
    dx1_1 = x[1]
    dx1_2 = - w1*x[0] - g1*x[1] - F12(t)
    return dx1_1, dx1_2
def Y2(x, t):
    dx2_1 = x[1]
    dx2_2 = - w2*x[0] - g2*x[1] - F12(t)
    return dx2_1, dx2_2
def Y3(x, t):
    dx3_1 = x[1]
    dx3_2 = - w3*x[0] - g3*x[1] - F3(t)
    return dx3_1, dx3_2
x1 = odeint(Y1, x0, t)
x2 = odeint(Y2, x0, t)
x3 = odeint(Y3, x0, t)
y1_1 = x1[:, 0]
y1_2 = x1[:, 1]
y2_1 = x2[:, 0]
y2_2 = x2[:, 1]
y3_1 = x3[:, 0]
y3_2 = x3[:, 1]
plt.plot(y1_1, y1_2)
plt.grid(axis = 'both')
plt.plot(y2_1, y2_2)
plt.grid(axis = 'both')
plt.plot(y3_1, y3_2)
plt.grid(axis = 'both')</a:t>
                </a:r>
              </a:p>
              <a:p>
                <a:pPr lvl="0" marL="0" indent="0">
                  <a:buNone/>
                </a:pPr>
                <a:r>
                  <a:rPr/>
                  <a:t>4.2. Получил фазовые портреты гармонического осциллятора (см. рис. -@fig:001, -@fig:002 и -@fig:003):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5981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Колебания</a:t>
            </a:r>
            <a:r>
              <a:rPr/>
              <a:t> </a:t>
            </a:r>
            <a:r>
              <a:rPr/>
              <a:t>без</a:t>
            </a:r>
            <a:r>
              <a:rPr/>
              <a:t> </a:t>
            </a:r>
            <a:r>
              <a:rPr/>
              <a:t>затуханий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без</a:t>
            </a:r>
            <a:r>
              <a:rPr/>
              <a:t> </a:t>
            </a:r>
            <a:r>
              <a:rPr/>
              <a:t>действий</a:t>
            </a:r>
            <a:r>
              <a:rPr/>
              <a:t> </a:t>
            </a:r>
            <a:r>
              <a:rPr/>
              <a:t>внешней</a:t>
            </a:r>
            <a:r>
              <a:rPr/>
              <a:t> </a:t>
            </a:r>
            <a:r>
              <a:rPr/>
              <a:t>силы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600200"/>
            <a:ext cx="6146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Колебания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затуханием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без</a:t>
            </a:r>
            <a:r>
              <a:rPr/>
              <a:t> </a:t>
            </a:r>
            <a:r>
              <a:rPr/>
              <a:t>действий</a:t>
            </a:r>
            <a:r>
              <a:rPr/>
              <a:t> </a:t>
            </a:r>
            <a:r>
              <a:rPr/>
              <a:t>внешней</a:t>
            </a:r>
            <a:r>
              <a:rPr/>
              <a:t> </a:t>
            </a:r>
            <a:r>
              <a:rPr/>
              <a:t>силы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600200"/>
            <a:ext cx="6146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Колебания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затуханием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под</a:t>
            </a:r>
            <a:r>
              <a:rPr/>
              <a:t> </a:t>
            </a:r>
            <a:r>
              <a:rPr/>
              <a:t>действием</a:t>
            </a:r>
            <a:r>
              <a:rPr/>
              <a:t> </a:t>
            </a:r>
            <a:r>
              <a:rPr/>
              <a:t>внешней</a:t>
            </a:r>
            <a:r>
              <a:rPr/>
              <a:t> </a:t>
            </a:r>
            <a:r>
              <a:rPr/>
              <a:t>силы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Построил модель гармонических колебаний с помощью Python.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Ответы</a:t>
            </a:r>
            <a:r>
              <a:rPr/>
              <a:t> </a:t>
            </a:r>
            <a:r>
              <a:rPr/>
              <a:t>на</a:t>
            </a:r>
            <a:r>
              <a:rPr/>
              <a:t> </a:t>
            </a:r>
            <a:r>
              <a:rPr/>
              <a:t>вопросы</a:t>
            </a:r>
            <a:r>
              <a:rPr/>
              <a:t> </a:t>
            </a:r>
            <a:r>
              <a:rPr/>
              <a:t>к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i="1"/>
                  <a:t>1. Запишите простейшую модель гармонических колебаний</a:t>
                </a:r>
              </a:p>
              <a:p>
                <a:pPr lvl="0" marL="0" indent="0">
                  <a:buNone/>
                </a:pPr>
                <a:r>
                  <a:rPr/>
                  <a:t>Простейшим видом колебательного процесса являются простые гармонические колебания, которые описываются уравнением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t>c</m:t>
                    </m:r>
                    <m:r>
                      <m:t>o</m:t>
                    </m:r>
                    <m:r>
                      <m:t>s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t>t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φ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 i="1"/>
                  <a:t>2. Дайте определение осциллятора</a:t>
                </a:r>
              </a:p>
              <a:p>
                <a:pPr lvl="0" marL="0" indent="0">
                  <a:buNone/>
                </a:pPr>
                <a:r>
                  <a:rPr/>
                  <a:t>Осциллятор — система, совершающая колебания, то есть показатели которой периодически повторяются во времени.</a:t>
                </a:r>
              </a:p>
              <a:p>
                <a:pPr lvl="0" marL="0" indent="0">
                  <a:buNone/>
                </a:pPr>
                <a:r>
                  <a:rPr i="1"/>
                  <a:t>3. Запишите модель математического маятника</a:t>
                </a:r>
              </a:p>
              <a:p>
                <a:pPr lvl="0" marL="0" indent="0">
                  <a:buNone/>
                </a:pPr>
                <a:r>
                  <a:rPr/>
                  <a:t>Уравнение динамики принимает вид: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sSup>
                            <m:e>
                              <m:r>
                                <m:rPr>
                                  <m:sty m:val="p"/>
                                </m:rPr>
                                <m:t>∂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α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sSup>
                            <m:e>
                              <m:r>
                                <m:t>t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m:t>+</m:t>
                      </m:r>
                      <m:f>
                        <m:fPr>
                          <m:type m:val="bar"/>
                        </m:fPr>
                        <m:num>
                          <m:r>
                            <m:t>g</m:t>
                          </m:r>
                        </m:num>
                        <m:den>
                          <m:r>
                            <m:t>L</m:t>
                          </m:r>
                        </m:den>
                      </m:f>
                      <m:r>
                        <m:t>s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В случае малых колебаний полагают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sin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r>
                          <m:t>α</m:t>
                        </m:r>
                      </m:e>
                    </m:d>
                    <m:r>
                      <m:rPr>
                        <m:sty m:val="p"/>
                      </m:rPr>
                      <m:t>≈</m:t>
                    </m:r>
                    <m:r>
                      <m:t>α</m:t>
                    </m:r>
                  </m:oMath>
                </a14:m>
                <a:r>
                  <a:rPr/>
                  <a:t>. В результате возникает линейное дифференциальное уравнение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sSup>
                            <m:e>
                              <m:r>
                                <m:rPr>
                                  <m:sty m:val="p"/>
                                </m:rPr>
                                <m:t>∂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α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sSup>
                            <m:e>
                              <m:r>
                                <m:t>t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m:t>+</m:t>
                      </m:r>
                      <m:f>
                        <m:fPr>
                          <m:type m:val="bar"/>
                        </m:fPr>
                        <m:num>
                          <m:r>
                            <m:t>g</m:t>
                          </m:r>
                        </m:num>
                        <m:den>
                          <m:r>
                            <m:t>L</m:t>
                          </m:r>
                        </m:den>
                      </m:f>
                      <m:r>
                        <m:t>α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или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sSup>
                            <m:e>
                              <m:r>
                                <m:rPr>
                                  <m:sty m:val="p"/>
                                </m:rPr>
                                <m:t>∂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α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sSup>
                            <m:e>
                              <m:r>
                                <m:t>t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m:t>+</m:t>
                      </m:r>
                      <m:sSup>
                        <m:e>
                          <m:r>
                            <m:t>ω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α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i="1"/>
                  <a:t>4. Запишите алгоритм перехода от дифференциального уравнения второго порядка к двум дифференциальным уравнениям первого порядка</a:t>
                </a:r>
              </a:p>
              <a:p>
                <a:pPr lvl="0" marL="0" indent="0">
                  <a:buNone/>
                </a:pPr>
                <a:r>
                  <a:rPr/>
                  <a:t>Пусть у нас есть дифференциальное уравнение 2-го порядка: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̈"/>
                        </m:accPr>
                        <m:e>
                          <m:r>
                            <m:t>x</m:t>
                          </m:r>
                        </m:e>
                      </m:acc>
                      <m:r>
                        <m:rPr>
                          <m:sty m:val="p"/>
                        </m:rPr>
                        <m:t>+</m:t>
                      </m:r>
                      <m:sSubSup>
                        <m:e>
                          <m:r>
                            <m:t>ω</m:t>
                          </m:r>
                        </m:e>
                        <m:sub>
                          <m:r>
                            <m:t>0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f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Для перехода к системе уравнений первого порядка сделаем замену (это метод Ранге-Кутты):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̇"/>
                        </m:accPr>
                        <m:e>
                          <m:r>
                            <m:t>x</m:t>
                          </m:r>
                        </m:e>
                      </m:acc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Тогда получим систему уравнений: </a:t>
                </a:r>
              </a:p>
              <a:p>
                <a:pPr lvl="0" marL="0" indent="0">
                  <a:buNone/>
                </a:pPr>
                <a:r>
                  <a:rPr i="1"/>
                  <a:t>5. Что такое фазовый портрет и фазовая траектория?</a:t>
                </a:r>
              </a:p>
              <a:p>
                <a:pPr lvl="0" marL="0" indent="0">
                  <a:buNone/>
                </a:pPr>
                <a:r>
                  <a:rPr/>
                  <a:t>Фазовый портрет — это то, как величины, описывающие состояние системы (= динамические переменные), зависят друг от друга.</a:t>
                </a:r>
              </a:p>
              <a:p>
                <a:pPr lvl="0" marL="0" indent="0">
                  <a:buNone/>
                </a:pPr>
                <a:r>
                  <a:rPr/>
                  <a:t>Фазовая траектория — кривая в фазовом пространстве, составленная из точек, представляющих состояние динамической системы в последовательные моменты времени в течение всего времени эволюции.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лабораторной работе 4</dc:title>
  <dc:creator>Пейтель Андрей Андрее, НПИбд-02-18</dc:creator>
  <cp:keywords/>
  <dcterms:created xsi:type="dcterms:W3CDTF">2021-05-11T21:43:46Z</dcterms:created>
  <dcterms:modified xsi:type="dcterms:W3CDTF">2021-05-11T21:43:46Z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class">
    <vt:lpwstr>scrreprt</vt:lpwstr>
  </property>
  <property fmtid="{D5CDD505-2E9C-101B-9397-08002B2CF9AE}" pid="3" name="fontsize">
    <vt:lpwstr>12pt</vt:lpwstr>
  </property>
  <property fmtid="{D5CDD505-2E9C-101B-9397-08002B2CF9AE}" pid="4" name="header-includes">
    <vt:lpwstr/>
  </property>
  <property fmtid="{D5CDD505-2E9C-101B-9397-08002B2CF9AE}" pid="5" name="indent">
    <vt:lpwstr>True</vt:lpwstr>
  </property>
  <property fmtid="{D5CDD505-2E9C-101B-9397-08002B2CF9AE}" pid="6" name="linestretch">
    <vt:lpwstr>1.5</vt:lpwstr>
  </property>
  <property fmtid="{D5CDD505-2E9C-101B-9397-08002B2CF9AE}" pid="7" name="lof">
    <vt:lpwstr>True</vt:lpwstr>
  </property>
  <property fmtid="{D5CDD505-2E9C-101B-9397-08002B2CF9AE}" pid="8" name="lot">
    <vt:lpwstr>True</vt:lpwstr>
  </property>
  <property fmtid="{D5CDD505-2E9C-101B-9397-08002B2CF9AE}" pid="9" name="mainfont">
    <vt:lpwstr>PT Serif</vt:lpwstr>
  </property>
  <property fmtid="{D5CDD505-2E9C-101B-9397-08002B2CF9AE}" pid="10" name="mainfontoptions">
    <vt:lpwstr>Ligatures=TeX</vt:lpwstr>
  </property>
  <property fmtid="{D5CDD505-2E9C-101B-9397-08002B2CF9AE}" pid="11" name="monofont">
    <vt:lpwstr>PT Mono</vt:lpwstr>
  </property>
  <property fmtid="{D5CDD505-2E9C-101B-9397-08002B2CF9AE}" pid="12" name="monofontoptions">
    <vt:lpwstr>Scale=MatchLowercase</vt:lpwstr>
  </property>
  <property fmtid="{D5CDD505-2E9C-101B-9397-08002B2CF9AE}" pid="13" name="papersize">
    <vt:lpwstr>a4paper</vt:lpwstr>
  </property>
  <property fmtid="{D5CDD505-2E9C-101B-9397-08002B2CF9AE}" pid="14" name="pdf-engine">
    <vt:lpwstr>lualatex</vt:lpwstr>
  </property>
  <property fmtid="{D5CDD505-2E9C-101B-9397-08002B2CF9AE}" pid="15" name="polyglossia-lang">
    <vt:lpwstr>russian</vt:lpwstr>
  </property>
  <property fmtid="{D5CDD505-2E9C-101B-9397-08002B2CF9AE}" pid="16" name="polyglossia-otherlangs">
    <vt:lpwstr>english</vt:lpwstr>
  </property>
  <property fmtid="{D5CDD505-2E9C-101B-9397-08002B2CF9AE}" pid="17" name="romanfont">
    <vt:lpwstr>PT Serif</vt:lpwstr>
  </property>
  <property fmtid="{D5CDD505-2E9C-101B-9397-08002B2CF9AE}" pid="18" name="romanfontoptions">
    <vt:lpwstr>Ligatures=TeX</vt:lpwstr>
  </property>
  <property fmtid="{D5CDD505-2E9C-101B-9397-08002B2CF9AE}" pid="19" name="sansfont">
    <vt:lpwstr>PT Sans</vt:lpwstr>
  </property>
  <property fmtid="{D5CDD505-2E9C-101B-9397-08002B2CF9AE}" pid="20" name="sansfontoptions">
    <vt:lpwstr>Ligatures=TeX,Scale=MatchLowercase</vt:lpwstr>
  </property>
  <property fmtid="{D5CDD505-2E9C-101B-9397-08002B2CF9AE}" pid="21" name="subtitle">
    <vt:lpwstr>дисциплина: Математическое моделирование</vt:lpwstr>
  </property>
  <property fmtid="{D5CDD505-2E9C-101B-9397-08002B2CF9AE}" pid="22" name="toc">
    <vt:lpwstr>True</vt:lpwstr>
  </property>
  <property fmtid="{D5CDD505-2E9C-101B-9397-08002B2CF9AE}" pid="23" name="toc-title">
    <vt:lpwstr>Содержание</vt:lpwstr>
  </property>
  <property fmtid="{D5CDD505-2E9C-101B-9397-08002B2CF9AE}" pid="24" name="toc_depth">
    <vt:lpwstr>2</vt:lpwstr>
  </property>
</Properties>
</file>