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  <a:r>
              <a:rPr/>
              <a:t> </a:t>
            </a:r>
            <a:r>
              <a:rPr/>
              <a:t>May,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Moscow,</a:t>
            </a:r>
            <a:r>
              <a:rPr/>
              <a:t> </a:t>
            </a:r>
            <a:r>
              <a:rPr/>
              <a:t>Russian</a:t>
            </a:r>
            <a:r>
              <a:rPr/>
              <a:t> </a:t>
            </a:r>
            <a:r>
              <a:rPr/>
              <a:t>Federation</a:t>
            </a:r>
          </a:p>
        </p:txBody>
      </p:sp>
    </p:spTree>
  </p:cSld>
</p:sld>
</file>

<file path=ppt/slides/slide1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Динамика</a:t></a:r><a:r><a:rPr /><a:t> </a:t></a:r><a:r><a:rPr /><a:t>изменения</a:t></a:r><a:r><a:rPr /><a:t> </a:t></a:r><a:r><a:rPr /><a:t>числа</a:t></a:r><a:r><a:rPr /><a:t> </a:t></a:r><a:r><a:rPr /><a:t>людей</a:t></a:r><a:r><a:rPr /><a:t> </a:t></a:r><a:r><a:rPr /><a:t>в</a:t></a:r><a:r><a:rPr /><a:t> </a:t></a:r><a:r><a:rPr /><a:t>каждой</a:t></a:r><a:r><a:rPr /><a:t> </a:t></a:r><a:r><a:rPr /><a:t>из</a:t></a:r><a:r><a:rPr /><a:t> </a:t></a:r><a:r><a:rPr /><a:t>трех</a:t></a:r><a:r><a:rPr /><a:t> </a:t></a:r><a:r><a:rPr /><a:t>групп</a:t></a:r><a:r><a:rPr /><a:t> </a:t></a:r><a:r><a:rPr /><a:t>при</a:t></a:r><a:r><a:rPr /><a:t> </a:t></a:r><a14:m><m:oMath xmlns:m="http://schemas.openxmlformats.org/officeDocument/2006/math"><m:r><m:t>I</m:t></m:r><m:d><m:dPr><m:begChr m:val="(" /><m:endChr m:val=")" /><m:grow /></m:dPr><m:e><m:r><m:t>0</m:t></m:r></m:e></m:d><m:r><m:rPr><m:sty m:val="p" /></m:rPr><m:t>&gt;</m:t></m:r><m:sSup><m:e><m:r><m:t>I</m:t></m:r></m:e><m:sup><m:r><m:rPr><m:sty m:val="p" /></m:rPr><m:t>*</m:t></m:r></m:sup></m:sSup></m:oMath></a14:m></a:p></p:txBody></p:sp><p:pic><p:nvPicPr><p:cNvPr descr="image/2.png" id="0" name="Picture 1" /><p:cNvPicPr><a:picLocks noGrp="1" noChangeAspect="1" /></p:cNvPicPr><p:nvPr /></p:nvPicPr><p:blipFill><a:blip r:embed="rId2" /><a:stretch><a:fillRect /></a:stretch></p:blipFill><p:spPr bwMode="auto"><a:xfrm><a:off x="1625600" y="1600200" /><a:ext cx="58801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marL="0" indent="0" algn="ctr"><a:buNone /></a:pPr><a:r><a:rPr /><a:t>Динамика</a:t></a:r><a:r><a:rPr /><a:t> </a:t></a:r><a:r><a:rPr /><a:t>изменения</a:t></a:r><a:r><a:rPr /><a:t> </a:t></a:r><a:r><a:rPr /><a:t>числа</a:t></a:r><a:r><a:rPr /><a:t> </a:t></a:r><a:r><a:rPr /><a:t>людей</a:t></a:r><a:r><a:rPr /><a:t> </a:t></a:r><a:r><a:rPr /><a:t>в</a:t></a:r><a:r><a:rPr /><a:t> </a:t></a:r><a:r><a:rPr /><a:t>каждой</a:t></a:r><a:r><a:rPr /><a:t> </a:t></a:r><a:r><a:rPr /><a:t>из</a:t></a:r><a:r><a:rPr /><a:t> </a:t></a:r><a:r><a:rPr /><a:t>трех</a:t></a:r><a:r><a:rPr /><a:t> </a:t></a:r><a:r><a:rPr /><a:t>групп</a:t></a:r><a:r><a:rPr /><a:t> </a:t></a:r><a:r><a:rPr /><a:t>при</a:t></a:r><a:r><a:rPr /><a:t> </a:t></a:r><a:r><a:rPr /><a:t>&lt;</a:t></a:r></a:p></p:txBody></p:sp></p:spTree></p:cSld>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Построил простейшую модель эпидемии с помощью Python.</a:t>
            </a:r>
          </a:p>
          <a:p>
            <a:pPr lvl="0" marL="0" indent="0">
              <a:buNone/>
            </a:pPr>
            <a:r>
              <a:rPr/>
              <a:t>В обоих случаях люди острова смогут победить болезнь.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Прагматика</a:t>
            </a:r>
            <a:r>
              <a:rPr b="1"/>
              <a:t> </a:t>
            </a:r>
            <a:r>
              <a:rPr b="1"/>
              <a:t>выполнения</a:t>
            </a:r>
            <a:r>
              <a:rPr b="1"/>
              <a:t> </a:t>
            </a:r>
            <a:r>
              <a:rPr b="1"/>
              <a:t>лабораторной</a:t>
            </a:r>
            <a:r>
              <a:rPr b="1"/>
              <a:t> </a:t>
            </a:r>
            <a:r>
              <a:rPr b="1"/>
              <a:t>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Зачем?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Использовать математический аппарат для решения задач</a:t>
            </a:r>
          </a:p>
          <a:p>
            <a:pPr lvl="1"/>
            <a:r>
              <a:rPr/>
              <a:t>Моделировать задачи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Цель</a:t>
            </a:r>
            <a:r>
              <a:rPr b="1"/>
              <a:t> </a:t>
            </a:r>
            <a:r>
              <a:rPr b="1"/>
              <a:t>выполнения</a:t>
            </a:r>
            <a:r>
              <a:rPr b="1"/>
              <a:t> </a:t>
            </a:r>
            <a:r>
              <a:rPr b="1"/>
              <a:t>лабораторной</a:t>
            </a:r>
            <a:r>
              <a:rPr b="1"/>
              <a:t> </a:t>
            </a:r>
            <a:r>
              <a:rPr b="1"/>
              <a:t>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Построить простейшую модель эпидемии с помощью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Задачи</a:t>
            </a:r>
            <a:r>
              <a:rPr b="1"/>
              <a:t> </a:t>
            </a:r>
            <a:r>
              <a:rPr b="1"/>
              <a:t>выполнения</a:t>
            </a:r>
            <a:r>
              <a:rPr b="1"/>
              <a:t> </a:t>
            </a:r>
            <a:r>
              <a:rPr b="1"/>
              <a:t>лабораторной</a:t>
            </a:r>
            <a:r>
              <a:rPr b="1"/>
              <a:t> </a:t>
            </a:r>
            <a:r>
              <a:rPr b="1"/>
              <a:t>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Задание.</a:t>
            </a:r>
            <a:r>
              <a:rPr/>
              <a:t> </a:t>
            </a:r>
            <a:r>
              <a:rPr/>
              <a:t>Вариант</a:t>
            </a:r>
            <a:r>
              <a:rPr/>
              <a:t> </a:t>
            </a:r>
            <a:r>
              <a:rPr/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На одном острове вспыхнула эпидемия. Известно, что из всех проживающих на острове (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13000</m:t>
                    </m:r>
                  </m:oMath>
                </a14:m>
                <a:r>
                  <a:rPr/>
                  <a:t>) в момент начала эпидемии (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) число заболевших людей (являющихся распространителями инфекции)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113</m:t>
                    </m:r>
                  </m:oMath>
                </a14:m>
                <a:r>
                  <a:rPr/>
                  <a:t>, а число здоровых людей с иммунитетом к болезни </a:t>
                </a:r>
                <a14:m>
                  <m:oMath xmlns:m="http://schemas.openxmlformats.org/officeDocument/2006/math">
                    <m:r>
                      <m:t>R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</m:t>
                    </m:r>
                  </m:oMath>
                </a14:m>
                <a:r>
                  <a:rPr/>
                  <a:t>. Таким образом, число людей восприимчивых к болезни, но пока здоровых, в начальный момент времени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I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Постройте графики изменения числа особей в каждой из трех групп. Рассмотрите, как будет протекать эпидемия в случае:</a:t>
                </a:r>
              </a:p>
              <a:p>
                <a:pPr lvl="1">
                  <a:buAutoNum type="arabicParenR"/>
                </a:pPr>
                <a:r>
                  <a:rPr/>
                  <a:t>если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p>
                      <m:e>
                        <m: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</m:oMath>
                </a14:m>
              </a:p>
              <a:p>
                <a:pPr lvl="1">
                  <a:buAutoNum type="arabicParenR"/>
                </a:pPr>
                <a:r>
                  <a:rPr/>
                  <a:t>если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sSup>
                      <m:e>
                        <m: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Результаты</a:t>
            </a:r>
            <a:r>
              <a:rPr b="1"/>
              <a:t> </a:t>
            </a:r>
            <a:r>
              <a:rPr b="1"/>
              <a:t>выполнения</a:t>
            </a:r>
            <a:r>
              <a:rPr b="1"/>
              <a:t> </a:t>
            </a:r>
            <a:r>
              <a:rPr b="1"/>
              <a:t>лабораторной</a:t>
            </a:r>
            <a:r>
              <a:rPr b="1"/>
              <a:t> </a:t>
            </a:r>
            <a:r>
              <a:rPr b="1"/>
              <a:t>работы</a:t>
            </a:r>
          </a:p>
        </p:txBody>
      </p:sp>
    </p:spTree>
  </p:cSld>
</p:sld>
</file>

<file path=ppt/slides/slide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Динамика</a:t></a:r><a:r><a:rPr /><a:t> </a:t></a:r><a:r><a:rPr /><a:t>изменения</a:t></a:r><a:r><a:rPr /><a:t> </a:t></a:r><a:r><a:rPr /><a:t>числа</a:t></a:r><a:r><a:rPr /><a:t> </a:t></a:r><a:r><a:rPr /><a:t>людей</a:t></a:r><a:r><a:rPr /><a:t> </a:t></a:r><a:r><a:rPr /><a:t>в</a:t></a:r><a:r><a:rPr /><a:t> </a:t></a:r><a:r><a:rPr /><a:t>каждой</a:t></a:r><a:r><a:rPr /><a:t> </a:t></a:r><a:r><a:rPr /><a:t>из</a:t></a:r><a:r><a:rPr /><a:t> </a:t></a:r><a:r><a:rPr /><a:t>трех</a:t></a:r><a:r><a:rPr /><a:t> </a:t></a:r><a:r><a:rPr /><a:t>групп</a:t></a:r><a:r><a:rPr /><a:t> </a:t></a:r><a:r><a:rPr /><a:t>при</a:t></a:r><a:r><a:rPr /><a:t> </a:t></a:r><a14:m><m:oMath xmlns:m="http://schemas.openxmlformats.org/officeDocument/2006/math"><m:r><m:t>I</m:t></m:r><m:d><m:dPr><m:begChr m:val="(" /><m:endChr m:val=")" /><m:grow /></m:dPr><m:e><m:r><m:t>0</m:t></m:r></m:e></m:d><m:r><m:rPr><m:sty m:val="p" /></m:rPr><m:t>≤</m:t></m:r><m:sSup><m:e><m:r><m:t>I</m:t></m:r></m:e><m:sup><m:r><m:rPr><m:sty m:val="p" /></m:rPr><m:t>*</m:t></m:r></m:sup></m:sSup></m:oMath></a14:m></a:p></p:txBody></p:sp><p:pic><p:nvPicPr><p:cNvPr descr="image/1.png" id="0" name="Picture 1" /><p:cNvPicPr><a:picLocks noGrp="1" noChangeAspect="1" /></p:cNvPicPr><p:nvPr /></p:nvPicPr><p:blipFill><a:blip r:embed="rId2" /><a:stretch><a:fillRect /></a:stretch></p:blipFill><p:spPr bwMode="auto"><a:xfrm><a:off x="1625600" y="1600200" /><a:ext cx="58801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marL="0" indent="0" algn="ctr"><a:buNone /></a:pPr><a:r><a:rPr /><a:t>Динамика</a:t></a:r><a:r><a:rPr /><a:t> </a:t></a:r><a:r><a:rPr /><a:t>изменения</a:t></a:r><a:r><a:rPr /><a:t> </a:t></a:r><a:r><a:rPr /><a:t>числа</a:t></a:r><a:r><a:rPr /><a:t> </a:t></a:r><a:r><a:rPr /><a:t>людей</a:t></a:r><a:r><a:rPr /><a:t> </a:t></a:r><a:r><a:rPr /><a:t>в</a:t></a:r><a:r><a:rPr /><a:t> </a:t></a:r><a:r><a:rPr /><a:t>каждой</a:t></a:r><a:r><a:rPr /><a:t> </a:t></a:r><a:r><a:rPr /><a:t>из</a:t></a:r><a:r><a:rPr /><a:t> </a:t></a:r><a:r><a:rPr /><a:t>трех</a:t></a:r><a:r><a:rPr /><a:t> </a:t></a:r><a:r><a:rPr /><a:t>групп</a:t></a:r><a:r><a:rPr /><a:t> </a:t></a:r><a:r><a:rPr /><a:t>при</a:t></a:r><a:r><a:rPr /><a:t> </a:t></a:r><a:r><a:rPr /><a:t>&gt;</a:t></a:r></a:p></p:txBody></p:sp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6</dc:title>
  <dc:creator/>
  <cp:keywords/>
  <dcterms:created xsi:type="dcterms:W3CDTF">2021-05-11T21:52:47Z</dcterms:created>
  <dcterms:modified xsi:type="dcterms:W3CDTF">2021-05-11T21:52:47Z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10 May, 2021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