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8" r:id="rId3"/>
    <p:sldId id="279" r:id="rId4"/>
    <p:sldId id="292" r:id="rId5"/>
    <p:sldId id="290" r:id="rId6"/>
    <p:sldId id="293" r:id="rId7"/>
    <p:sldId id="291" r:id="rId8"/>
    <p:sldId id="294" r:id="rId9"/>
    <p:sldId id="282" r:id="rId10"/>
    <p:sldId id="295" r:id="rId11"/>
    <p:sldId id="296" r:id="rId12"/>
    <p:sldId id="297" r:id="rId13"/>
    <p:sldId id="298" r:id="rId14"/>
    <p:sldId id="288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85513E-833D-48B7-8C01-38E404DDA820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10EA53-B126-4B7B-B2D4-698DC641FAEA}" type="datetime1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97DB12A7-7119-4A9E-B62F-5FB663CDF41B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751BF7-5B13-4344-B576-5065662D0001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66F1A3-CE5C-4495-8952-CAFC8FC2A22E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0BE952-E661-4DAC-8DC5-AAA4C5A09EEE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2B39C724-1333-495B-A0C4-A45249FF74D9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E5D6D3-AA71-4142-B4E1-043521ABFA8E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3B2DAF-E254-4545-8940-EA324E5AC2DE}" type="datetime1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C9179-69CF-4636-8CB2-3EE8183AFFA0}" type="datetime1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E50D80-C9A4-41FA-84F6-6481C2FEC9DF}" type="datetime1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AADCB3E3-B6B7-4FE6-A980-5301D6B18087}" type="datetime1">
              <a:rPr lang="en-US" smtClean="0"/>
              <a:t>12/18/2023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A93A775-2FA6-4727-8F3C-A3256E890BED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Quarter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C8F7CCF-2421-43B7-A05E-1192CDD822BB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8672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>
                <a:solidFill>
                  <a:schemeClr val="tx1"/>
                </a:solidFill>
              </a:rPr>
              <a:t>M</a:t>
            </a:r>
            <a:r>
              <a:rPr lang="en-gb" sz="4400" dirty="0">
                <a:solidFill>
                  <a:schemeClr val="tx1"/>
                </a:solidFill>
              </a:rPr>
              <a:t>eta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Bruno Oliveira nº2019136478</a:t>
            </a:r>
          </a:p>
          <a:p>
            <a:pPr rtl="0">
              <a:spcAft>
                <a:spcPts val="600"/>
              </a:spcAft>
            </a:pPr>
            <a:r>
              <a:rPr lang="en-GB" dirty="0" err="1">
                <a:solidFill>
                  <a:schemeClr val="tx1"/>
                </a:solidFill>
              </a:rPr>
              <a:t>Micael</a:t>
            </a:r>
            <a:r>
              <a:rPr lang="en-GB" dirty="0">
                <a:solidFill>
                  <a:schemeClr val="tx1"/>
                </a:solidFill>
              </a:rPr>
              <a:t> Eid nº2019112744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BA03E-FCA1-959C-83CE-0DBED284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CEE8-3C69-DFE8-C5D9-0C566CE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Análise</a:t>
            </a:r>
            <a:r>
              <a:rPr lang="en-GB" dirty="0"/>
              <a:t> de </a:t>
            </a:r>
            <a:r>
              <a:rPr lang="en-GB" dirty="0" err="1"/>
              <a:t>Resultados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E3BD0-DF46-6C86-3DE4-47FFD5EA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3253"/>
            <a:ext cx="4663440" cy="640080"/>
          </a:xfrm>
        </p:spPr>
        <p:txBody>
          <a:bodyPr/>
          <a:lstStyle/>
          <a:p>
            <a:r>
              <a:rPr lang="en-GB" dirty="0"/>
              <a:t>VGG e </a:t>
            </a:r>
            <a:r>
              <a:rPr lang="en-GB" dirty="0" err="1"/>
              <a:t>Otimização</a:t>
            </a:r>
            <a:r>
              <a:rPr lang="en-GB" dirty="0"/>
              <a:t> com GSA.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5C52-9536-D8AB-CDCE-2FBFB26DE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7705" y="2607078"/>
            <a:ext cx="5026152" cy="3608328"/>
          </a:xfrm>
        </p:spPr>
        <p:txBody>
          <a:bodyPr>
            <a:normAutofit/>
          </a:bodyPr>
          <a:lstStyle/>
          <a:p>
            <a:r>
              <a:rPr lang="pt-PT" dirty="0"/>
              <a:t>Accuracy semelhante ao VGG “simples” mas utilizando imagens com dimensões inferiores, passando de 200x200 para 128x128.</a:t>
            </a:r>
          </a:p>
          <a:p>
            <a:r>
              <a:rPr lang="pt-PT" dirty="0"/>
              <a:t>Conseguimos obter uma accuracy praticamnete idêntica à do VGG, 81%.</a:t>
            </a:r>
          </a:p>
          <a:p>
            <a:r>
              <a:rPr lang="pt-PT" dirty="0"/>
              <a:t>Melhor resultado foi conseguido com 4 camadas e 53 neurónios na rede densa (hiperparâmetros).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B77789-EA14-6F97-ED98-2838E140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chart of 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1D8747BA-32DE-E008-BC92-7F25D23CA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45" y="1957692"/>
            <a:ext cx="48958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0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CEE8-3C69-DFE8-C5D9-0C566CE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Análise</a:t>
            </a:r>
            <a:r>
              <a:rPr lang="en-GB" dirty="0"/>
              <a:t> de </a:t>
            </a:r>
            <a:r>
              <a:rPr lang="en-GB" dirty="0" err="1"/>
              <a:t>Resultados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E3BD0-DF46-6C86-3DE4-47FFD5EA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3253"/>
            <a:ext cx="4663440" cy="640080"/>
          </a:xfrm>
        </p:spPr>
        <p:txBody>
          <a:bodyPr/>
          <a:lstStyle/>
          <a:p>
            <a:r>
              <a:rPr lang="en-GB" dirty="0"/>
              <a:t>VGG e </a:t>
            </a:r>
            <a:r>
              <a:rPr lang="en-GB" dirty="0" err="1"/>
              <a:t>Otimização</a:t>
            </a:r>
            <a:r>
              <a:rPr lang="en-GB" dirty="0"/>
              <a:t> com Grid Search.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5C52-9536-D8AB-CDCE-2FBFB26DE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7705" y="2607078"/>
            <a:ext cx="5026152" cy="3608328"/>
          </a:xfrm>
        </p:spPr>
        <p:txBody>
          <a:bodyPr>
            <a:normAutofit/>
          </a:bodyPr>
          <a:lstStyle/>
          <a:p>
            <a:r>
              <a:rPr lang="pt-PT" dirty="0"/>
              <a:t>A pesquisa GridSearch foi a mais demorada, durando cerca de 15 horas com as dimensões bastante baixas, mesmo assim conseguimos uma accuracy superior, cerca de 83%. Este resultado foi obtido com 1 camada e 61 neurónios.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B77789-EA14-6F97-ED98-2838E140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3BEF5368-7F0B-410E-8CBC-E2E47BA12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733" y="1763253"/>
            <a:ext cx="4696419" cy="421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9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CEE8-3C69-DFE8-C5D9-0C566CE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Análise</a:t>
            </a:r>
            <a:r>
              <a:rPr lang="en-GB" dirty="0"/>
              <a:t> de </a:t>
            </a:r>
            <a:r>
              <a:rPr lang="en-GB" dirty="0" err="1"/>
              <a:t>Resultados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E3BD0-DF46-6C86-3DE4-47FFD5EA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705" y="1763253"/>
            <a:ext cx="4775583" cy="640080"/>
          </a:xfrm>
        </p:spPr>
        <p:txBody>
          <a:bodyPr>
            <a:normAutofit fontScale="92500"/>
          </a:bodyPr>
          <a:lstStyle/>
          <a:p>
            <a:r>
              <a:rPr lang="en-GB" dirty="0"/>
              <a:t>VGG e </a:t>
            </a:r>
            <a:r>
              <a:rPr lang="en-GB" dirty="0" err="1"/>
              <a:t>Otimização</a:t>
            </a:r>
            <a:r>
              <a:rPr lang="en-GB" dirty="0"/>
              <a:t> com Random Search.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5C52-9536-D8AB-CDCE-2FBFB26DE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7705" y="2607078"/>
            <a:ext cx="5026152" cy="3608328"/>
          </a:xfrm>
        </p:spPr>
        <p:txBody>
          <a:bodyPr>
            <a:normAutofit/>
          </a:bodyPr>
          <a:lstStyle/>
          <a:p>
            <a:r>
              <a:rPr lang="pt-PT" dirty="0"/>
              <a:t>Surpreendentemente o melhor resultado optido foi com o RandomSearch, que, como o nome indica, faz uma pesquisa aleatória conforme os parâmetros dados. A melhor accuracy foi de 84%, obtida com 2 camadas e 194 neurónios. 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B77789-EA14-6F97-ED98-2838E140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8989BAE9-B74E-28EF-B323-AD017E45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91" y="1763253"/>
            <a:ext cx="4427640" cy="38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CEE8-3C69-DFE8-C5D9-0C566CE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Análise</a:t>
            </a:r>
            <a:r>
              <a:rPr lang="en-GB" dirty="0"/>
              <a:t> de </a:t>
            </a:r>
            <a:r>
              <a:rPr lang="en-GB" dirty="0" err="1"/>
              <a:t>Resultados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E3BD0-DF46-6C86-3DE4-47FFD5EA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705" y="1763253"/>
            <a:ext cx="4775583" cy="6400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VGG com rede </a:t>
            </a:r>
            <a:r>
              <a:rPr lang="en-GB" dirty="0" err="1"/>
              <a:t>densa</a:t>
            </a:r>
            <a:r>
              <a:rPr lang="en-GB" dirty="0"/>
              <a:t> simples (5000 imagens).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5C52-9536-D8AB-CDCE-2FBFB26DE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7705" y="2607078"/>
            <a:ext cx="5026152" cy="3608328"/>
          </a:xfrm>
        </p:spPr>
        <p:txBody>
          <a:bodyPr>
            <a:normAutofit/>
          </a:bodyPr>
          <a:lstStyle/>
          <a:p>
            <a:r>
              <a:rPr lang="pt-PT" dirty="0"/>
              <a:t>Para finalizar nós realizámos um teste com 1000 imagens, mas só com o VGG para verificar se havia uma diferença significativa nos resultados. Tal aconteceu, sendo que conseguimos uma accuracy de 89%, um aumento de 7% relativamente aos testes que andámos a realizar com 200 imagens apenas.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B77789-EA14-6F97-ED98-2838E140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60B50414-EE04-5CAE-21C2-23D95A247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45" y="1819075"/>
            <a:ext cx="4686199" cy="439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3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75C7-56A2-DF4C-BE92-398873B0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Conclusão</a:t>
            </a:r>
            <a:r>
              <a:rPr lang="en-GB" dirty="0"/>
              <a:t> e </a:t>
            </a:r>
            <a:r>
              <a:rPr lang="en-GB" dirty="0" err="1"/>
              <a:t>discussão</a:t>
            </a:r>
            <a:r>
              <a:rPr lang="en-GB" dirty="0"/>
              <a:t> de </a:t>
            </a:r>
            <a:r>
              <a:rPr lang="en-GB" dirty="0" err="1"/>
              <a:t>resultados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5184-468E-709D-EE87-8AE5A5D624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Comparando os 3 processos de otimização, o GSA foi o que obteve piores resultados porém como foi Mencionado em cima, os testes foram realizados com a dimensão de imagens bastante reduzidas comparativamente aos outros processos de otimização.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0F261-5758-FCBC-0681-C05819FF1E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Relembrar que foram utilizados em todos os testes uma amostra de 200 imagens por classe, número bastante reduzido para o tipo de problema, devido à falta de poder computacional.</a:t>
            </a:r>
          </a:p>
          <a:p>
            <a:r>
              <a:rPr lang="pt-PT" dirty="0"/>
              <a:t>Ao contrário da meta anterior, conseguimos realizar todas as etapas pedidas no trabalho. Finalmente nesta meta conseguimos obter valores bastante satisfatórios, a rondar os 90%, algo que ainda não tinhamos conseguido.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F8139-361B-645E-CB9E-9E36A3FF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2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056E-CA8C-07E8-0EF4-F4063A80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Indíce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EF2C-CABA-61A3-E968-57D37A3DA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VGG16____________________________________________________________________________________pg  3                                                                                                   </a:t>
            </a:r>
          </a:p>
          <a:p>
            <a:r>
              <a:rPr lang="en-GB" dirty="0" err="1"/>
              <a:t>Implementação</a:t>
            </a:r>
            <a:r>
              <a:rPr lang="en-GB" dirty="0"/>
              <a:t> do VGG___________________________________________________________________pg 4</a:t>
            </a:r>
          </a:p>
          <a:p>
            <a:r>
              <a:rPr lang="en-GB" dirty="0"/>
              <a:t>Grid Search________________________________________________________________________________pg 5</a:t>
            </a:r>
          </a:p>
          <a:p>
            <a:r>
              <a:rPr lang="en-GB" dirty="0" err="1"/>
              <a:t>Implementação</a:t>
            </a:r>
            <a:r>
              <a:rPr lang="en-GB" dirty="0"/>
              <a:t> do Grid Search____________________________________________________________pg 6</a:t>
            </a:r>
          </a:p>
          <a:p>
            <a:r>
              <a:rPr lang="en-GB" dirty="0"/>
              <a:t>Random Search___________________________________________________________________________pg 7</a:t>
            </a:r>
          </a:p>
          <a:p>
            <a:r>
              <a:rPr lang="en-GB" dirty="0" err="1"/>
              <a:t>Implementação</a:t>
            </a:r>
            <a:r>
              <a:rPr lang="en-GB" dirty="0"/>
              <a:t> do Random Search _______________________________________________________</a:t>
            </a:r>
            <a:r>
              <a:rPr lang="en-GB" dirty="0" err="1"/>
              <a:t>pg</a:t>
            </a:r>
            <a:r>
              <a:rPr lang="en-GB" dirty="0"/>
              <a:t> 8</a:t>
            </a:r>
          </a:p>
          <a:p>
            <a:r>
              <a:rPr lang="en-GB" dirty="0" err="1"/>
              <a:t>Análise</a:t>
            </a:r>
            <a:r>
              <a:rPr lang="en-GB" dirty="0"/>
              <a:t> de Resultados______________________________________________________________________pg 9 – 13</a:t>
            </a:r>
          </a:p>
          <a:p>
            <a:r>
              <a:rPr lang="en-GB" dirty="0" err="1"/>
              <a:t>Conclusão</a:t>
            </a:r>
            <a:r>
              <a:rPr lang="en-GB" dirty="0"/>
              <a:t> e </a:t>
            </a:r>
            <a:r>
              <a:rPr lang="en-GB" dirty="0" err="1"/>
              <a:t>discussão</a:t>
            </a:r>
            <a:r>
              <a:rPr lang="en-GB" dirty="0"/>
              <a:t> de resultados_______________________________________________________pg 14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A3EFD-7529-1988-6844-3960141A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5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4C8B-206A-140B-DEA2-75B676E5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VGG16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4AE3-A73C-2EA0-C4DD-0D5005248D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K. Simonyan e A. Zisserman da Universidade de Oxford</a:t>
            </a:r>
          </a:p>
          <a:p>
            <a:r>
              <a:rPr lang="pt-PT" dirty="0"/>
              <a:t>Utiliza 16 camadas e é considerado uma das melhores arquiteturas de modelos de visão até hoje</a:t>
            </a:r>
          </a:p>
          <a:p>
            <a:r>
              <a:rPr lang="pt-PT" dirty="0"/>
              <a:t>O modelo VGG16 pode atingir uma precisão de teste de 92,7% no ImageNet, um conjunto de dados que contém mais de 14 milhões de imagens de treinamento em 1.000 classes de objetos</a:t>
            </a:r>
            <a:r>
              <a:rPr lang="pt-BR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BDDFE-A9C7-9E7D-3991-0C70A165D4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Principais</a:t>
            </a:r>
            <a:r>
              <a:rPr lang="en-GB" dirty="0"/>
              <a:t> </a:t>
            </a:r>
            <a:r>
              <a:rPr lang="en-GB" dirty="0" err="1"/>
              <a:t>Limitações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Treino</a:t>
            </a:r>
            <a:r>
              <a:rPr lang="en-GB" dirty="0"/>
              <a:t> </a:t>
            </a:r>
            <a:r>
              <a:rPr lang="en-GB" dirty="0" err="1"/>
              <a:t>muito</a:t>
            </a:r>
            <a:r>
              <a:rPr lang="en-GB" dirty="0"/>
              <a:t> lento (O </a:t>
            </a:r>
            <a:r>
              <a:rPr lang="en-GB" dirty="0" err="1"/>
              <a:t>modelo</a:t>
            </a:r>
            <a:r>
              <a:rPr lang="en-GB" dirty="0"/>
              <a:t> original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treinado</a:t>
            </a:r>
            <a:r>
              <a:rPr lang="en-GB" dirty="0"/>
              <a:t> </a:t>
            </a:r>
            <a:r>
              <a:rPr lang="en-GB" dirty="0" err="1"/>
              <a:t>usando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Nvidia Titan GPU </a:t>
            </a:r>
            <a:r>
              <a:rPr lang="en-GB" dirty="0" err="1"/>
              <a:t>por</a:t>
            </a:r>
            <a:r>
              <a:rPr lang="en-GB" dirty="0"/>
              <a:t> 2 - 3 </a:t>
            </a:r>
            <a:r>
              <a:rPr lang="en-GB" dirty="0" err="1"/>
              <a:t>semanas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 </a:t>
            </a:r>
            <a:r>
              <a:rPr lang="en-GB" dirty="0" err="1"/>
              <a:t>tamanho</a:t>
            </a:r>
            <a:r>
              <a:rPr lang="en-GB" dirty="0"/>
              <a:t> dos ‘Weights’ ImageNet </a:t>
            </a:r>
            <a:r>
              <a:rPr lang="en-GB" dirty="0" err="1"/>
              <a:t>treinados</a:t>
            </a:r>
            <a:r>
              <a:rPr lang="en-GB" dirty="0"/>
              <a:t> com VGG16 é de 528mb, </a:t>
            </a:r>
            <a:r>
              <a:rPr lang="en-GB" dirty="0" err="1"/>
              <a:t>causando</a:t>
            </a:r>
            <a:r>
              <a:rPr lang="en-GB" dirty="0"/>
              <a:t> a </a:t>
            </a:r>
            <a:r>
              <a:rPr lang="en-GB" dirty="0" err="1"/>
              <a:t>necessidade</a:t>
            </a:r>
            <a:r>
              <a:rPr lang="en-GB" dirty="0"/>
              <a:t> de </a:t>
            </a:r>
            <a:r>
              <a:rPr lang="en-GB" dirty="0" err="1"/>
              <a:t>muito</a:t>
            </a:r>
            <a:r>
              <a:rPr lang="en-GB" dirty="0"/>
              <a:t> </a:t>
            </a:r>
            <a:r>
              <a:rPr lang="en-GB" dirty="0" err="1"/>
              <a:t>espaço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disco.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D781-B769-07FC-A969-996947B5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1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4C8B-206A-140B-DEA2-75B676E5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490" y="515532"/>
            <a:ext cx="6484070" cy="696012"/>
          </a:xfrm>
        </p:spPr>
        <p:txBody>
          <a:bodyPr/>
          <a:lstStyle/>
          <a:p>
            <a:pPr algn="ctr"/>
            <a:r>
              <a:rPr lang="en-GB" dirty="0" err="1"/>
              <a:t>Implementação</a:t>
            </a:r>
            <a:r>
              <a:rPr lang="en-GB" dirty="0"/>
              <a:t> - VGG16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D781-B769-07FC-A969-996947B5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007551-033A-8F08-1C05-ABAF0CE4F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79" y="1674686"/>
            <a:ext cx="7000875" cy="257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2580B4-A642-5035-47EE-950913C0D3F0}"/>
              </a:ext>
            </a:extLst>
          </p:cNvPr>
          <p:cNvSpPr txBox="1"/>
          <p:nvPr/>
        </p:nvSpPr>
        <p:spPr>
          <a:xfrm>
            <a:off x="491764" y="1310694"/>
            <a:ext cx="4875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Importar o VGG16 das bibliotecas tensorflow.keras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35DAB2-7A9C-EC61-E03D-B1D6A642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600" y="2636848"/>
            <a:ext cx="7943850" cy="495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C03AAF-680C-F198-5863-A932ABE8F8BA}"/>
              </a:ext>
            </a:extLst>
          </p:cNvPr>
          <p:cNvSpPr txBox="1"/>
          <p:nvPr/>
        </p:nvSpPr>
        <p:spPr>
          <a:xfrm>
            <a:off x="491765" y="2002979"/>
            <a:ext cx="938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Inicializar o VGG16 (removendo a ‘top layer’, Indicar o uso dos conjuntos pré-treinados do ImageNet).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congelar os ‘weights’ do modelo, tornando-os não traináveis.</a:t>
            </a:r>
            <a:r>
              <a:rPr lang="pt-PT" sz="1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pt-PT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7D289E0-13DB-E4BA-0EC6-3956933D5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353" y="3497857"/>
            <a:ext cx="6562725" cy="6572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0541E3-480E-84A6-0EBF-2A3C5A79DC9C}"/>
              </a:ext>
            </a:extLst>
          </p:cNvPr>
          <p:cNvSpPr txBox="1"/>
          <p:nvPr/>
        </p:nvSpPr>
        <p:spPr>
          <a:xfrm>
            <a:off x="491765" y="3156605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Criação de uma rede densa.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A75322-39D6-3590-9D7B-0B57096E5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289" y="4664683"/>
            <a:ext cx="2724150" cy="1143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D7F859C-40FC-8924-78A4-F33259F2F8EC}"/>
              </a:ext>
            </a:extLst>
          </p:cNvPr>
          <p:cNvSpPr txBox="1"/>
          <p:nvPr/>
        </p:nvSpPr>
        <p:spPr>
          <a:xfrm>
            <a:off x="491764" y="4233397"/>
            <a:ext cx="7561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Criação e compilação de um novo modelo com o VGG16 e a nova rede densa.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807F00-8B00-EF12-4508-8AB71B086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6683" y="4670749"/>
            <a:ext cx="42005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6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4C8B-206A-140B-DEA2-75B676E5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4AE3-A73C-2EA0-C4DD-0D5005248D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PT" b="0" i="0" dirty="0">
                <a:effectLst/>
                <a:latin typeface="Montserrat" panose="020F0502020204030204" pitchFamily="2" charset="0"/>
              </a:rPr>
              <a:t>O Grid Search é um método sistemático para encontrar a melhor combinação de hiperparâmetros de um modelo de Machine learning. </a:t>
            </a:r>
          </a:p>
          <a:p>
            <a:r>
              <a:rPr lang="pt-PT" sz="1600" dirty="0"/>
              <a:t>Testa</a:t>
            </a:r>
            <a:r>
              <a:rPr lang="pt-PT" sz="1600" b="0" i="0" dirty="0">
                <a:effectLst/>
              </a:rPr>
              <a:t> todas as combinações possíveis de valores para os hiperparâmetros especificados.</a:t>
            </a:r>
          </a:p>
          <a:p>
            <a:r>
              <a:rPr lang="pt-PT" sz="1600" b="0" i="0" dirty="0">
                <a:effectLst/>
              </a:rPr>
              <a:t>Cada combinação é então avaliada usando uma métrica de desempenho, como a acurácia ou o erro médio quadrático. O objetivo é encontrar a combinação de hiperparâmetros que resulta no melhor desempenho do modelo.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BDDFE-A9C7-9E7D-3991-0C70A165D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931920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Principais</a:t>
            </a:r>
            <a:r>
              <a:rPr lang="en-GB" dirty="0"/>
              <a:t> </a:t>
            </a:r>
            <a:r>
              <a:rPr lang="en-GB" dirty="0" err="1"/>
              <a:t>Limitações</a:t>
            </a:r>
            <a:r>
              <a:rPr lang="en-GB" dirty="0"/>
              <a:t>:</a:t>
            </a:r>
          </a:p>
          <a:p>
            <a:pPr lvl="1"/>
            <a:r>
              <a:rPr lang="pt-PT" sz="1400" b="0" i="0" dirty="0">
                <a:effectLst/>
              </a:rPr>
              <a:t>Uma das principais limitações é o tempo de execução. O Grid Search testa todas as combinações possíveis de valores, o que pode levar muito tempo, especialmente se tivermos muitos hiperparâmetros e um grande número de valores para cada hiperparâmetro.</a:t>
            </a:r>
            <a:endParaRPr lang="en-GB" sz="1400" dirty="0"/>
          </a:p>
          <a:p>
            <a:pPr lvl="1"/>
            <a:r>
              <a:rPr lang="pt-PT" sz="1400" b="0" i="0" dirty="0">
                <a:effectLst/>
              </a:rPr>
              <a:t>Outra limitação é que o Grid Search não leva em consideração a interação entre os hiperparâmetros. Ele testa todas as combinações possíveis de forma independente, o que pode não capturar as relações complexas entre os hiperparâmetros.</a:t>
            </a:r>
            <a:r>
              <a:rPr lang="en-GB" sz="1400" dirty="0"/>
              <a:t>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D781-B769-07FC-A969-996947B5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0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4C8B-206A-140B-DEA2-75B676E5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683" y="535201"/>
            <a:ext cx="7000875" cy="6960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Implementação</a:t>
            </a:r>
            <a:r>
              <a:rPr lang="en-GB" dirty="0"/>
              <a:t> – Grid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D781-B769-07FC-A969-996947B5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2580B4-A642-5035-47EE-950913C0D3F0}"/>
              </a:ext>
            </a:extLst>
          </p:cNvPr>
          <p:cNvSpPr txBox="1"/>
          <p:nvPr/>
        </p:nvSpPr>
        <p:spPr>
          <a:xfrm>
            <a:off x="491764" y="1310694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Importar o GridSearch da biblioteca sklearn.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Importar o StratifiedKFold para o Cross-validation da biblioteca sklearn.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62A79-C4E5-51CC-B602-758ACD0F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34" y="1833914"/>
            <a:ext cx="4981575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4B902-E32B-5D52-373C-F38A5057C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704" y="3346599"/>
            <a:ext cx="3743325" cy="800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14356D-C8E4-37A8-CED7-3C459B3ADC72}"/>
              </a:ext>
            </a:extLst>
          </p:cNvPr>
          <p:cNvSpPr txBox="1"/>
          <p:nvPr/>
        </p:nvSpPr>
        <p:spPr>
          <a:xfrm>
            <a:off x="491764" y="2937024"/>
            <a:ext cx="7031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Definir os ‘</a:t>
            </a:r>
            <a:r>
              <a:rPr lang="pt-PT" sz="1400" i="1" dirty="0"/>
              <a:t>Hyperparameters</a:t>
            </a:r>
            <a:r>
              <a:rPr lang="pt-PT" sz="1400" dirty="0"/>
              <a:t>’, neste caso: Número de camadas e neurônios.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DE6942-8DA2-8285-20A1-8E300032C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666" y="2649944"/>
            <a:ext cx="6629400" cy="238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DB6C9C-9F85-0D92-CE15-B523AEE085F0}"/>
              </a:ext>
            </a:extLst>
          </p:cNvPr>
          <p:cNvSpPr txBox="1"/>
          <p:nvPr/>
        </p:nvSpPr>
        <p:spPr>
          <a:xfrm>
            <a:off x="491764" y="2294201"/>
            <a:ext cx="7707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Configuração do KerasClassifier para ser utilizado no processo de busca em grelha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078D0E-9AAE-3A12-1F76-AAF1512CF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316" y="4543514"/>
            <a:ext cx="6134100" cy="238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61C82A-A947-2DBC-065B-5991DF0E7A8A}"/>
              </a:ext>
            </a:extLst>
          </p:cNvPr>
          <p:cNvSpPr txBox="1"/>
          <p:nvPr/>
        </p:nvSpPr>
        <p:spPr>
          <a:xfrm>
            <a:off x="491764" y="4157413"/>
            <a:ext cx="6933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Definição da Cross-Validation, dividindo o conjunto de dados em 5 partes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128F1D9-02D5-659F-43D9-585EDE6C6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324" y="5178382"/>
            <a:ext cx="9353908" cy="3988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579E794-5F2E-4813-C270-5F8B3AFC7DAE}"/>
              </a:ext>
            </a:extLst>
          </p:cNvPr>
          <p:cNvSpPr txBox="1"/>
          <p:nvPr/>
        </p:nvSpPr>
        <p:spPr>
          <a:xfrm>
            <a:off x="491764" y="4844764"/>
            <a:ext cx="5782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Inicializa o GridSearch (</a:t>
            </a:r>
            <a:r>
              <a:rPr lang="pt-PT" sz="1400" i="1" dirty="0"/>
              <a:t>‘GridSearchCV’</a:t>
            </a:r>
            <a:r>
              <a:rPr lang="pt-PT" sz="1400" dirty="0"/>
              <a:t>) e retira os resultados.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7DEDF51-A622-D8F8-E51C-FB4A833419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1041" y="5691444"/>
            <a:ext cx="44386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3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4C8B-206A-140B-DEA2-75B676E5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4AE3-A73C-2EA0-C4DD-0D5005248D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sz="1600" dirty="0"/>
              <a:t>T</a:t>
            </a:r>
            <a:r>
              <a:rPr lang="pt-PT" sz="1600" b="0" i="0" dirty="0">
                <a:effectLst/>
              </a:rPr>
              <a:t>écnica de otimização de hiperparâmetros que difere da busca em grelha tradicional ao amostrar aleatoriamente conjuntos de hiperparâmetros para treinar e avaliar modelos.</a:t>
            </a:r>
          </a:p>
          <a:p>
            <a:r>
              <a:rPr lang="pt-PT" sz="1600" b="0" i="0" dirty="0">
                <a:effectLst/>
              </a:rPr>
              <a:t>A principal vantagem da busca aleatória em relação à busca em grelha é que ela pode ser mais eficiente em termos de tempo computacional, especialmente quando o espaço de hiperparâmetros é grande.</a:t>
            </a:r>
            <a:r>
              <a:rPr lang="pt-PT" sz="1500" b="0" i="0" dirty="0">
                <a:solidFill>
                  <a:srgbClr val="D1D5DB"/>
                </a:solidFill>
                <a:effectLst/>
              </a:rPr>
              <a:t> </a:t>
            </a:r>
            <a:endParaRPr lang="pt-PT" sz="1500" b="0" i="0" dirty="0"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BDDFE-A9C7-9E7D-3991-0C70A165D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931920"/>
          </a:xfrm>
        </p:spPr>
        <p:txBody>
          <a:bodyPr>
            <a:normAutofit/>
          </a:bodyPr>
          <a:lstStyle/>
          <a:p>
            <a:r>
              <a:rPr lang="en-GB" dirty="0" err="1"/>
              <a:t>Principais</a:t>
            </a:r>
            <a:r>
              <a:rPr lang="en-GB" dirty="0"/>
              <a:t> </a:t>
            </a:r>
            <a:r>
              <a:rPr lang="en-GB" dirty="0" err="1"/>
              <a:t>Limitações</a:t>
            </a:r>
            <a:r>
              <a:rPr lang="en-GB" dirty="0"/>
              <a:t>:</a:t>
            </a:r>
          </a:p>
          <a:p>
            <a:pPr lvl="1"/>
            <a:r>
              <a:rPr lang="pt-PT" sz="1400" b="0" i="0" dirty="0">
                <a:effectLst/>
              </a:rPr>
              <a:t>Como a seleção de conjuntos de hiperparâmetros é aleatória, não há garantia de que todos os pontos do espaço de hiperparâmetros serão explorados.</a:t>
            </a:r>
            <a:endParaRPr lang="en-GB" sz="1400" dirty="0"/>
          </a:p>
          <a:p>
            <a:pPr lvl="1"/>
            <a:r>
              <a:rPr lang="pt-PT" sz="1400" b="0" i="0" dirty="0">
                <a:effectLst/>
              </a:rPr>
              <a:t>A eficácia da busca aleatória pode depender da natureza do problema e do conjunto de dados. Em alguns casos, a busca em grelha pode superar a busca aleatória.</a:t>
            </a:r>
          </a:p>
          <a:p>
            <a:pPr lvl="1"/>
            <a:r>
              <a:rPr lang="pt-PT" sz="1400" b="0" i="0" dirty="0">
                <a:effectLst/>
              </a:rPr>
              <a:t>Como as escolhas são feitas aleatoriamente, não há uma sequência lógica ou coerente de experimentos, o que pode dificultar a interpretação dos resultados.</a:t>
            </a:r>
            <a:endParaRPr lang="en-GB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D781-B769-07FC-A969-996947B5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3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4C8B-206A-140B-DEA2-75B676E5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327" y="535151"/>
            <a:ext cx="8118726" cy="6960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Implementação</a:t>
            </a:r>
            <a:r>
              <a:rPr lang="en-GB" dirty="0"/>
              <a:t> – Random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D781-B769-07FC-A969-996947B5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8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2580B4-A642-5035-47EE-950913C0D3F0}"/>
              </a:ext>
            </a:extLst>
          </p:cNvPr>
          <p:cNvSpPr txBox="1"/>
          <p:nvPr/>
        </p:nvSpPr>
        <p:spPr>
          <a:xfrm>
            <a:off x="491764" y="1310694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Importar o RandomSearch da biblioteca sklearn.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Importar o StratifiedKFold para o Cross-validation da biblioteca sklearn.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4356D-C8E4-37A8-CED7-3C459B3ADC72}"/>
              </a:ext>
            </a:extLst>
          </p:cNvPr>
          <p:cNvSpPr txBox="1"/>
          <p:nvPr/>
        </p:nvSpPr>
        <p:spPr>
          <a:xfrm>
            <a:off x="491764" y="2937024"/>
            <a:ext cx="7031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Definir os ‘</a:t>
            </a:r>
            <a:r>
              <a:rPr lang="pt-PT" sz="1400" i="1" dirty="0"/>
              <a:t>Hyperparameters</a:t>
            </a:r>
            <a:r>
              <a:rPr lang="pt-PT" sz="1400" dirty="0"/>
              <a:t>’, neste caso: Número de camadas e neurônios.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DE6942-8DA2-8285-20A1-8E300032C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666" y="2649944"/>
            <a:ext cx="6629400" cy="238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DB6C9C-9F85-0D92-CE15-B523AEE085F0}"/>
              </a:ext>
            </a:extLst>
          </p:cNvPr>
          <p:cNvSpPr txBox="1"/>
          <p:nvPr/>
        </p:nvSpPr>
        <p:spPr>
          <a:xfrm>
            <a:off x="491764" y="2294201"/>
            <a:ext cx="6437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Configuração do KerasClassifier para ser utilizado no random search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078D0E-9AAE-3A12-1F76-AAF1512C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316" y="4543514"/>
            <a:ext cx="6134100" cy="238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61C82A-A947-2DBC-065B-5991DF0E7A8A}"/>
              </a:ext>
            </a:extLst>
          </p:cNvPr>
          <p:cNvSpPr txBox="1"/>
          <p:nvPr/>
        </p:nvSpPr>
        <p:spPr>
          <a:xfrm>
            <a:off x="491764" y="4157413"/>
            <a:ext cx="6933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Definição da Cross-Validation, dividindo o conjunto de dados em 5 partes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79E794-5F2E-4813-C270-5F8B3AFC7DAE}"/>
              </a:ext>
            </a:extLst>
          </p:cNvPr>
          <p:cNvSpPr txBox="1"/>
          <p:nvPr/>
        </p:nvSpPr>
        <p:spPr>
          <a:xfrm>
            <a:off x="491764" y="4844764"/>
            <a:ext cx="6920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Inicializa o RandomSearch (</a:t>
            </a:r>
            <a:r>
              <a:rPr lang="pt-PT" sz="1400" i="1" dirty="0"/>
              <a:t>‘RandomizedSearchCV’</a:t>
            </a:r>
            <a:r>
              <a:rPr lang="pt-PT" sz="1400" dirty="0"/>
              <a:t>) e retira os resultados.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F43FE-3A20-67EB-6887-460C5E03B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078" y="1859755"/>
            <a:ext cx="5229225" cy="38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A06F7E-8A1B-C277-181D-8C2AC85B8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945" y="3335528"/>
            <a:ext cx="3352800" cy="704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F33488-7AEE-6DF2-76D2-F745BCDD62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950" y="5219237"/>
            <a:ext cx="9578196" cy="3280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C1B745-A47F-E7AB-455A-DEE6D6911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2453" y="5763903"/>
            <a:ext cx="46958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9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CEE8-3C69-DFE8-C5D9-0C566CE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Análise</a:t>
            </a:r>
            <a:r>
              <a:rPr lang="en-GB" dirty="0"/>
              <a:t> de </a:t>
            </a:r>
            <a:r>
              <a:rPr lang="en-GB" dirty="0" err="1"/>
              <a:t>Resultados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E3BD0-DF46-6C86-3DE4-47FFD5EA4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VGG e Rede </a:t>
            </a:r>
            <a:r>
              <a:rPr lang="en-GB" dirty="0" err="1"/>
              <a:t>densa</a:t>
            </a:r>
            <a:r>
              <a:rPr lang="en-GB" dirty="0"/>
              <a:t> simples.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5C52-9536-D8AB-CDCE-2FBFB26DE7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dirty="0"/>
              <a:t>Nós realizámos testes só com o VGG e obtivémos resultados bastante positivos relativamente às metas anteriores. O teste mais básico, com cerca de 200 imagens por classe, teve uma accuracy </a:t>
            </a:r>
            <a:r>
              <a:rPr lang="pt-PT"/>
              <a:t>de 82% </a:t>
            </a:r>
            <a:r>
              <a:rPr lang="pt-PT" dirty="0"/>
              <a:t>sendo que o máximo que tinhamos obtido até agora foi de 58%.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B77789-EA14-6F97-ED98-2838E140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9</a:t>
            </a:fld>
            <a:endParaRPr lang="en-US"/>
          </a:p>
        </p:txBody>
      </p:sp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527AEB4E-A962-3211-35BE-EB64A2453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81" y="2014194"/>
            <a:ext cx="4457553" cy="401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26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39_TF78438558" id="{0BED6512-3D0D-4F75-AB59-5444160ED234}" vid="{29214CBE-E8BC-4FF0-A7D0-03F1D5557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{61178A6B-9643-41D5-B8B6-1AD470725444}tf78438558_win32</Template>
  <TotalTime>320</TotalTime>
  <Words>1080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Garamond</vt:lpstr>
      <vt:lpstr>Montserrat</vt:lpstr>
      <vt:lpstr>Söhne</vt:lpstr>
      <vt:lpstr>SavonVTI</vt:lpstr>
      <vt:lpstr>Meta final</vt:lpstr>
      <vt:lpstr>Indíce</vt:lpstr>
      <vt:lpstr>VGG16</vt:lpstr>
      <vt:lpstr>Implementação - VGG16</vt:lpstr>
      <vt:lpstr>GRID Search</vt:lpstr>
      <vt:lpstr>Implementação – Grid Search</vt:lpstr>
      <vt:lpstr>Random Search</vt:lpstr>
      <vt:lpstr>Implementação – Random Search</vt:lpstr>
      <vt:lpstr>Análise de Resultados</vt:lpstr>
      <vt:lpstr>Análise de Resultados</vt:lpstr>
      <vt:lpstr>Análise de Resultados</vt:lpstr>
      <vt:lpstr>Análise de Resultados</vt:lpstr>
      <vt:lpstr>Análise de Resultados</vt:lpstr>
      <vt:lpstr>Conclusão e discussão de 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Gravitational search algorithm</dc:title>
  <dc:creator>Bruno Miguel Naia de Oliveira</dc:creator>
  <cp:lastModifiedBy>Micael Melo Eid</cp:lastModifiedBy>
  <cp:revision>27</cp:revision>
  <dcterms:created xsi:type="dcterms:W3CDTF">2023-11-19T15:15:52Z</dcterms:created>
  <dcterms:modified xsi:type="dcterms:W3CDTF">2023-12-18T17:38:10Z</dcterms:modified>
</cp:coreProperties>
</file>