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handoutMasterIdLst>
    <p:handoutMasterId r:id="rId13"/>
  </p:handoutMasterIdLst>
  <p:sldIdLst>
    <p:sldId id="257" r:id="rId2"/>
    <p:sldId id="278" r:id="rId3"/>
    <p:sldId id="279" r:id="rId4"/>
    <p:sldId id="282" r:id="rId5"/>
    <p:sldId id="283" r:id="rId6"/>
    <p:sldId id="285" r:id="rId7"/>
    <p:sldId id="286" r:id="rId8"/>
    <p:sldId id="287" r:id="rId9"/>
    <p:sldId id="288" r:id="rId10"/>
    <p:sldId id="289" r:id="rId1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85513E-833D-48B7-8C01-38E404DDA820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10EA53-B126-4B7B-B2D4-698DC641FAEA}" type="datetime1">
              <a:rPr lang="en-US" smtClean="0"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97DB12A7-7119-4A9E-B62F-5FB663CDF41B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751BF7-5B13-4344-B576-5065662D0001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66F1A3-CE5C-4495-8952-CAFC8FC2A22E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0BE952-E661-4DAC-8DC5-AAA4C5A09EEE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2B39C724-1333-495B-A0C4-A45249FF74D9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E5D6D3-AA71-4142-B4E1-043521ABFA8E}" type="datetime1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3B2DAF-E254-4545-8940-EA324E5AC2DE}" type="datetime1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C9179-69CF-4636-8CB2-3EE8183AFFA0}" type="datetime1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E50D80-C9A4-41FA-84F6-6481C2FEC9DF}" type="datetime1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AADCB3E3-B6B7-4FE6-A980-5301D6B18087}" type="datetime1">
              <a:rPr lang="en-US" smtClean="0"/>
              <a:t>11/20/2023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BA93A775-2FA6-4727-8F3C-A3256E890BED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Quarter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C8F7CCF-2421-43B7-A05E-1192CDD822BB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sz="4400" dirty="0">
                <a:solidFill>
                  <a:schemeClr val="tx1"/>
                </a:solidFill>
              </a:rPr>
              <a:t>Gravitational search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77500" lnSpcReduction="20000"/>
          </a:bodyPr>
          <a:lstStyle/>
          <a:p>
            <a:pPr rtl="0">
              <a:spcAft>
                <a:spcPts val="600"/>
              </a:spcAft>
            </a:pPr>
            <a:r>
              <a:rPr lang="en-gb" dirty="0">
                <a:solidFill>
                  <a:schemeClr val="tx1"/>
                </a:solidFill>
              </a:rPr>
              <a:t>Bruno Oliveira nº2019136478</a:t>
            </a:r>
          </a:p>
          <a:p>
            <a:pPr rtl="0">
              <a:spcAft>
                <a:spcPts val="600"/>
              </a:spcAft>
            </a:pPr>
            <a:r>
              <a:rPr lang="en-GB" dirty="0" err="1">
                <a:solidFill>
                  <a:schemeClr val="tx1"/>
                </a:solidFill>
              </a:rPr>
              <a:t>Micael</a:t>
            </a:r>
            <a:r>
              <a:rPr lang="en-GB" dirty="0">
                <a:solidFill>
                  <a:schemeClr val="tx1"/>
                </a:solidFill>
              </a:rPr>
              <a:t> Eid nº2019112744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BA03E-FCA1-959C-83CE-0DBED284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B51BC-6CA8-C607-8071-ACB5187E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Conclusão</a:t>
            </a:r>
            <a:r>
              <a:rPr lang="en-GB" dirty="0"/>
              <a:t> e </a:t>
            </a:r>
            <a:r>
              <a:rPr lang="en-GB" dirty="0" err="1"/>
              <a:t>discussão</a:t>
            </a:r>
            <a:r>
              <a:rPr lang="en-GB" dirty="0"/>
              <a:t> de </a:t>
            </a:r>
            <a:r>
              <a:rPr lang="en-GB" dirty="0" err="1"/>
              <a:t>resultados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E3127-6DCC-C18D-A983-8AB9D751E8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Valores</a:t>
            </a:r>
            <a:r>
              <a:rPr lang="en-GB" dirty="0"/>
              <a:t> base: 47%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866BF3-08F3-B11E-1A5F-4F5A177B3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Valores</a:t>
            </a:r>
            <a:r>
              <a:rPr lang="en-GB" dirty="0"/>
              <a:t> com GSA: 58%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5ED01-1409-5956-3D21-D21B669B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10</a:t>
            </a:fld>
            <a:endParaRPr lang="en-US"/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13A0E1DA-46CE-8828-4BA3-6407B12F6C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798" y="2792413"/>
            <a:ext cx="3556428" cy="3163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Content Placeholder 8" descr="A chart with numbers and labels&#10;&#10;Description automatically generated">
            <a:extLst>
              <a:ext uri="{FF2B5EF4-FFF2-40B4-BE49-F238E27FC236}">
                <a16:creationId xmlns:a16="http://schemas.microsoft.com/office/drawing/2014/main" id="{2764CD07-64D5-3F17-33C9-0A23B669AE7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414" y="2792413"/>
            <a:ext cx="3729147" cy="3163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857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056E-CA8C-07E8-0EF4-F4063A80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Indíce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EF2C-CABA-61A3-E968-57D37A3DA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Computação</a:t>
            </a:r>
            <a:r>
              <a:rPr lang="en-GB" dirty="0"/>
              <a:t> Swarm_______________________________________________________________________pg  3                                                                                                   </a:t>
            </a:r>
          </a:p>
          <a:p>
            <a:endParaRPr lang="en-GB" dirty="0"/>
          </a:p>
          <a:p>
            <a:r>
              <a:rPr lang="en-GB" dirty="0"/>
              <a:t>Gravitational Search Algorithm______________________________________________________________pg 4</a:t>
            </a:r>
          </a:p>
          <a:p>
            <a:pPr lvl="1"/>
            <a:endParaRPr lang="en-GB" dirty="0"/>
          </a:p>
          <a:p>
            <a:r>
              <a:rPr lang="en-GB" dirty="0"/>
              <a:t>GSA e PSO _________________________________________________________________________________pg 5</a:t>
            </a:r>
          </a:p>
          <a:p>
            <a:endParaRPr lang="en-GB" dirty="0"/>
          </a:p>
          <a:p>
            <a:r>
              <a:rPr lang="en-GB" dirty="0" err="1"/>
              <a:t>Função</a:t>
            </a:r>
            <a:r>
              <a:rPr lang="en-GB" dirty="0"/>
              <a:t> Ackley vs GSA ______________________________________________________________________pg 6</a:t>
            </a:r>
          </a:p>
          <a:p>
            <a:endParaRPr lang="en-GB" dirty="0"/>
          </a:p>
          <a:p>
            <a:r>
              <a:rPr lang="en-GB" dirty="0" err="1"/>
              <a:t>Otimização</a:t>
            </a:r>
            <a:r>
              <a:rPr lang="en-GB" dirty="0"/>
              <a:t> de Hiperparâmetros_____________________________________________________________pg 7 e 8</a:t>
            </a:r>
          </a:p>
          <a:p>
            <a:endParaRPr lang="en-GB" dirty="0"/>
          </a:p>
          <a:p>
            <a:r>
              <a:rPr lang="en-GB" dirty="0" err="1"/>
              <a:t>Conclusão</a:t>
            </a:r>
            <a:r>
              <a:rPr lang="en-GB" dirty="0"/>
              <a:t> e </a:t>
            </a:r>
            <a:r>
              <a:rPr lang="en-GB" dirty="0" err="1"/>
              <a:t>discussão</a:t>
            </a:r>
            <a:r>
              <a:rPr lang="en-GB" dirty="0"/>
              <a:t> de Resultados________________________________________________________pg 9 e 10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A3EFD-7529-1988-6844-3960141A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5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4C8B-206A-140B-DEA2-75B676E5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Computação</a:t>
            </a:r>
            <a:r>
              <a:rPr lang="en-GB" dirty="0"/>
              <a:t> Swarm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4AE3-A73C-2EA0-C4DD-0D5005248D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É inspirado no comportamento coletivo de organismos sociais, como insetos, pássaros e peixes, que interagem uns com os outros para realizar tarefas complexas de forma coordenada.</a:t>
            </a:r>
          </a:p>
          <a:p>
            <a:r>
              <a:rPr lang="pt-BR" dirty="0"/>
              <a:t>Um grande número de agentes simples, chamados de "partículas" ou "indivíduos", interagem localmente entre si para atingir um objetivo global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BDDFE-A9C7-9E7D-3991-0C70A165D4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Pode</a:t>
            </a:r>
            <a:r>
              <a:rPr lang="en-GB" dirty="0"/>
              <a:t> ser </a:t>
            </a:r>
            <a:r>
              <a:rPr lang="en-GB" dirty="0" err="1"/>
              <a:t>aplicado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Otimização</a:t>
            </a:r>
            <a:r>
              <a:rPr lang="en-GB" dirty="0"/>
              <a:t> de </a:t>
            </a:r>
            <a:r>
              <a:rPr lang="en-GB" dirty="0" err="1"/>
              <a:t>Hiperparâmetros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 err="1"/>
              <a:t>Treino</a:t>
            </a:r>
            <a:r>
              <a:rPr lang="en-GB" dirty="0"/>
              <a:t> </a:t>
            </a:r>
            <a:r>
              <a:rPr lang="en-GB" dirty="0" err="1"/>
              <a:t>Distribuído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pt-BR" dirty="0"/>
              <a:t>Otimização de Topologia da Rede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Deteção de Anomalias e Adaptação Dinâmica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Seleção de Conjunto de Dados: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CD781-B769-07FC-A969-996947B5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1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CEE8-3C69-DFE8-C5D9-0C566CE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GSA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E3BD0-DF46-6C86-3DE4-47FFD5EA43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Vantagens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F5C52-9536-D8AB-CDCE-2FBFB26DE7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É relativamente simples de entender e implementar</a:t>
            </a:r>
          </a:p>
          <a:p>
            <a:r>
              <a:rPr lang="pt-BR" dirty="0"/>
              <a:t>Possui menos parâmetros para ajustar</a:t>
            </a:r>
          </a:p>
          <a:p>
            <a:r>
              <a:rPr lang="pt-BR" dirty="0"/>
              <a:t>GSA tende a ser eficaz na exploração global do espaço de busca, graças à influência gravitacional entre as partículas</a:t>
            </a:r>
          </a:p>
          <a:p>
            <a:r>
              <a:rPr lang="pt-BR" dirty="0"/>
              <a:t>Inspiração nas leis físicas da gravidade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DDEFD-8478-A185-0769-82301CE10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Desvantagens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CB816-2F33-6E33-0F71-23CF0166B9A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Pode convergir para a solução ótima de maneira mais lenta </a:t>
            </a:r>
          </a:p>
          <a:p>
            <a:r>
              <a:rPr lang="pt-BR" dirty="0"/>
              <a:t>Escolha dos mesmos pode influenciar significativamente o desempenho do algoritmo</a:t>
            </a:r>
          </a:p>
          <a:p>
            <a:r>
              <a:rPr lang="pt-BR" dirty="0"/>
              <a:t>A eficácia do GSA pode variar dependendo das características específicas do problema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B77789-EA14-6F97-ED98-2838E140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2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3B39-F734-1C2F-B7FD-8E3DCDB3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GSA e PSO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72137-3A7E-3957-3FCF-628DB697CA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Semelhanças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1D677-4521-6080-F76A-CF78D9610F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Ambos os algoritmos são inspirados em comportamentos coletivos de entidades naturais (partículas no PSO e corpos celestes no GSA).</a:t>
            </a:r>
          </a:p>
          <a:p>
            <a:r>
              <a:rPr lang="pt-BR" dirty="0"/>
              <a:t>Ambos procuram um equilíbrio entre a exploração do espaço de busca em busca de novas soluções e a exploração de regiões promissoras.</a:t>
            </a:r>
          </a:p>
          <a:p>
            <a:endParaRPr lang="pt-BR" dirty="0"/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17D0E-CAE0-8FDB-B98D-EE4C557CF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Diferenças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AB3BB-4594-E1E4-15A2-9520FBFD7D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pt-BR" sz="1200" dirty="0"/>
              <a:t>PSO usa uma abordagem de atualização contínua das posições, enquanto o GSA emprega uma abordagem baseada em leis físicas para calcular as posições em cada iteração.</a:t>
            </a:r>
          </a:p>
          <a:p>
            <a:r>
              <a:rPr lang="pt-BR" sz="1200" dirty="0"/>
              <a:t>No GSA, devido à sua influência gravitacional, tende a ser mais eficiente na exploração global do espaço de busca, enquanto o PSO pode ser mais sensível a ficar preso em ótimos locais.</a:t>
            </a:r>
          </a:p>
          <a:p>
            <a:r>
              <a:rPr lang="pt-BR" sz="1200" dirty="0"/>
              <a:t>PSO requer a configuração de parâmetros como coeficientes de inércia, fatores de aprendizagem. O GSA tem menos parâmetros para ajustar, o que simplifica a implementação.</a:t>
            </a:r>
            <a:endParaRPr lang="en-GB" sz="1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63685-0888-28F5-5126-A19CACFC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9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B753-78CE-C19A-C909-D8E07907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Função</a:t>
            </a:r>
            <a:r>
              <a:rPr lang="en-GB" dirty="0"/>
              <a:t> Ackley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66CC4-ECBA-E364-DB65-53FB68008F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Função</a:t>
            </a:r>
            <a:r>
              <a:rPr lang="en-GB" dirty="0"/>
              <a:t> Ackley: 45%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BE10E-41FC-1764-E741-B9DA05557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Função</a:t>
            </a:r>
            <a:r>
              <a:rPr lang="en-GB" dirty="0"/>
              <a:t> Fitness do GSA: 50%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06B87-2B12-D628-415E-F779E48C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6BF93C-75FA-1DC2-7F46-8EF2B9AA12E4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728" y="2792413"/>
            <a:ext cx="3582518" cy="316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062FAE0-896B-45F1-2B3D-41B09BA8A9C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344" y="2792413"/>
            <a:ext cx="3587336" cy="316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85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9232-BC48-28BF-5C36-97A3EAEF9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Optimização</a:t>
            </a:r>
            <a:r>
              <a:rPr lang="en-GB" dirty="0"/>
              <a:t> de </a:t>
            </a:r>
            <a:r>
              <a:rPr lang="en-GB" dirty="0" err="1"/>
              <a:t>Hiperparâmetros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053DC-6E56-00E5-9DA8-82757EBFD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Mudanças</a:t>
            </a:r>
            <a:r>
              <a:rPr lang="en-GB" dirty="0"/>
              <a:t> no </a:t>
            </a:r>
            <a:r>
              <a:rPr lang="en-GB" dirty="0" err="1"/>
              <a:t>código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4BA02-0CD9-A5B6-4493-5B8FFFDC9D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Reshape das imagens – As imagens passaram de uma resolução de 28x28 para 100x100</a:t>
            </a:r>
          </a:p>
          <a:p>
            <a:r>
              <a:rPr lang="pt-BR" dirty="0"/>
              <a:t>Cor das Imagens – As imagens passaram do tom acinzentado para RGB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3A902-EDEC-D7F8-4CE8-6E2F842A5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Hiperparâmetros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56742-46BD-92FB-D2B5-245B69D570A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Nº de neurónios:</a:t>
            </a:r>
          </a:p>
          <a:p>
            <a:pPr lvl="1"/>
            <a:r>
              <a:rPr lang="pt-BR" dirty="0"/>
              <a:t>50, 100, 150, 200, 250, 500</a:t>
            </a:r>
          </a:p>
          <a:p>
            <a:pPr lvl="2"/>
            <a:endParaRPr lang="pt-BR" dirty="0"/>
          </a:p>
          <a:p>
            <a:r>
              <a:rPr lang="pt-BR" dirty="0"/>
              <a:t>Nº de camadas:</a:t>
            </a:r>
          </a:p>
          <a:p>
            <a:pPr lvl="1"/>
            <a:r>
              <a:rPr lang="pt-BR" dirty="0"/>
              <a:t>1 a 5</a:t>
            </a:r>
          </a:p>
          <a:p>
            <a:pPr marL="274320" lvl="1" indent="0">
              <a:buNone/>
            </a:pPr>
            <a:endParaRPr lang="pt-BR" dirty="0"/>
          </a:p>
          <a:p>
            <a:r>
              <a:rPr lang="pt-BR" dirty="0"/>
              <a:t>Funções de otimização:</a:t>
            </a:r>
          </a:p>
          <a:p>
            <a:pPr lvl="1"/>
            <a:r>
              <a:rPr lang="pt-BR" dirty="0"/>
              <a:t>Softmax, sigmoide, reLU</a:t>
            </a:r>
          </a:p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83170-F150-E595-286C-AC1FBD9F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2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4198-DB59-45A8-DFFE-620436151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Optimização</a:t>
            </a:r>
            <a:r>
              <a:rPr lang="en-GB" dirty="0"/>
              <a:t> de </a:t>
            </a:r>
            <a:r>
              <a:rPr lang="en-GB" dirty="0" err="1"/>
              <a:t>Hiperparâmetros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EDB30-D2B3-8024-FA15-CA8D7AF4E1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Parâmetros do Gravitational Search Algorithm utilizados para otimização:</a:t>
            </a:r>
          </a:p>
          <a:p>
            <a:r>
              <a:rPr lang="pt-BR" dirty="0"/>
              <a:t>Nº de agentes - 2, 3, 5, 10 e 50</a:t>
            </a:r>
          </a:p>
          <a:p>
            <a:r>
              <a:rPr lang="pt-BR" dirty="0"/>
              <a:t>lb - [1, 50]</a:t>
            </a:r>
          </a:p>
          <a:p>
            <a:r>
              <a:rPr lang="pt-BR" dirty="0"/>
              <a:t>Ub – [5, 500]</a:t>
            </a:r>
          </a:p>
          <a:p>
            <a:r>
              <a:rPr lang="pt-BR" dirty="0"/>
              <a:t>GO - 2 e 3 </a:t>
            </a:r>
          </a:p>
          <a:p>
            <a:r>
              <a:rPr lang="pt-BR" dirty="0"/>
              <a:t>Iterações - 2 e 3 </a:t>
            </a:r>
          </a:p>
          <a:p>
            <a:r>
              <a:rPr lang="pt-BR" dirty="0"/>
              <a:t>Dimensions - 5, 10, 20 e 100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8A562-012C-727F-90E5-BC9D0D8FE8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Função</a:t>
            </a:r>
            <a:r>
              <a:rPr lang="en-GB" dirty="0"/>
              <a:t> Fitness da GSA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9F88E-1902-8C55-BF69-E530A675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FF9125CB-716D-C394-9DFB-94460B917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788" y="2547619"/>
            <a:ext cx="4275439" cy="3188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0392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75C7-56A2-DF4C-BE92-398873B0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Conclusão</a:t>
            </a:r>
            <a:r>
              <a:rPr lang="en-GB" dirty="0"/>
              <a:t> e </a:t>
            </a:r>
            <a:r>
              <a:rPr lang="en-GB" dirty="0" err="1"/>
              <a:t>discussão</a:t>
            </a:r>
            <a:r>
              <a:rPr lang="en-GB" dirty="0"/>
              <a:t> de </a:t>
            </a:r>
            <a:r>
              <a:rPr lang="en-GB" dirty="0" err="1"/>
              <a:t>resultados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A5184-468E-709D-EE87-8AE5A5D624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Contrariamente ao trabalho realizado na meta 1, esta meta foi bastante mais trabalhosa tendo em conta a complexidade e a valorização da mesma. </a:t>
            </a:r>
          </a:p>
          <a:p>
            <a:r>
              <a:rPr lang="pt-BR" dirty="0"/>
              <a:t>Devido a uma falta de documentação do nosso algoritmo, a nossa implementação do mesmo demorou muito mais tempo do que era suposto, comprometendo o nosso desenvolvimento do PSO pedido para esta meta.</a:t>
            </a:r>
          </a:p>
          <a:p>
            <a:r>
              <a:rPr lang="pt-BR" dirty="0"/>
              <a:t>Contudo e tendo em conta estas adversidades conseguimos implemetar o nosso algoritmo obtendo um aumento relativamente à meta passada.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0F261-5758-FCBC-0681-C05819FF1E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Na meta passada a nossa accuracy era de 45% (média) e aumentou para 56% (em média) em praticamnete todos os testes sendo que o nosso melhor resultado foi de 58%.</a:t>
            </a:r>
          </a:p>
          <a:p>
            <a:r>
              <a:rPr lang="pt-BR" dirty="0"/>
              <a:t>Esperamos que na meta final o nosso valor de accuracy consiga estar em valores acima de 90%.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F8139-361B-645E-CB9E-9E36A3FF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24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39_TF78438558" id="{0BED6512-3D0D-4F75-AB59-5444160ED234}" vid="{29214CBE-E8BC-4FF0-A7D0-03F1D55577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{61178A6B-9643-41D5-B8B6-1AD470725444}tf78438558_win32</Template>
  <TotalTime>154</TotalTime>
  <Words>656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Garamond</vt:lpstr>
      <vt:lpstr>SavonVTI</vt:lpstr>
      <vt:lpstr>Gravitational search algorithm</vt:lpstr>
      <vt:lpstr>Indíce</vt:lpstr>
      <vt:lpstr>Computação Swarm</vt:lpstr>
      <vt:lpstr>GSA</vt:lpstr>
      <vt:lpstr>GSA e PSO</vt:lpstr>
      <vt:lpstr>Função Ackley</vt:lpstr>
      <vt:lpstr>Optimização de Hiperparâmetros</vt:lpstr>
      <vt:lpstr>Optimização de Hiperparâmetros</vt:lpstr>
      <vt:lpstr>Conclusão e discussão de resultados</vt:lpstr>
      <vt:lpstr>Conclusão e discussão de resultados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Gravitational search algorithm</dc:title>
  <dc:creator>Bruno Miguel Naia de Oliveira</dc:creator>
  <cp:lastModifiedBy>Micael Melo Eid</cp:lastModifiedBy>
  <cp:revision>21</cp:revision>
  <dcterms:created xsi:type="dcterms:W3CDTF">2023-11-19T15:15:52Z</dcterms:created>
  <dcterms:modified xsi:type="dcterms:W3CDTF">2023-11-20T17:53:32Z</dcterms:modified>
</cp:coreProperties>
</file>