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  <p:sldMasterId id="2147483656" r:id="rId3"/>
    <p:sldMasterId id="2147483662" r:id="rId4"/>
  </p:sldMasterIdLst>
  <p:notesMasterIdLst>
    <p:notesMasterId r:id="rId18"/>
  </p:notesMasterIdLst>
  <p:handoutMasterIdLst>
    <p:handoutMasterId r:id="rId19"/>
  </p:handoutMasterIdLst>
  <p:sldIdLst>
    <p:sldId id="261" r:id="rId5"/>
    <p:sldId id="282" r:id="rId6"/>
    <p:sldId id="283" r:id="rId7"/>
    <p:sldId id="1043" r:id="rId8"/>
    <p:sldId id="286" r:id="rId9"/>
    <p:sldId id="287" r:id="rId10"/>
    <p:sldId id="1016" r:id="rId11"/>
    <p:sldId id="1017" r:id="rId12"/>
    <p:sldId id="1018" r:id="rId13"/>
    <p:sldId id="1019" r:id="rId14"/>
    <p:sldId id="1020" r:id="rId15"/>
    <p:sldId id="1021" r:id="rId16"/>
    <p:sldId id="1044" r:id="rId17"/>
  </p:sldIdLst>
  <p:sldSz cx="9144000" cy="6858000" type="screen4x3"/>
  <p:notesSz cx="6858000" cy="9144000"/>
  <p:custDataLst>
    <p:tags r:id="rId20"/>
  </p:custDataLst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0">
          <p15:clr>
            <a:srgbClr val="A4A3A4"/>
          </p15:clr>
        </p15:guide>
        <p15:guide id="2" pos="28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F6F6F6"/>
    <a:srgbClr val="F7FFFF"/>
    <a:srgbClr val="3C61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5" autoAdjust="0"/>
    <p:restoredTop sz="95664" autoAdjust="0"/>
  </p:normalViewPr>
  <p:slideViewPr>
    <p:cSldViewPr snapToGrid="0">
      <p:cViewPr varScale="1">
        <p:scale>
          <a:sx n="105" d="100"/>
          <a:sy n="105" d="100"/>
        </p:scale>
        <p:origin x="1776" y="114"/>
      </p:cViewPr>
      <p:guideLst>
        <p:guide orient="horz" pos="2120"/>
        <p:guide pos="28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3524" y="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8B8D174-F73A-CE6D-D202-8EF486CA38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6188892-DFEC-DEF5-3628-57AE3DEE3A5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EDD53-7B3D-4A14-B469-95F61091F28E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3A4464D-3F21-973C-B7B2-07E62823A8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3C5B52-1945-5520-FF3B-27AC530C6E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0D8738-5E29-4B05-8925-73F116F01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3212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35.xml"/><Relationship Id="rId4" Type="http://schemas.openxmlformats.org/officeDocument/2006/relationships/tags" Target="../tags/tag3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7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8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9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1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7958" y="2776451"/>
            <a:ext cx="6411192" cy="10557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7957" y="4162992"/>
            <a:ext cx="6488085" cy="50444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fld id="{67F5DB27-9D5C-4DC1-89DF-F143E6876AC9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460905" y="6299795"/>
            <a:ext cx="2025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3087000" y="6314400"/>
            <a:ext cx="297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6658200" y="6314400"/>
            <a:ext cx="2025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899100" y="2484000"/>
            <a:ext cx="73494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45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899100" y="3560400"/>
            <a:ext cx="73494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18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/>
          <p:cNvSpPr txBox="1"/>
          <p:nvPr userDrawn="1"/>
        </p:nvSpPr>
        <p:spPr>
          <a:xfrm>
            <a:off x="5347025" y="451769"/>
            <a:ext cx="1494000" cy="388800"/>
          </a:xfrm>
          <a:prstGeom prst="rect">
            <a:avLst/>
          </a:prstGeom>
          <a:solidFill>
            <a:srgbClr val="3C6198"/>
          </a:solidFill>
        </p:spPr>
        <p:txBody>
          <a:bodyPr wrap="square" rtlCol="0">
            <a:noAutofit/>
          </a:bodyPr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可行性分析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460905" y="6299795"/>
            <a:ext cx="2025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3087000" y="6314400"/>
            <a:ext cx="297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6658200" y="6314400"/>
            <a:ext cx="2025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899100" y="2484000"/>
            <a:ext cx="73494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45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899100" y="3560400"/>
            <a:ext cx="73494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18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文本框 7"/>
          <p:cNvSpPr txBox="1"/>
          <p:nvPr userDrawn="1"/>
        </p:nvSpPr>
        <p:spPr>
          <a:xfrm>
            <a:off x="6923095" y="447324"/>
            <a:ext cx="1494000" cy="388800"/>
          </a:xfrm>
          <a:prstGeom prst="rect">
            <a:avLst/>
          </a:prstGeom>
          <a:solidFill>
            <a:srgbClr val="3C6198"/>
          </a:solidFill>
        </p:spPr>
        <p:txBody>
          <a:bodyPr wrap="square" rtlCol="0">
            <a:noAutofit/>
          </a:bodyPr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研究计划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7958" y="2776451"/>
            <a:ext cx="6411192" cy="10557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7957" y="4162992"/>
            <a:ext cx="6488085" cy="50444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fld id="{67F5DB27-9D5C-4DC1-89DF-F143E6876AC9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755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54974" y="2859578"/>
            <a:ext cx="6367552" cy="723208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1724" y="4064794"/>
            <a:ext cx="6434052" cy="44901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0" y="6356350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7645F70-0DCE-495A-882F-BE2C047F18E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3417570" y="1993900"/>
            <a:ext cx="456565" cy="584200"/>
            <a:chOff x="5992" y="3652"/>
            <a:chExt cx="719" cy="920"/>
          </a:xfrm>
        </p:grpSpPr>
        <p:sp>
          <p:nvSpPr>
            <p:cNvPr id="111" name="文本框 110"/>
            <p:cNvSpPr txBox="1"/>
            <p:nvPr userDrawn="1"/>
          </p:nvSpPr>
          <p:spPr>
            <a:xfrm>
              <a:off x="5992" y="3652"/>
              <a:ext cx="594" cy="9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rgbClr val="3C6198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1</a:t>
              </a:r>
            </a:p>
          </p:txBody>
        </p:sp>
        <p:cxnSp>
          <p:nvCxnSpPr>
            <p:cNvPr id="113" name="直接连接符 112"/>
            <p:cNvCxnSpPr/>
            <p:nvPr userDrawn="1"/>
          </p:nvCxnSpPr>
          <p:spPr>
            <a:xfrm flipH="1">
              <a:off x="6257" y="3961"/>
              <a:ext cx="454" cy="454"/>
            </a:xfrm>
            <a:prstGeom prst="line">
              <a:avLst/>
            </a:prstGeom>
            <a:ln>
              <a:solidFill>
                <a:srgbClr val="3C61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 userDrawn="1"/>
        </p:nvGrpSpPr>
        <p:grpSpPr>
          <a:xfrm>
            <a:off x="3383915" y="2889250"/>
            <a:ext cx="487680" cy="584200"/>
            <a:chOff x="9534" y="3647"/>
            <a:chExt cx="768" cy="920"/>
          </a:xfrm>
        </p:grpSpPr>
        <p:sp>
          <p:nvSpPr>
            <p:cNvPr id="114" name="文本框 113"/>
            <p:cNvSpPr txBox="1"/>
            <p:nvPr userDrawn="1"/>
          </p:nvSpPr>
          <p:spPr>
            <a:xfrm>
              <a:off x="9534" y="3647"/>
              <a:ext cx="594" cy="9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rgbClr val="3C6198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2</a:t>
              </a:r>
            </a:p>
          </p:txBody>
        </p:sp>
        <p:cxnSp>
          <p:nvCxnSpPr>
            <p:cNvPr id="116" name="直接连接符 115"/>
            <p:cNvCxnSpPr/>
            <p:nvPr userDrawn="1"/>
          </p:nvCxnSpPr>
          <p:spPr>
            <a:xfrm flipH="1">
              <a:off x="9848" y="3940"/>
              <a:ext cx="454" cy="454"/>
            </a:xfrm>
            <a:prstGeom prst="line">
              <a:avLst/>
            </a:prstGeom>
            <a:ln>
              <a:solidFill>
                <a:srgbClr val="3C61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 userDrawn="1"/>
        </p:nvGrpSpPr>
        <p:grpSpPr>
          <a:xfrm>
            <a:off x="3417570" y="3773170"/>
            <a:ext cx="456565" cy="584200"/>
            <a:chOff x="5992" y="4940"/>
            <a:chExt cx="719" cy="920"/>
          </a:xfrm>
        </p:grpSpPr>
        <p:sp>
          <p:nvSpPr>
            <p:cNvPr id="117" name="文本框 116"/>
            <p:cNvSpPr txBox="1"/>
            <p:nvPr userDrawn="1"/>
          </p:nvSpPr>
          <p:spPr>
            <a:xfrm>
              <a:off x="5992" y="4940"/>
              <a:ext cx="594" cy="9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rgbClr val="3C6198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3</a:t>
              </a:r>
            </a:p>
          </p:txBody>
        </p:sp>
        <p:cxnSp>
          <p:nvCxnSpPr>
            <p:cNvPr id="119" name="直接连接符 118"/>
            <p:cNvCxnSpPr/>
            <p:nvPr userDrawn="1"/>
          </p:nvCxnSpPr>
          <p:spPr>
            <a:xfrm flipH="1">
              <a:off x="6257" y="5249"/>
              <a:ext cx="454" cy="454"/>
            </a:xfrm>
            <a:prstGeom prst="line">
              <a:avLst/>
            </a:prstGeom>
            <a:ln>
              <a:solidFill>
                <a:srgbClr val="3C61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 userDrawn="1"/>
        </p:nvGrpSpPr>
        <p:grpSpPr>
          <a:xfrm>
            <a:off x="3384550" y="4711065"/>
            <a:ext cx="487680" cy="584200"/>
            <a:chOff x="9534" y="4935"/>
            <a:chExt cx="768" cy="920"/>
          </a:xfrm>
        </p:grpSpPr>
        <p:sp>
          <p:nvSpPr>
            <p:cNvPr id="120" name="文本框 119"/>
            <p:cNvSpPr txBox="1"/>
            <p:nvPr userDrawn="1"/>
          </p:nvSpPr>
          <p:spPr>
            <a:xfrm>
              <a:off x="9534" y="4935"/>
              <a:ext cx="594" cy="9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rgbClr val="3C6198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4</a:t>
              </a:r>
            </a:p>
          </p:txBody>
        </p:sp>
        <p:cxnSp>
          <p:nvCxnSpPr>
            <p:cNvPr id="122" name="直接连接符 121"/>
            <p:cNvCxnSpPr/>
            <p:nvPr userDrawn="1"/>
          </p:nvCxnSpPr>
          <p:spPr>
            <a:xfrm flipH="1">
              <a:off x="9848" y="5228"/>
              <a:ext cx="454" cy="454"/>
            </a:xfrm>
            <a:prstGeom prst="line">
              <a:avLst/>
            </a:prstGeom>
            <a:ln>
              <a:solidFill>
                <a:srgbClr val="3C61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占位符 11"/>
          <p:cNvSpPr>
            <a:spLocks noGrp="1"/>
          </p:cNvSpPr>
          <p:nvPr>
            <p:ph type="body" sz="quarter" idx="13"/>
            <p:custDataLst>
              <p:tags r:id="rId1"/>
            </p:custDataLst>
          </p:nvPr>
        </p:nvSpPr>
        <p:spPr>
          <a:xfrm>
            <a:off x="1097220" y="1076280"/>
            <a:ext cx="73494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18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3420745" y="1897380"/>
            <a:ext cx="456565" cy="584200"/>
            <a:chOff x="5992" y="3652"/>
            <a:chExt cx="719" cy="920"/>
          </a:xfrm>
        </p:grpSpPr>
        <p:sp>
          <p:nvSpPr>
            <p:cNvPr id="111" name="文本框 110"/>
            <p:cNvSpPr txBox="1"/>
            <p:nvPr userDrawn="1"/>
          </p:nvSpPr>
          <p:spPr>
            <a:xfrm>
              <a:off x="5992" y="3652"/>
              <a:ext cx="594" cy="9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rgbClr val="3C6198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1</a:t>
              </a:r>
            </a:p>
          </p:txBody>
        </p:sp>
        <p:cxnSp>
          <p:nvCxnSpPr>
            <p:cNvPr id="113" name="直接连接符 112"/>
            <p:cNvCxnSpPr/>
            <p:nvPr userDrawn="1"/>
          </p:nvCxnSpPr>
          <p:spPr>
            <a:xfrm flipH="1">
              <a:off x="6257" y="3961"/>
              <a:ext cx="454" cy="454"/>
            </a:xfrm>
            <a:prstGeom prst="line">
              <a:avLst/>
            </a:prstGeom>
            <a:ln>
              <a:solidFill>
                <a:srgbClr val="3C61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 userDrawn="1"/>
        </p:nvGrpSpPr>
        <p:grpSpPr>
          <a:xfrm>
            <a:off x="3389630" y="2775585"/>
            <a:ext cx="487680" cy="584200"/>
            <a:chOff x="9534" y="3647"/>
            <a:chExt cx="768" cy="920"/>
          </a:xfrm>
        </p:grpSpPr>
        <p:sp>
          <p:nvSpPr>
            <p:cNvPr id="114" name="文本框 113"/>
            <p:cNvSpPr txBox="1"/>
            <p:nvPr userDrawn="1"/>
          </p:nvSpPr>
          <p:spPr>
            <a:xfrm>
              <a:off x="9534" y="3647"/>
              <a:ext cx="594" cy="9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rgbClr val="3C6198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2</a:t>
              </a:r>
            </a:p>
          </p:txBody>
        </p:sp>
        <p:cxnSp>
          <p:nvCxnSpPr>
            <p:cNvPr id="116" name="直接连接符 115"/>
            <p:cNvCxnSpPr/>
            <p:nvPr userDrawn="1"/>
          </p:nvCxnSpPr>
          <p:spPr>
            <a:xfrm flipH="1">
              <a:off x="9848" y="3940"/>
              <a:ext cx="454" cy="454"/>
            </a:xfrm>
            <a:prstGeom prst="line">
              <a:avLst/>
            </a:prstGeom>
            <a:ln>
              <a:solidFill>
                <a:srgbClr val="3C61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 userDrawn="1"/>
        </p:nvGrpSpPr>
        <p:grpSpPr>
          <a:xfrm>
            <a:off x="3418840" y="3644265"/>
            <a:ext cx="456565" cy="584200"/>
            <a:chOff x="5992" y="4940"/>
            <a:chExt cx="719" cy="920"/>
          </a:xfrm>
        </p:grpSpPr>
        <p:sp>
          <p:nvSpPr>
            <p:cNvPr id="117" name="文本框 116"/>
            <p:cNvSpPr txBox="1"/>
            <p:nvPr userDrawn="1"/>
          </p:nvSpPr>
          <p:spPr>
            <a:xfrm>
              <a:off x="5992" y="4940"/>
              <a:ext cx="594" cy="9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rgbClr val="3C6198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3</a:t>
              </a:r>
            </a:p>
          </p:txBody>
        </p:sp>
        <p:cxnSp>
          <p:nvCxnSpPr>
            <p:cNvPr id="119" name="直接连接符 118"/>
            <p:cNvCxnSpPr/>
            <p:nvPr userDrawn="1"/>
          </p:nvCxnSpPr>
          <p:spPr>
            <a:xfrm flipH="1">
              <a:off x="6257" y="5249"/>
              <a:ext cx="454" cy="454"/>
            </a:xfrm>
            <a:prstGeom prst="line">
              <a:avLst/>
            </a:prstGeom>
            <a:ln>
              <a:solidFill>
                <a:srgbClr val="3C61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 userDrawn="1"/>
        </p:nvGrpSpPr>
        <p:grpSpPr>
          <a:xfrm>
            <a:off x="3389630" y="4453890"/>
            <a:ext cx="487680" cy="584200"/>
            <a:chOff x="9534" y="4935"/>
            <a:chExt cx="768" cy="920"/>
          </a:xfrm>
        </p:grpSpPr>
        <p:sp>
          <p:nvSpPr>
            <p:cNvPr id="120" name="文本框 119"/>
            <p:cNvSpPr txBox="1"/>
            <p:nvPr userDrawn="1"/>
          </p:nvSpPr>
          <p:spPr>
            <a:xfrm>
              <a:off x="9534" y="4935"/>
              <a:ext cx="594" cy="9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rgbClr val="3C6198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4</a:t>
              </a:r>
            </a:p>
          </p:txBody>
        </p:sp>
        <p:cxnSp>
          <p:nvCxnSpPr>
            <p:cNvPr id="122" name="直接连接符 121"/>
            <p:cNvCxnSpPr/>
            <p:nvPr userDrawn="1"/>
          </p:nvCxnSpPr>
          <p:spPr>
            <a:xfrm flipH="1">
              <a:off x="9848" y="5228"/>
              <a:ext cx="454" cy="454"/>
            </a:xfrm>
            <a:prstGeom prst="line">
              <a:avLst/>
            </a:prstGeom>
            <a:ln>
              <a:solidFill>
                <a:srgbClr val="3C61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/>
          <p:cNvGrpSpPr/>
          <p:nvPr userDrawn="1"/>
        </p:nvGrpSpPr>
        <p:grpSpPr>
          <a:xfrm>
            <a:off x="3389630" y="5334000"/>
            <a:ext cx="485775" cy="583565"/>
            <a:chOff x="9537" y="4935"/>
            <a:chExt cx="765" cy="919"/>
          </a:xfrm>
        </p:grpSpPr>
        <p:sp>
          <p:nvSpPr>
            <p:cNvPr id="11" name="文本框 10"/>
            <p:cNvSpPr txBox="1"/>
            <p:nvPr userDrawn="1"/>
          </p:nvSpPr>
          <p:spPr>
            <a:xfrm>
              <a:off x="9537" y="4935"/>
              <a:ext cx="588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rgbClr val="3C6198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5</a:t>
              </a:r>
            </a:p>
          </p:txBody>
        </p:sp>
        <p:cxnSp>
          <p:nvCxnSpPr>
            <p:cNvPr id="12" name="直接连接符 11"/>
            <p:cNvCxnSpPr/>
            <p:nvPr userDrawn="1"/>
          </p:nvCxnSpPr>
          <p:spPr>
            <a:xfrm flipH="1">
              <a:off x="9848" y="5228"/>
              <a:ext cx="454" cy="454"/>
            </a:xfrm>
            <a:prstGeom prst="line">
              <a:avLst/>
            </a:prstGeom>
            <a:ln>
              <a:solidFill>
                <a:srgbClr val="3C61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占位符 12"/>
          <p:cNvSpPr>
            <a:spLocks noGrp="1"/>
          </p:cNvSpPr>
          <p:nvPr>
            <p:ph type="body" sz="quarter" idx="13"/>
            <p:custDataLst>
              <p:tags r:id="rId1"/>
            </p:custDataLst>
          </p:nvPr>
        </p:nvSpPr>
        <p:spPr>
          <a:xfrm>
            <a:off x="1097220" y="1076280"/>
            <a:ext cx="73494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18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11" name="文本框 110"/>
          <p:cNvSpPr txBox="1"/>
          <p:nvPr userDrawn="1"/>
        </p:nvSpPr>
        <p:spPr>
          <a:xfrm>
            <a:off x="3417813" y="2318889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3C6198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</a:p>
        </p:txBody>
      </p:sp>
      <p:cxnSp>
        <p:nvCxnSpPr>
          <p:cNvPr id="113" name="直接连接符 112"/>
          <p:cNvCxnSpPr/>
          <p:nvPr userDrawn="1"/>
        </p:nvCxnSpPr>
        <p:spPr>
          <a:xfrm flipH="1">
            <a:off x="3585873" y="2514980"/>
            <a:ext cx="288000" cy="288000"/>
          </a:xfrm>
          <a:prstGeom prst="line">
            <a:avLst/>
          </a:prstGeom>
          <a:ln>
            <a:solidFill>
              <a:srgbClr val="3C61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/>
          <p:cNvSpPr txBox="1"/>
          <p:nvPr userDrawn="1"/>
        </p:nvSpPr>
        <p:spPr>
          <a:xfrm>
            <a:off x="5927017" y="2315931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3C6198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</a:p>
        </p:txBody>
      </p:sp>
      <p:cxnSp>
        <p:nvCxnSpPr>
          <p:cNvPr id="116" name="直接连接符 115"/>
          <p:cNvCxnSpPr/>
          <p:nvPr userDrawn="1"/>
        </p:nvCxnSpPr>
        <p:spPr>
          <a:xfrm flipH="1">
            <a:off x="6126412" y="2501804"/>
            <a:ext cx="288000" cy="288000"/>
          </a:xfrm>
          <a:prstGeom prst="line">
            <a:avLst/>
          </a:prstGeom>
          <a:ln>
            <a:solidFill>
              <a:srgbClr val="3C61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本框 116"/>
          <p:cNvSpPr txBox="1"/>
          <p:nvPr userDrawn="1"/>
        </p:nvSpPr>
        <p:spPr>
          <a:xfrm>
            <a:off x="3417813" y="3486030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3C6198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</a:p>
        </p:txBody>
      </p:sp>
      <p:cxnSp>
        <p:nvCxnSpPr>
          <p:cNvPr id="119" name="直接连接符 118"/>
          <p:cNvCxnSpPr/>
          <p:nvPr userDrawn="1"/>
        </p:nvCxnSpPr>
        <p:spPr>
          <a:xfrm flipH="1">
            <a:off x="3585873" y="3682121"/>
            <a:ext cx="288000" cy="288000"/>
          </a:xfrm>
          <a:prstGeom prst="line">
            <a:avLst/>
          </a:prstGeom>
          <a:ln>
            <a:solidFill>
              <a:srgbClr val="3C61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/>
          <p:cNvSpPr txBox="1"/>
          <p:nvPr userDrawn="1"/>
        </p:nvSpPr>
        <p:spPr>
          <a:xfrm>
            <a:off x="5927017" y="3483072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3C6198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</a:p>
        </p:txBody>
      </p:sp>
      <p:cxnSp>
        <p:nvCxnSpPr>
          <p:cNvPr id="122" name="直接连接符 121"/>
          <p:cNvCxnSpPr/>
          <p:nvPr userDrawn="1"/>
        </p:nvCxnSpPr>
        <p:spPr>
          <a:xfrm flipH="1">
            <a:off x="6126412" y="3668945"/>
            <a:ext cx="288000" cy="288000"/>
          </a:xfrm>
          <a:prstGeom prst="line">
            <a:avLst/>
          </a:prstGeom>
          <a:ln>
            <a:solidFill>
              <a:srgbClr val="3C61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文本框 122"/>
          <p:cNvSpPr txBox="1"/>
          <p:nvPr userDrawn="1"/>
        </p:nvSpPr>
        <p:spPr>
          <a:xfrm>
            <a:off x="3417813" y="4695447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3C6198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</a:p>
        </p:txBody>
      </p:sp>
      <p:cxnSp>
        <p:nvCxnSpPr>
          <p:cNvPr id="125" name="直接连接符 124"/>
          <p:cNvCxnSpPr/>
          <p:nvPr userDrawn="1"/>
        </p:nvCxnSpPr>
        <p:spPr>
          <a:xfrm flipH="1">
            <a:off x="3585873" y="4891538"/>
            <a:ext cx="288000" cy="288000"/>
          </a:xfrm>
          <a:prstGeom prst="line">
            <a:avLst/>
          </a:prstGeom>
          <a:ln>
            <a:solidFill>
              <a:srgbClr val="3C61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本框 125"/>
          <p:cNvSpPr txBox="1"/>
          <p:nvPr userDrawn="1"/>
        </p:nvSpPr>
        <p:spPr>
          <a:xfrm>
            <a:off x="5927017" y="4692489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3C6198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</a:p>
        </p:txBody>
      </p:sp>
      <p:cxnSp>
        <p:nvCxnSpPr>
          <p:cNvPr id="128" name="直接连接符 127"/>
          <p:cNvCxnSpPr/>
          <p:nvPr userDrawn="1"/>
        </p:nvCxnSpPr>
        <p:spPr>
          <a:xfrm flipH="1">
            <a:off x="6126412" y="4878362"/>
            <a:ext cx="288000" cy="288000"/>
          </a:xfrm>
          <a:prstGeom prst="line">
            <a:avLst/>
          </a:prstGeom>
          <a:ln>
            <a:solidFill>
              <a:srgbClr val="3C61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1"/>
          <p:cNvSpPr>
            <a:spLocks noGrp="1"/>
          </p:cNvSpPr>
          <p:nvPr>
            <p:ph type="body" sz="quarter" idx="13"/>
            <p:custDataLst>
              <p:tags r:id="rId1"/>
            </p:custDataLst>
          </p:nvPr>
        </p:nvSpPr>
        <p:spPr>
          <a:xfrm>
            <a:off x="1097220" y="1076280"/>
            <a:ext cx="73494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18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/>
            <p:custDataLst>
              <p:tags r:id="rId1"/>
            </p:custDataLst>
          </p:nvPr>
        </p:nvSpPr>
        <p:spPr>
          <a:xfrm>
            <a:off x="1097220" y="1076280"/>
            <a:ext cx="73494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18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899160" y="2014855"/>
            <a:ext cx="7349490" cy="1470025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45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460905" y="6299795"/>
            <a:ext cx="2025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87000" y="6314400"/>
            <a:ext cx="297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658200" y="6314400"/>
            <a:ext cx="2025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460905" y="6299795"/>
            <a:ext cx="2025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3087000" y="6314400"/>
            <a:ext cx="297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6658200" y="6314400"/>
            <a:ext cx="2025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899100" y="2484000"/>
            <a:ext cx="73494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45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899100" y="3560400"/>
            <a:ext cx="73494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18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文本框 7"/>
          <p:cNvSpPr txBox="1"/>
          <p:nvPr userDrawn="1"/>
        </p:nvSpPr>
        <p:spPr>
          <a:xfrm>
            <a:off x="2135195" y="446054"/>
            <a:ext cx="1494000" cy="388800"/>
          </a:xfrm>
          <a:prstGeom prst="rect">
            <a:avLst/>
          </a:prstGeom>
          <a:solidFill>
            <a:srgbClr val="3C6198"/>
          </a:solidFill>
        </p:spPr>
        <p:txBody>
          <a:bodyPr wrap="square" rtlCol="0">
            <a:noAutofit/>
          </a:bodyPr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研究目标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5665" y="172092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6565" y="3112770"/>
            <a:ext cx="8227060" cy="31369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460905" y="6299795"/>
            <a:ext cx="2025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087000" y="6314400"/>
            <a:ext cx="297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658200" y="6314400"/>
            <a:ext cx="2025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3756350" y="451769"/>
            <a:ext cx="1494000" cy="388800"/>
          </a:xfrm>
          <a:prstGeom prst="rect">
            <a:avLst/>
          </a:prstGeom>
          <a:solidFill>
            <a:srgbClr val="3C6198"/>
          </a:solidFill>
        </p:spPr>
        <p:txBody>
          <a:bodyPr wrap="square" rtlCol="0">
            <a:noAutofit/>
          </a:bodyPr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研究方案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4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5.xml"/><Relationship Id="rId7" Type="http://schemas.openxmlformats.org/officeDocument/2006/relationships/tags" Target="../tags/tag3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ags" Target="../tags/tag2.xml"/><Relationship Id="rId11" Type="http://schemas.openxmlformats.org/officeDocument/2006/relationships/image" Target="../media/image3.png"/><Relationship Id="rId5" Type="http://schemas.openxmlformats.org/officeDocument/2006/relationships/theme" Target="../theme/theme2.xml"/><Relationship Id="rId10" Type="http://schemas.openxmlformats.org/officeDocument/2006/relationships/tags" Target="../tags/tag6.xml"/><Relationship Id="rId4" Type="http://schemas.openxmlformats.org/officeDocument/2006/relationships/slideLayout" Target="../slideLayouts/slideLayout6.xml"/><Relationship Id="rId9" Type="http://schemas.openxmlformats.org/officeDocument/2006/relationships/tags" Target="../tags/tag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1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-12700"/>
            <a:ext cx="882650" cy="84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12"/>
          <p:cNvSpPr txBox="1">
            <a:spLocks noChangeArrowheads="1"/>
          </p:cNvSpPr>
          <p:nvPr userDrawn="1"/>
        </p:nvSpPr>
        <p:spPr bwMode="auto">
          <a:xfrm>
            <a:off x="4394200" y="6246813"/>
            <a:ext cx="3744913" cy="4619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dirty="0">
                <a:solidFill>
                  <a:schemeClr val="tx2">
                    <a:lumMod val="75000"/>
                  </a:schemeClr>
                </a:solidFill>
              </a:rPr>
              <a:t>Key Laboratory of Advanced Design and Intelligent </a:t>
            </a:r>
          </a:p>
          <a:p>
            <a:pPr algn="di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dirty="0">
                <a:solidFill>
                  <a:schemeClr val="tx2">
                    <a:lumMod val="75000"/>
                  </a:schemeClr>
                </a:solidFill>
              </a:rPr>
              <a:t>Computing (Dalian University), Ministry of Education</a:t>
            </a:r>
          </a:p>
        </p:txBody>
      </p:sp>
      <p:pic>
        <p:nvPicPr>
          <p:cNvPr id="1030" name="图片 10"/>
          <p:cNvPicPr>
            <a:picLocks noChangeAspect="1" noChangeArrowheads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30163"/>
            <a:ext cx="2376488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/>
          <p:nvPr userDrawn="1"/>
        </p:nvSpPr>
        <p:spPr>
          <a:xfrm>
            <a:off x="7956376" y="6153988"/>
            <a:ext cx="1278665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ADIC</a:t>
            </a:r>
            <a:endParaRPr lang="zh-CN" altLang="en-US" sz="3600" b="1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1150938" y="2466975"/>
            <a:ext cx="6734175" cy="23495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831850" y="2136775"/>
            <a:ext cx="350838" cy="3524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1006475" y="2324100"/>
            <a:ext cx="288925" cy="2873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706438" y="2025650"/>
            <a:ext cx="288925" cy="2889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7854950" y="4802188"/>
            <a:ext cx="350838" cy="3524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矩形 17"/>
          <p:cNvSpPr/>
          <p:nvPr userDrawn="1"/>
        </p:nvSpPr>
        <p:spPr>
          <a:xfrm>
            <a:off x="8042275" y="4987925"/>
            <a:ext cx="287338" cy="2889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>
          <a:xfrm>
            <a:off x="7742238" y="4691063"/>
            <a:ext cx="287337" cy="28733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20" name="直接连接符 19"/>
          <p:cNvCxnSpPr/>
          <p:nvPr userDrawn="1"/>
        </p:nvCxnSpPr>
        <p:spPr>
          <a:xfrm flipV="1">
            <a:off x="2846388" y="3965575"/>
            <a:ext cx="3494087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等腰三角形 20"/>
          <p:cNvSpPr/>
          <p:nvPr userDrawn="1"/>
        </p:nvSpPr>
        <p:spPr>
          <a:xfrm rot="10800000">
            <a:off x="4416425" y="3959225"/>
            <a:ext cx="203200" cy="21748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42" name="标题占位符 23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660650"/>
            <a:ext cx="6446838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endParaRPr lang="zh-CN" altLang="en-US" dirty="0"/>
          </a:p>
        </p:txBody>
      </p:sp>
      <p:sp>
        <p:nvSpPr>
          <p:cNvPr id="1043" name="文本占位符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82700" y="4144963"/>
            <a:ext cx="6459538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dirty="0">
                <a:latin typeface="+mn-lt"/>
              </a:defRPr>
            </a:lvl1pPr>
          </a:lstStyle>
          <a:p>
            <a:pPr>
              <a:defRPr/>
            </a:pPr>
            <a:endParaRPr lang="zh-CN" altLang="en-US"/>
          </a:p>
        </p:txBody>
      </p:sp>
      <p:cxnSp>
        <p:nvCxnSpPr>
          <p:cNvPr id="2" name="直接连接符 1"/>
          <p:cNvCxnSpPr/>
          <p:nvPr userDrawn="1"/>
        </p:nvCxnSpPr>
        <p:spPr>
          <a:xfrm>
            <a:off x="0" y="836613"/>
            <a:ext cx="9144000" cy="0"/>
          </a:xfrm>
          <a:prstGeom prst="line">
            <a:avLst/>
          </a:prstGeom>
          <a:ln w="177800">
            <a:solidFill>
              <a:srgbClr val="3C61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 userDrawn="1"/>
        </p:nvCxnSpPr>
        <p:spPr>
          <a:xfrm>
            <a:off x="0" y="6073775"/>
            <a:ext cx="9144000" cy="0"/>
          </a:xfrm>
          <a:prstGeom prst="line">
            <a:avLst/>
          </a:prstGeom>
          <a:ln w="177800">
            <a:solidFill>
              <a:srgbClr val="3C61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上"/>
          <p:cNvPicPr>
            <a:picLocks noChangeAspect="1"/>
          </p:cNvPicPr>
          <p:nvPr userDrawn="1"/>
        </p:nvPicPr>
        <p:blipFill>
          <a:blip r:embed="rId11">
            <a:alphaModFix amt="6000"/>
          </a:blip>
          <a:stretch>
            <a:fillRect/>
          </a:stretch>
        </p:blipFill>
        <p:spPr>
          <a:xfrm>
            <a:off x="2484120" y="8255"/>
            <a:ext cx="3769360" cy="1621790"/>
          </a:xfrm>
          <a:prstGeom prst="rect">
            <a:avLst/>
          </a:prstGeom>
        </p:spPr>
      </p:pic>
      <p:pic>
        <p:nvPicPr>
          <p:cNvPr id="16" name="图片 15" descr="下"/>
          <p:cNvPicPr>
            <a:picLocks noChangeAspect="1"/>
          </p:cNvPicPr>
          <p:nvPr userDrawn="1"/>
        </p:nvPicPr>
        <p:blipFill>
          <a:blip r:embed="rId12">
            <a:alphaModFix amt="6000"/>
          </a:blip>
          <a:stretch>
            <a:fillRect/>
          </a:stretch>
        </p:blipFill>
        <p:spPr>
          <a:xfrm>
            <a:off x="2484120" y="5393690"/>
            <a:ext cx="3769995" cy="1626235"/>
          </a:xfrm>
          <a:prstGeom prst="rect">
            <a:avLst/>
          </a:prstGeom>
        </p:spPr>
      </p:pic>
      <p:grpSp>
        <p:nvGrpSpPr>
          <p:cNvPr id="11" name="组合 10"/>
          <p:cNvGrpSpPr/>
          <p:nvPr userDrawn="1"/>
        </p:nvGrpSpPr>
        <p:grpSpPr>
          <a:xfrm>
            <a:off x="0" y="876717"/>
            <a:ext cx="9144000" cy="5417403"/>
            <a:chOff x="0" y="282540"/>
            <a:chExt cx="9144000" cy="5652414"/>
          </a:xfrm>
          <a:solidFill>
            <a:schemeClr val="bg1"/>
          </a:solidFill>
        </p:grpSpPr>
        <p:grpSp>
          <p:nvGrpSpPr>
            <p:cNvPr id="13" name="组合 12"/>
            <p:cNvGrpSpPr/>
            <p:nvPr userDrawn="1"/>
          </p:nvGrpSpPr>
          <p:grpSpPr>
            <a:xfrm>
              <a:off x="0" y="282540"/>
              <a:ext cx="9144000" cy="5652414"/>
              <a:chOff x="0" y="586595"/>
              <a:chExt cx="9144000" cy="5529298"/>
            </a:xfrm>
            <a:grpFill/>
          </p:grpSpPr>
          <p:grpSp>
            <p:nvGrpSpPr>
              <p:cNvPr id="3" name="组合 2"/>
              <p:cNvGrpSpPr>
                <a:grpSpLocks noChangeAspect="1"/>
              </p:cNvGrpSpPr>
              <p:nvPr userDrawn="1"/>
            </p:nvGrpSpPr>
            <p:grpSpPr>
              <a:xfrm>
                <a:off x="0" y="586595"/>
                <a:ext cx="9144000" cy="5529298"/>
                <a:chOff x="0" y="966158"/>
                <a:chExt cx="9144000" cy="5175557"/>
              </a:xfrm>
              <a:grpFill/>
            </p:grpSpPr>
            <p:sp>
              <p:nvSpPr>
                <p:cNvPr id="7" name="文本框 6"/>
                <p:cNvSpPr txBox="1">
                  <a:spLocks noChangeAspect="1"/>
                </p:cNvSpPr>
                <p:nvPr userDrawn="1"/>
              </p:nvSpPr>
              <p:spPr>
                <a:xfrm>
                  <a:off x="0" y="966158"/>
                  <a:ext cx="9144000" cy="5148000"/>
                </a:xfrm>
                <a:prstGeom prst="rect">
                  <a:avLst/>
                </a:prstGeom>
                <a:grpFill/>
                <a:effectLst/>
              </p:spPr>
              <p:txBody>
                <a:bodyPr wrap="square" rtlCol="0">
                  <a:spAutoFit/>
                </a:bodyPr>
                <a:lstStyle/>
                <a:p>
                  <a:endParaRPr lang="zh-CN" altLang="en-US" dirty="0"/>
                </a:p>
              </p:txBody>
            </p:sp>
            <p:cxnSp>
              <p:nvCxnSpPr>
                <p:cNvPr id="18" name="直接连接符 17"/>
                <p:cNvCxnSpPr/>
                <p:nvPr userDrawn="1"/>
              </p:nvCxnSpPr>
              <p:spPr>
                <a:xfrm>
                  <a:off x="0" y="6140787"/>
                  <a:ext cx="6720840" cy="928"/>
                </a:xfrm>
                <a:prstGeom prst="line">
                  <a:avLst/>
                </a:prstGeom>
                <a:grpFill/>
                <a:ln w="50800" cap="sq">
                  <a:solidFill>
                    <a:schemeClr val="bg1">
                      <a:lumMod val="85000"/>
                      <a:alpha val="31000"/>
                    </a:schemeClr>
                  </a:solidFill>
                  <a:headEnd type="non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" name="直接连接符 18"/>
              <p:cNvCxnSpPr/>
              <p:nvPr userDrawn="1"/>
            </p:nvCxnSpPr>
            <p:spPr>
              <a:xfrm>
                <a:off x="8414506" y="6114902"/>
                <a:ext cx="720437" cy="0"/>
              </a:xfrm>
              <a:prstGeom prst="line">
                <a:avLst/>
              </a:prstGeom>
              <a:grpFill/>
              <a:ln w="50800" cap="sq">
                <a:solidFill>
                  <a:schemeClr val="bg1">
                    <a:lumMod val="85000"/>
                    <a:alpha val="31000"/>
                  </a:schemeClr>
                </a:solidFill>
                <a:head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直接连接符 24"/>
            <p:cNvCxnSpPr/>
            <p:nvPr userDrawn="1"/>
          </p:nvCxnSpPr>
          <p:spPr>
            <a:xfrm>
              <a:off x="8409426" y="5891543"/>
              <a:ext cx="721874" cy="0"/>
            </a:xfrm>
            <a:prstGeom prst="line">
              <a:avLst/>
            </a:prstGeom>
            <a:grpFill/>
            <a:ln w="28575" cap="sq">
              <a:solidFill>
                <a:srgbClr val="3C6198">
                  <a:alpha val="75000"/>
                </a:srgbClr>
              </a:solidFill>
              <a:head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 userDrawn="1"/>
          </p:nvCxnSpPr>
          <p:spPr>
            <a:xfrm>
              <a:off x="14002" y="5890052"/>
              <a:ext cx="6706838" cy="0"/>
            </a:xfrm>
            <a:prstGeom prst="line">
              <a:avLst/>
            </a:prstGeom>
            <a:grpFill/>
            <a:ln w="28575" cap="sq">
              <a:solidFill>
                <a:srgbClr val="3C6198">
                  <a:alpha val="75000"/>
                </a:srgbClr>
              </a:solidFill>
              <a:head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7"/>
            </p:custDataLst>
          </p:nvPr>
        </p:nvSpPr>
        <p:spPr>
          <a:xfrm>
            <a:off x="459000" y="6314400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7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8"/>
            </p:custDataLst>
          </p:nvPr>
        </p:nvSpPr>
        <p:spPr>
          <a:xfrm>
            <a:off x="3087000" y="6314400"/>
            <a:ext cx="297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9"/>
            </p:custDataLst>
          </p:nvPr>
        </p:nvSpPr>
        <p:spPr>
          <a:xfrm>
            <a:off x="6658200" y="6314400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7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09" name="文本框 108"/>
          <p:cNvSpPr txBox="1"/>
          <p:nvPr userDrawn="1"/>
        </p:nvSpPr>
        <p:spPr>
          <a:xfrm>
            <a:off x="137739" y="4233595"/>
            <a:ext cx="31233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2">
                    <a:lumMod val="9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CONTENTS</a:t>
            </a:r>
            <a:endParaRPr lang="zh-CN" altLang="en-US" sz="4000" b="1" dirty="0">
              <a:solidFill>
                <a:schemeClr val="bg2">
                  <a:lumMod val="9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0" name="文本框 109"/>
          <p:cNvSpPr txBox="1"/>
          <p:nvPr userDrawn="1"/>
        </p:nvSpPr>
        <p:spPr>
          <a:xfrm>
            <a:off x="1022607" y="3610578"/>
            <a:ext cx="130175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rgbClr val="3C6198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目录</a:t>
            </a:r>
          </a:p>
        </p:txBody>
      </p:sp>
      <p:cxnSp>
        <p:nvCxnSpPr>
          <p:cNvPr id="129" name="直接连接符 128"/>
          <p:cNvCxnSpPr/>
          <p:nvPr userDrawn="1"/>
        </p:nvCxnSpPr>
        <p:spPr>
          <a:xfrm>
            <a:off x="3132455" y="1986915"/>
            <a:ext cx="0" cy="3824605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组合 167"/>
          <p:cNvGrpSpPr/>
          <p:nvPr userDrawn="1"/>
        </p:nvGrpSpPr>
        <p:grpSpPr>
          <a:xfrm>
            <a:off x="1678896" y="1089667"/>
            <a:ext cx="5740222" cy="407494"/>
            <a:chOff x="1979678" y="1240068"/>
            <a:chExt cx="5335214" cy="407494"/>
          </a:xfrm>
        </p:grpSpPr>
        <p:sp>
          <p:nvSpPr>
            <p:cNvPr id="107" name="矩形 106"/>
            <p:cNvSpPr/>
            <p:nvPr/>
          </p:nvSpPr>
          <p:spPr>
            <a:xfrm>
              <a:off x="2097402" y="1240068"/>
              <a:ext cx="5102247" cy="407494"/>
            </a:xfrm>
            <a:prstGeom prst="rect">
              <a:avLst/>
            </a:prstGeom>
            <a:solidFill>
              <a:srgbClr val="3C6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直角三角形 163"/>
            <p:cNvSpPr/>
            <p:nvPr userDrawn="1"/>
          </p:nvSpPr>
          <p:spPr>
            <a:xfrm flipV="1">
              <a:off x="7197592" y="1517041"/>
              <a:ext cx="117300" cy="130520"/>
            </a:xfrm>
            <a:prstGeom prst="rt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400" dirty="0">
                <a:solidFill>
                  <a:srgbClr val="9839A5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5" name="直角三角形 164"/>
            <p:cNvSpPr/>
            <p:nvPr userDrawn="1"/>
          </p:nvSpPr>
          <p:spPr>
            <a:xfrm flipH="1" flipV="1">
              <a:off x="1979678" y="1517041"/>
              <a:ext cx="117300" cy="130520"/>
            </a:xfrm>
            <a:prstGeom prst="rt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400" dirty="0">
                <a:solidFill>
                  <a:srgbClr val="9839A5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cxnSp>
        <p:nvCxnSpPr>
          <p:cNvPr id="17" name="直接连接符 16"/>
          <p:cNvCxnSpPr/>
          <p:nvPr userDrawn="1"/>
        </p:nvCxnSpPr>
        <p:spPr>
          <a:xfrm>
            <a:off x="-17145" y="1315720"/>
            <a:ext cx="9196705" cy="0"/>
          </a:xfrm>
          <a:prstGeom prst="line">
            <a:avLst/>
          </a:prstGeom>
          <a:solidFill>
            <a:srgbClr val="F9F9F9"/>
          </a:solidFill>
          <a:ln w="38100" cap="sq">
            <a:solidFill>
              <a:srgbClr val="3C6198">
                <a:alpha val="75000"/>
              </a:srgbClr>
            </a:solidFill>
            <a:head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1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1097220" y="1076280"/>
            <a:ext cx="73494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18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4" name="图片 10"/>
          <p:cNvPicPr>
            <a:picLocks noChangeAspect="1" noChangeArrowheads="1"/>
          </p:cNvPicPr>
          <p:nvPr userDrawn="1"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155" y="5988050"/>
            <a:ext cx="1692275" cy="52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4"/>
          <p:cNvGrpSpPr>
            <a:grpSpLocks noChangeAspect="1"/>
          </p:cNvGrpSpPr>
          <p:nvPr userDrawn="1"/>
        </p:nvGrpSpPr>
        <p:grpSpPr bwMode="auto">
          <a:xfrm>
            <a:off x="933450" y="2006600"/>
            <a:ext cx="1637665" cy="1526540"/>
            <a:chOff x="1164" y="687"/>
            <a:chExt cx="3219" cy="2998"/>
          </a:xfrm>
          <a:solidFill>
            <a:srgbClr val="3C6198">
              <a:alpha val="80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" name="Freeform 6"/>
            <p:cNvSpPr/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latin typeface="+mn-lt"/>
                <a:ea typeface="+mn-ea"/>
              </a:endParaRPr>
            </a:p>
          </p:txBody>
        </p:sp>
        <p:sp>
          <p:nvSpPr>
            <p:cNvPr id="27" name="Freeform 7"/>
            <p:cNvSpPr/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latin typeface="+mn-lt"/>
                <a:ea typeface="+mn-ea"/>
              </a:endParaRPr>
            </a:p>
          </p:txBody>
        </p:sp>
      </p:grpSp>
    </p:spTree>
    <p:custDataLst>
      <p:tags r:id="rId6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27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350" u="none" strike="noStrike" kern="1200" cap="none" spc="150" normalizeH="0" baseline="0">
          <a:solidFill>
            <a:schemeClr val="bg1"/>
          </a:solidFill>
          <a:uFillTx/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207135" algn="l"/>
          <a:tab pos="1207135" algn="l"/>
          <a:tab pos="1207135" algn="l"/>
          <a:tab pos="1207135" algn="l"/>
        </a:tabLst>
        <a:defRPr sz="1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8572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2001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0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15430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0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图片 93" descr="上"/>
          <p:cNvPicPr>
            <a:picLocks noChangeAspect="1"/>
          </p:cNvPicPr>
          <p:nvPr userDrawn="1"/>
        </p:nvPicPr>
        <p:blipFill>
          <a:blip r:embed="rId9">
            <a:alphaModFix amt="3000"/>
          </a:blip>
          <a:stretch>
            <a:fillRect/>
          </a:stretch>
        </p:blipFill>
        <p:spPr>
          <a:xfrm>
            <a:off x="2585720" y="8255"/>
            <a:ext cx="3769360" cy="1621790"/>
          </a:xfrm>
          <a:prstGeom prst="rect">
            <a:avLst/>
          </a:prstGeom>
        </p:spPr>
      </p:pic>
      <p:pic>
        <p:nvPicPr>
          <p:cNvPr id="95" name="图片 94" descr="下"/>
          <p:cNvPicPr>
            <a:picLocks noChangeAspect="1"/>
          </p:cNvPicPr>
          <p:nvPr userDrawn="1"/>
        </p:nvPicPr>
        <p:blipFill>
          <a:blip r:embed="rId10">
            <a:alphaModFix amt="3000"/>
          </a:blip>
          <a:stretch>
            <a:fillRect/>
          </a:stretch>
        </p:blipFill>
        <p:spPr>
          <a:xfrm>
            <a:off x="2484120" y="5393690"/>
            <a:ext cx="3769995" cy="1626235"/>
          </a:xfrm>
          <a:prstGeom prst="rect">
            <a:avLst/>
          </a:prstGeom>
        </p:spPr>
      </p:pic>
      <p:grpSp>
        <p:nvGrpSpPr>
          <p:cNvPr id="11" name="组合 10"/>
          <p:cNvGrpSpPr/>
          <p:nvPr userDrawn="1"/>
        </p:nvGrpSpPr>
        <p:grpSpPr>
          <a:xfrm>
            <a:off x="0" y="868040"/>
            <a:ext cx="9144000" cy="5427985"/>
            <a:chOff x="0" y="271499"/>
            <a:chExt cx="9144000" cy="5663455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0" y="271499"/>
              <a:ext cx="9144000" cy="5663455"/>
              <a:chOff x="0" y="575794"/>
              <a:chExt cx="9144000" cy="5540099"/>
            </a:xfrm>
            <a:effectLst>
              <a:outerShdw blurRad="127000" algn="ctr" rotWithShape="0">
                <a:prstClr val="black">
                  <a:alpha val="5000"/>
                </a:prstClr>
              </a:outerShdw>
            </a:effectLst>
          </p:grpSpPr>
          <p:grpSp>
            <p:nvGrpSpPr>
              <p:cNvPr id="13" name="组合 12"/>
              <p:cNvGrpSpPr/>
              <p:nvPr userDrawn="1"/>
            </p:nvGrpSpPr>
            <p:grpSpPr>
              <a:xfrm>
                <a:off x="0" y="586595"/>
                <a:ext cx="9144000" cy="5529298"/>
                <a:chOff x="0" y="586595"/>
                <a:chExt cx="9144000" cy="5529298"/>
              </a:xfrm>
            </p:grpSpPr>
            <p:grpSp>
              <p:nvGrpSpPr>
                <p:cNvPr id="15" name="组合 14"/>
                <p:cNvGrpSpPr>
                  <a:grpSpLocks noChangeAspect="1"/>
                </p:cNvGrpSpPr>
                <p:nvPr userDrawn="1"/>
              </p:nvGrpSpPr>
              <p:grpSpPr>
                <a:xfrm>
                  <a:off x="0" y="586595"/>
                  <a:ext cx="9144000" cy="5529298"/>
                  <a:chOff x="0" y="966158"/>
                  <a:chExt cx="9144000" cy="5175557"/>
                </a:xfrm>
              </p:grpSpPr>
              <p:sp>
                <p:nvSpPr>
                  <p:cNvPr id="16" name="文本框 15"/>
                  <p:cNvSpPr txBox="1">
                    <a:spLocks noChangeAspect="1"/>
                  </p:cNvSpPr>
                  <p:nvPr userDrawn="1"/>
                </p:nvSpPr>
                <p:spPr>
                  <a:xfrm>
                    <a:off x="0" y="966158"/>
                    <a:ext cx="9144000" cy="5148000"/>
                  </a:xfrm>
                  <a:prstGeom prst="rect">
                    <a:avLst/>
                  </a:prstGeom>
                  <a:solidFill>
                    <a:srgbClr val="FBFBFB"/>
                  </a:solidFill>
                  <a:effectLst/>
                </p:spPr>
                <p:txBody>
                  <a:bodyPr wrap="square" rtlCol="0">
                    <a:spAutoFit/>
                  </a:bodyPr>
                  <a:lstStyle/>
                  <a:p>
                    <a:endParaRPr lang="zh-CN" altLang="en-US" dirty="0"/>
                  </a:p>
                </p:txBody>
              </p:sp>
              <p:cxnSp>
                <p:nvCxnSpPr>
                  <p:cNvPr id="18" name="直接连接符 17"/>
                  <p:cNvCxnSpPr/>
                  <p:nvPr userDrawn="1"/>
                </p:nvCxnSpPr>
                <p:spPr>
                  <a:xfrm>
                    <a:off x="0" y="6140787"/>
                    <a:ext cx="6720840" cy="928"/>
                  </a:xfrm>
                  <a:prstGeom prst="line">
                    <a:avLst/>
                  </a:prstGeom>
                  <a:ln w="50800" cap="sq">
                    <a:solidFill>
                      <a:schemeClr val="bg1">
                        <a:lumMod val="85000"/>
                        <a:alpha val="31000"/>
                      </a:schemeClr>
                    </a:solidFill>
                    <a:headEnd type="none" w="med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9" name="直接连接符 18"/>
                <p:cNvCxnSpPr/>
                <p:nvPr userDrawn="1"/>
              </p:nvCxnSpPr>
              <p:spPr>
                <a:xfrm>
                  <a:off x="8414506" y="6114902"/>
                  <a:ext cx="720437" cy="0"/>
                </a:xfrm>
                <a:prstGeom prst="line">
                  <a:avLst/>
                </a:prstGeom>
                <a:ln w="50800" cap="sq">
                  <a:solidFill>
                    <a:schemeClr val="bg1">
                      <a:lumMod val="85000"/>
                      <a:alpha val="31000"/>
                    </a:schemeClr>
                  </a:solidFill>
                  <a:headEnd type="non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" name="直接连接符 20"/>
              <p:cNvCxnSpPr/>
              <p:nvPr userDrawn="1"/>
            </p:nvCxnSpPr>
            <p:spPr>
              <a:xfrm>
                <a:off x="0" y="577969"/>
                <a:ext cx="1880558" cy="0"/>
              </a:xfrm>
              <a:prstGeom prst="line">
                <a:avLst/>
              </a:prstGeom>
              <a:ln w="19050" cap="sq">
                <a:solidFill>
                  <a:schemeClr val="bg1">
                    <a:lumMod val="85000"/>
                    <a:alpha val="25000"/>
                  </a:schemeClr>
                </a:solidFill>
                <a:head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 userDrawn="1"/>
            </p:nvCxnSpPr>
            <p:spPr>
              <a:xfrm>
                <a:off x="7255878" y="577272"/>
                <a:ext cx="1879200" cy="0"/>
              </a:xfrm>
              <a:prstGeom prst="line">
                <a:avLst/>
              </a:prstGeom>
              <a:ln w="19050" cap="sq">
                <a:solidFill>
                  <a:schemeClr val="bg1">
                    <a:lumMod val="85000"/>
                    <a:alpha val="25000"/>
                  </a:schemeClr>
                </a:solidFill>
                <a:head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 userDrawn="1"/>
            </p:nvCxnSpPr>
            <p:spPr>
              <a:xfrm flipV="1">
                <a:off x="428286" y="575794"/>
                <a:ext cx="7972425" cy="3241"/>
              </a:xfrm>
              <a:prstGeom prst="line">
                <a:avLst/>
              </a:prstGeom>
              <a:ln w="19050" cap="sq">
                <a:solidFill>
                  <a:srgbClr val="3C6198">
                    <a:alpha val="85000"/>
                  </a:srgbClr>
                </a:solidFill>
                <a:head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直接连接符 24"/>
            <p:cNvCxnSpPr/>
            <p:nvPr userDrawn="1"/>
          </p:nvCxnSpPr>
          <p:spPr>
            <a:xfrm>
              <a:off x="8409426" y="5891543"/>
              <a:ext cx="721874" cy="0"/>
            </a:xfrm>
            <a:prstGeom prst="line">
              <a:avLst/>
            </a:prstGeom>
            <a:solidFill>
              <a:srgbClr val="F9F9F9"/>
            </a:solidFill>
            <a:ln w="28575" cap="sq">
              <a:solidFill>
                <a:srgbClr val="3C6198">
                  <a:alpha val="75000"/>
                </a:srgbClr>
              </a:solidFill>
              <a:head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 userDrawn="1"/>
          </p:nvCxnSpPr>
          <p:spPr>
            <a:xfrm>
              <a:off x="14002" y="5890052"/>
              <a:ext cx="6706838" cy="0"/>
            </a:xfrm>
            <a:prstGeom prst="line">
              <a:avLst/>
            </a:prstGeom>
            <a:solidFill>
              <a:srgbClr val="F9F9F9"/>
            </a:solidFill>
            <a:ln w="28575" cap="sq">
              <a:solidFill>
                <a:srgbClr val="3C6198">
                  <a:alpha val="75000"/>
                </a:srgbClr>
              </a:solidFill>
              <a:head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文本框 91"/>
          <p:cNvSpPr txBox="1"/>
          <p:nvPr userDrawn="1"/>
        </p:nvSpPr>
        <p:spPr>
          <a:xfrm>
            <a:off x="113508" y="6341227"/>
            <a:ext cx="54373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aseline="0" dirty="0">
                <a:solidFill>
                  <a:schemeClr val="bg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fld id="{74857D70-BF5F-4541-B482-307E0B13C2CE}" type="slidenum">
              <a:rPr lang="en-US" altLang="zh-CN" sz="1300" baseline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‹#›</a:t>
            </a:fld>
            <a:r>
              <a:rPr lang="en-US" altLang="zh-CN" sz="1300" baseline="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sz="13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30" name="图片 10"/>
          <p:cNvPicPr>
            <a:picLocks noChangeAspect="1" noChangeArrowheads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155" y="5988050"/>
            <a:ext cx="1692275" cy="52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 userDrawn="1"/>
        </p:nvSpPr>
        <p:spPr>
          <a:xfrm>
            <a:off x="5762375" y="2543913"/>
            <a:ext cx="1493520" cy="387350"/>
          </a:xfrm>
          <a:prstGeom prst="rect">
            <a:avLst/>
          </a:prstGeom>
          <a:solidFill>
            <a:srgbClr val="F5F5F5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0" dirty="0">
              <a:solidFill>
                <a:srgbClr val="9839A5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custDataLst>
      <p:tags r:id="rId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4" r:id="rId6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27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3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5143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207135" algn="l"/>
          <a:tab pos="1207135" algn="l"/>
          <a:tab pos="1207135" algn="l"/>
          <a:tab pos="1207135" algn="l"/>
        </a:tabLst>
        <a:defRPr sz="1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8572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2001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0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15430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0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5400" y="2968625"/>
            <a:ext cx="644683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汇报完毕，恳请老师批评指正</a:t>
            </a:r>
          </a:p>
        </p:txBody>
      </p:sp>
      <p:sp>
        <p:nvSpPr>
          <p:cNvPr id="4099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95400" y="4032250"/>
            <a:ext cx="644683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0" y="63436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  <a:latin typeface="等线" panose="02010600030101010101" pitchFamily="2" charset="-122"/>
              </a:defRPr>
            </a:lvl1pPr>
          </a:lstStyle>
          <a:p>
            <a:fld id="{D8899309-7ECA-4285-8552-3CFBACD7F619}" type="slidenum">
              <a:rPr lang="zh-CN" altLang="en-US"/>
              <a:t>‹#›</a:t>
            </a:fld>
            <a:endParaRPr lang="zh-CN" altLang="en-US"/>
          </a:p>
        </p:txBody>
      </p:sp>
      <p:pic>
        <p:nvPicPr>
          <p:cNvPr id="4102" name="图片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-12700"/>
            <a:ext cx="882650" cy="84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12"/>
          <p:cNvSpPr txBox="1">
            <a:spLocks noChangeArrowheads="1"/>
          </p:cNvSpPr>
          <p:nvPr/>
        </p:nvSpPr>
        <p:spPr bwMode="auto">
          <a:xfrm>
            <a:off x="4394200" y="6246813"/>
            <a:ext cx="3744913" cy="4619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dirty="0">
                <a:solidFill>
                  <a:schemeClr val="tx2">
                    <a:lumMod val="75000"/>
                  </a:schemeClr>
                </a:solidFill>
              </a:rPr>
              <a:t>Key Laboratory of Advanced Design and Intelligent </a:t>
            </a:r>
          </a:p>
          <a:p>
            <a:pPr algn="di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dirty="0">
                <a:solidFill>
                  <a:schemeClr val="tx2">
                    <a:lumMod val="75000"/>
                  </a:schemeClr>
                </a:solidFill>
              </a:rPr>
              <a:t>Computing (Dalian University), Ministry of Education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0" y="836613"/>
            <a:ext cx="9144000" cy="0"/>
          </a:xfrm>
          <a:prstGeom prst="line">
            <a:avLst/>
          </a:prstGeom>
          <a:ln w="177800">
            <a:solidFill>
              <a:srgbClr val="3C61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0" y="6073775"/>
            <a:ext cx="9144000" cy="0"/>
          </a:xfrm>
          <a:prstGeom prst="line">
            <a:avLst/>
          </a:prstGeom>
          <a:ln w="177800">
            <a:solidFill>
              <a:srgbClr val="3C61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6" name="图片 1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30163"/>
            <a:ext cx="2376488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/>
          <p:nvPr/>
        </p:nvSpPr>
        <p:spPr>
          <a:xfrm>
            <a:off x="7956376" y="6153988"/>
            <a:ext cx="1278665" cy="6451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tx2">
                    <a:lumMod val="75000"/>
                  </a:schemeClr>
                </a:solidFill>
                <a:cs typeface="Calibri" panose="020F0502020204030204" pitchFamily="34" charset="0"/>
              </a:rPr>
              <a:t>ADIC</a:t>
            </a:r>
          </a:p>
        </p:txBody>
      </p:sp>
      <p:sp>
        <p:nvSpPr>
          <p:cNvPr id="15" name="矩形 14"/>
          <p:cNvSpPr/>
          <p:nvPr/>
        </p:nvSpPr>
        <p:spPr>
          <a:xfrm>
            <a:off x="1150938" y="2784475"/>
            <a:ext cx="6734175" cy="19177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31850" y="2454275"/>
            <a:ext cx="350838" cy="3508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006475" y="2641600"/>
            <a:ext cx="288925" cy="2873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06438" y="2343150"/>
            <a:ext cx="288925" cy="2889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7854950" y="4667250"/>
            <a:ext cx="350838" cy="3524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042275" y="4852988"/>
            <a:ext cx="287338" cy="28733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7742238" y="4554538"/>
            <a:ext cx="287337" cy="2889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2882900" y="3778250"/>
            <a:ext cx="3495675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等腰三角形 22"/>
          <p:cNvSpPr/>
          <p:nvPr/>
        </p:nvSpPr>
        <p:spPr>
          <a:xfrm rot="10800000">
            <a:off x="4508500" y="3775075"/>
            <a:ext cx="203200" cy="215900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17" name="文本框 23"/>
          <p:cNvSpPr txBox="1">
            <a:spLocks noChangeArrowheads="1"/>
          </p:cNvSpPr>
          <p:nvPr/>
        </p:nvSpPr>
        <p:spPr bwMode="auto">
          <a:xfrm>
            <a:off x="1608138" y="2578100"/>
            <a:ext cx="5616575" cy="39878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222A35"/>
                </a:solidFill>
                <a:latin typeface="等线" panose="02010600030101010101" pitchFamily="2" charset="-122"/>
              </a:rPr>
              <a:t>大连大学硕士生开题报告答辩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E5CFC7C-BC46-B1E3-1DD0-773BD5D55802}"/>
              </a:ext>
            </a:extLst>
          </p:cNvPr>
          <p:cNvSpPr txBox="1"/>
          <p:nvPr/>
        </p:nvSpPr>
        <p:spPr>
          <a:xfrm>
            <a:off x="1851981" y="2614808"/>
            <a:ext cx="5184005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4400" b="1" dirty="0">
                <a:latin typeface="楷体" panose="02010609060101010101" pitchFamily="49" charset="-122"/>
                <a:ea typeface="楷体" panose="02010609060101010101" pitchFamily="49" charset="-122"/>
              </a:rPr>
              <a:t>自监督学习</a:t>
            </a:r>
            <a:endParaRPr lang="en-US" altLang="zh-CN" sz="4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en-US" altLang="zh-CN" sz="4400" b="1">
                <a:latin typeface="楷体" panose="02010609060101010101" pitchFamily="49" charset="-122"/>
                <a:ea typeface="楷体" panose="02010609060101010101" pitchFamily="49" charset="-122"/>
              </a:rPr>
              <a:t>Dino</a:t>
            </a:r>
            <a:r>
              <a:rPr lang="en-US" altLang="zh-CN" sz="4400" b="1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en-US" altLang="zh-CN" sz="4400" b="1">
                <a:latin typeface="楷体" panose="02010609060101010101" pitchFamily="49" charset="-122"/>
                <a:ea typeface="楷体" panose="02010609060101010101" pitchFamily="49" charset="-122"/>
              </a:rPr>
              <a:t>v2</a:t>
            </a:r>
            <a:endParaRPr lang="en-US" altLang="zh-CN" sz="4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endParaRPr lang="zh-CN" altLang="en-US" sz="5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6CF6B16-3194-DE0A-05C2-2CC6FFB41E89}"/>
              </a:ext>
            </a:extLst>
          </p:cNvPr>
          <p:cNvSpPr txBox="1"/>
          <p:nvPr/>
        </p:nvSpPr>
        <p:spPr>
          <a:xfrm>
            <a:off x="3895344" y="4197096"/>
            <a:ext cx="1892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alisto MT" panose="02040603050505030304" pitchFamily="18" charset="0"/>
              </a:rPr>
              <a:t>2024.3.19</a:t>
            </a:r>
            <a:endParaRPr lang="zh-CN" altLang="en-US" sz="2000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311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455505" y="162829"/>
            <a:ext cx="7929453" cy="588742"/>
          </a:xfrm>
        </p:spPr>
        <p:txBody>
          <a:bodyPr>
            <a:noAutofit/>
          </a:bodyPr>
          <a:lstStyle/>
          <a:p>
            <a:pPr algn="l"/>
            <a:r>
              <a:rPr lang="en-US" altLang="zh-CN" sz="2800" dirty="0"/>
              <a:t>Dino</a:t>
            </a:r>
            <a:r>
              <a:rPr lang="zh-CN" altLang="en-US" sz="2800" dirty="0"/>
              <a:t>原理</a:t>
            </a:r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8619542D-7696-856B-8A0D-1AA506E2C6F8}"/>
              </a:ext>
            </a:extLst>
          </p:cNvPr>
          <p:cNvSpPr txBox="1">
            <a:spLocks/>
          </p:cNvSpPr>
          <p:nvPr/>
        </p:nvSpPr>
        <p:spPr>
          <a:xfrm>
            <a:off x="455505" y="1130785"/>
            <a:ext cx="8227060" cy="5270015"/>
          </a:xfrm>
        </p:spPr>
        <p:txBody>
          <a:bodyPr/>
          <a:lstStyle>
            <a:lvl1pPr marL="171450" indent="-17145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35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207135" algn="l"/>
                <a:tab pos="1207135" algn="l"/>
                <a:tab pos="1207135" algn="l"/>
                <a:tab pos="1207135" algn="l"/>
              </a:tabLst>
              <a:defRPr sz="12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2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05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05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>
                <a:solidFill>
                  <a:schemeClr val="tx1"/>
                </a:solidFill>
              </a:rPr>
              <a:t>核心：</a:t>
            </a:r>
            <a:r>
              <a:rPr lang="zh-CN" altLang="en-US" sz="1600" dirty="0"/>
              <a:t>是不使用标签的知识提炼（</a:t>
            </a:r>
            <a:r>
              <a:rPr lang="en-US" altLang="zh-CN" sz="1600" b="1" dirty="0">
                <a:solidFill>
                  <a:schemeClr val="tx1"/>
                </a:solidFill>
              </a:rPr>
              <a:t>di</a:t>
            </a:r>
            <a:r>
              <a:rPr lang="en-US" altLang="zh-CN" sz="1600" dirty="0"/>
              <a:t>stillation with </a:t>
            </a:r>
            <a:r>
              <a:rPr lang="en-US" altLang="zh-CN" sz="1600" b="1" dirty="0">
                <a:solidFill>
                  <a:schemeClr val="tx1"/>
                </a:solidFill>
              </a:rPr>
              <a:t>no</a:t>
            </a:r>
            <a:r>
              <a:rPr lang="en-US" altLang="zh-CN" sz="1600" dirty="0"/>
              <a:t> labels</a:t>
            </a:r>
            <a:r>
              <a:rPr lang="zh-CN" altLang="en-US" sz="1600" dirty="0"/>
              <a:t>）。训练了一个学生网络来模仿一个更强大的教师网络的行为，所有这些都不需要在训练数据中有明确的标签。</a:t>
            </a:r>
            <a:endParaRPr lang="en-US" altLang="zh-CN" sz="1600" dirty="0"/>
          </a:p>
          <a:p>
            <a:r>
              <a:rPr lang="zh-CN" altLang="en-US" sz="1600" b="1" dirty="0">
                <a:solidFill>
                  <a:schemeClr val="tx1"/>
                </a:solidFill>
              </a:rPr>
              <a:t>底层：</a:t>
            </a:r>
            <a:r>
              <a:rPr lang="zh-CN" altLang="en-US" sz="1600" dirty="0"/>
              <a:t>是</a:t>
            </a:r>
            <a:r>
              <a:rPr lang="en-US" altLang="zh-CN" sz="1600" dirty="0" err="1"/>
              <a:t>ViT</a:t>
            </a:r>
            <a:r>
              <a:rPr lang="zh-CN" altLang="en-US" sz="1600" dirty="0"/>
              <a:t>架构，该设计从自然语言处理（</a:t>
            </a:r>
            <a:r>
              <a:rPr lang="en-US" altLang="zh-CN" sz="1600" dirty="0"/>
              <a:t>NLP)</a:t>
            </a:r>
            <a:r>
              <a:rPr lang="zh-CN" altLang="en-US" sz="1600" dirty="0"/>
              <a:t>中的</a:t>
            </a:r>
            <a:r>
              <a:rPr lang="en-US" altLang="zh-CN" sz="1600" dirty="0"/>
              <a:t>Transformer</a:t>
            </a:r>
            <a:r>
              <a:rPr lang="zh-CN" altLang="en-US" sz="1600" dirty="0"/>
              <a:t>模型中汲取灵感，并将其应用于视觉数据。</a:t>
            </a:r>
            <a:endParaRPr lang="en-US" altLang="zh-CN" sz="1600" dirty="0"/>
          </a:p>
          <a:p>
            <a:r>
              <a:rPr lang="zh-CN" altLang="en-US" sz="1600" b="1" dirty="0">
                <a:solidFill>
                  <a:schemeClr val="tx1"/>
                </a:solidFill>
              </a:rPr>
              <a:t>对比学习方法：</a:t>
            </a:r>
            <a:r>
              <a:rPr lang="zh-CN" altLang="en-US" sz="1600" dirty="0"/>
              <a:t>模型学习从图像检索任务中有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  用的数据中识别相似和不同的例子。</a:t>
            </a:r>
            <a:r>
              <a:rPr lang="en-US" altLang="zh-CN" sz="1600" dirty="0"/>
              <a:t>DINO</a:t>
            </a:r>
            <a:r>
              <a:rPr lang="zh-CN" altLang="en-US" sz="1600" dirty="0"/>
              <a:t>未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</a:t>
            </a:r>
            <a:r>
              <a:rPr lang="zh-CN" altLang="en-US" sz="1600" dirty="0"/>
              <a:t>采用负采样，选择了全局自注意力机制，以捕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</a:t>
            </a:r>
            <a:r>
              <a:rPr lang="zh-CN" altLang="en-US" sz="1600" dirty="0"/>
              <a:t>获更全面的数据视图。</a:t>
            </a:r>
            <a:endParaRPr lang="en-US" altLang="zh-CN" sz="1600" dirty="0"/>
          </a:p>
          <a:p>
            <a:r>
              <a:rPr lang="zh-CN" altLang="en-US" sz="1600" b="1" dirty="0">
                <a:solidFill>
                  <a:schemeClr val="tx1"/>
                </a:solidFill>
              </a:rPr>
              <a:t>性能：</a:t>
            </a:r>
            <a:r>
              <a:rPr lang="zh-CN" altLang="en-US" sz="1600" dirty="0"/>
              <a:t>优于其他自监督学习方法，甚至可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  以与一些监督方法相媲美。可用于图像分类、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</a:t>
            </a:r>
            <a:r>
              <a:rPr lang="zh-CN" altLang="en-US" sz="1600" dirty="0"/>
              <a:t>对象检测，甚至实例分割。</a:t>
            </a:r>
            <a:endParaRPr lang="en-US" altLang="zh-CN" sz="1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3D538F2-947D-9225-95BB-9A0E007FC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9880" y="2968436"/>
            <a:ext cx="3634935" cy="301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869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495591" y="255858"/>
            <a:ext cx="7929453" cy="588742"/>
          </a:xfrm>
        </p:spPr>
        <p:txBody>
          <a:bodyPr>
            <a:noAutofit/>
          </a:bodyPr>
          <a:lstStyle/>
          <a:p>
            <a:pPr algn="l"/>
            <a:r>
              <a:rPr lang="en-US" altLang="zh-CN" sz="2800" dirty="0"/>
              <a:t>DinoV2</a:t>
            </a:r>
            <a:r>
              <a:rPr lang="zh-CN" altLang="en-US" sz="2800" dirty="0"/>
              <a:t>的创新点</a:t>
            </a:r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8619542D-7696-856B-8A0D-1AA506E2C6F8}"/>
              </a:ext>
            </a:extLst>
          </p:cNvPr>
          <p:cNvSpPr txBox="1">
            <a:spLocks/>
          </p:cNvSpPr>
          <p:nvPr/>
        </p:nvSpPr>
        <p:spPr>
          <a:xfrm>
            <a:off x="458470" y="844600"/>
            <a:ext cx="8227060" cy="5270015"/>
          </a:xfrm>
        </p:spPr>
        <p:txBody>
          <a:bodyPr/>
          <a:lstStyle>
            <a:lvl1pPr marL="171450" indent="-17145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35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207135" algn="l"/>
                <a:tab pos="1207135" algn="l"/>
                <a:tab pos="1207135" algn="l"/>
                <a:tab pos="1207135" algn="l"/>
              </a:tabLst>
              <a:defRPr sz="12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2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05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05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olidFill>
                  <a:schemeClr val="tx1"/>
                </a:solidFill>
              </a:rPr>
              <a:t>Flash Attention</a:t>
            </a:r>
            <a:r>
              <a:rPr lang="zh-CN" altLang="en-US" sz="1400" b="1" dirty="0">
                <a:solidFill>
                  <a:schemeClr val="tx1"/>
                </a:solidFill>
              </a:rPr>
              <a:t>机制：</a:t>
            </a:r>
            <a:r>
              <a:rPr lang="zh-CN" altLang="en-US" sz="1400" dirty="0"/>
              <a:t>新的自注意力层，提高了内存使用效率和速度，这对于管理大模型至关重要。每个头部维数是</a:t>
            </a:r>
            <a:r>
              <a:rPr lang="en-US" altLang="zh-CN" sz="1400" dirty="0"/>
              <a:t>64</a:t>
            </a:r>
            <a:r>
              <a:rPr lang="zh-CN" altLang="en-US" sz="1400" dirty="0"/>
              <a:t>的倍数，整个嵌入维数是</a:t>
            </a:r>
            <a:r>
              <a:rPr lang="en-US" altLang="zh-CN" sz="1400" dirty="0"/>
              <a:t>256</a:t>
            </a:r>
            <a:r>
              <a:rPr lang="zh-CN" altLang="en-US" sz="1400" dirty="0"/>
              <a:t>的倍数时，效果最好。</a:t>
            </a:r>
            <a:endParaRPr lang="en-US" altLang="zh-CN" sz="1400" dirty="0"/>
          </a:p>
          <a:p>
            <a:r>
              <a:rPr lang="en-US" altLang="zh-CN" sz="1400" b="1" dirty="0">
                <a:solidFill>
                  <a:schemeClr val="tx1"/>
                </a:solidFill>
              </a:rPr>
              <a:t>Self-Attention</a:t>
            </a:r>
            <a:r>
              <a:rPr lang="zh-CN" altLang="en-US" sz="1400" b="1" dirty="0">
                <a:solidFill>
                  <a:schemeClr val="tx1"/>
                </a:solidFill>
              </a:rPr>
              <a:t>中的嵌套张量</a:t>
            </a:r>
            <a:r>
              <a:rPr lang="zh-CN" altLang="en-US" sz="1400" b="1" dirty="0"/>
              <a:t>：</a:t>
            </a:r>
            <a:r>
              <a:rPr lang="zh-CN" altLang="en-US" sz="1400" dirty="0"/>
              <a:t>在同一前向传播中运行全局裁剪和局部裁剪（具有不同数量的补丁令牌），可以显著提高计算效率。</a:t>
            </a:r>
            <a:endParaRPr lang="en-US" altLang="zh-CN" sz="1400" dirty="0"/>
          </a:p>
          <a:p>
            <a:r>
              <a:rPr lang="en-US" altLang="zh-CN" sz="1400" b="1" dirty="0">
                <a:solidFill>
                  <a:schemeClr val="tx1"/>
                </a:solidFill>
              </a:rPr>
              <a:t>Efficient Stochastic Depth</a:t>
            </a:r>
            <a:r>
              <a:rPr lang="zh-CN" altLang="en-US" sz="1400" dirty="0">
                <a:solidFill>
                  <a:schemeClr val="tx1"/>
                </a:solidFill>
              </a:rPr>
              <a:t>：</a:t>
            </a:r>
            <a:r>
              <a:rPr lang="zh-CN" altLang="en-US" sz="1400" dirty="0"/>
              <a:t>跳过了残差下降计算，节省了内存和计算能力。</a:t>
            </a:r>
            <a:endParaRPr lang="en-US" altLang="zh-CN" sz="1400" dirty="0"/>
          </a:p>
          <a:p>
            <a:r>
              <a:rPr lang="en-US" altLang="zh-CN" sz="1400" b="1" dirty="0">
                <a:solidFill>
                  <a:schemeClr val="tx1"/>
                </a:solidFill>
              </a:rPr>
              <a:t>Fully-Shared Data Parallel(FSDP)</a:t>
            </a:r>
            <a:r>
              <a:rPr lang="zh-CN" altLang="en-US" sz="1400" b="1" dirty="0">
                <a:solidFill>
                  <a:schemeClr val="tx1"/>
                </a:solidFill>
              </a:rPr>
              <a:t>：</a:t>
            </a:r>
            <a:r>
              <a:rPr lang="zh-CN" altLang="en-US" sz="1400" dirty="0"/>
              <a:t>模型跨</a:t>
            </a:r>
            <a:r>
              <a:rPr lang="en-US" altLang="zh-CN" sz="1400" dirty="0"/>
              <a:t>GPU </a:t>
            </a:r>
            <a:r>
              <a:rPr lang="zh-CN" altLang="en-US" sz="1400" dirty="0"/>
              <a:t>拆分，模型大小不受单个</a:t>
            </a:r>
            <a:r>
              <a:rPr lang="en-US" altLang="zh-CN" sz="1400" dirty="0"/>
              <a:t>GPU</a:t>
            </a:r>
            <a:r>
              <a:rPr lang="zh-CN" altLang="en-US" sz="1400" dirty="0"/>
              <a:t>内存的限制，而是受所有计算节点上 </a:t>
            </a:r>
            <a:r>
              <a:rPr lang="en-US" altLang="zh-CN" sz="1400" dirty="0"/>
              <a:t>GPU</a:t>
            </a:r>
            <a:r>
              <a:rPr lang="zh-CN" altLang="en-US" sz="1400" dirty="0"/>
              <a:t>显存的总和限制。</a:t>
            </a:r>
            <a:endParaRPr lang="en-US" altLang="zh-CN" sz="1400" dirty="0"/>
          </a:p>
          <a:p>
            <a:r>
              <a:rPr lang="zh-CN" altLang="en-US" sz="1400" b="1" dirty="0">
                <a:solidFill>
                  <a:schemeClr val="tx1"/>
                </a:solidFill>
              </a:rPr>
              <a:t>模型蒸馏：</a:t>
            </a:r>
            <a:r>
              <a:rPr lang="zh-CN" altLang="en-US" sz="1400" dirty="0"/>
              <a:t>对于较小的模型，</a:t>
            </a:r>
            <a:r>
              <a:rPr lang="en-US" altLang="zh-CN" sz="1400" dirty="0"/>
              <a:t>DINOv2</a:t>
            </a:r>
            <a:r>
              <a:rPr lang="zh-CN" altLang="en-US" sz="1400" dirty="0"/>
              <a:t>利用最大模型</a:t>
            </a:r>
            <a:r>
              <a:rPr lang="en-US" altLang="zh-CN" sz="1400" dirty="0" err="1"/>
              <a:t>ViT</a:t>
            </a:r>
            <a:r>
              <a:rPr lang="en-US" altLang="zh-CN" sz="1400" dirty="0"/>
              <a:t>-g</a:t>
            </a:r>
            <a:r>
              <a:rPr lang="zh-CN" altLang="en-US" sz="1400" dirty="0"/>
              <a:t>的知识蒸馏，而不是从头开始训练，从而提高了性能。这个过程包括将知识从更大、更复杂的模型（教师）转移到更小的模型</a:t>
            </a:r>
            <a:r>
              <a:rPr lang="en-US" altLang="zh-CN" sz="1400" dirty="0"/>
              <a:t>(</a:t>
            </a:r>
            <a:r>
              <a:rPr lang="zh-CN" altLang="en-US" sz="1400" dirty="0"/>
              <a:t>学生</a:t>
            </a:r>
            <a:r>
              <a:rPr lang="en-US" altLang="zh-CN" sz="1400" dirty="0"/>
              <a:t>)</a:t>
            </a:r>
            <a:r>
              <a:rPr lang="zh-CN" altLang="en-US" sz="1400" dirty="0"/>
              <a:t>。学生模型被训练来模仿教师的输出，从而继承其优越的能力。这个过程提高了小型模型的性能，使它们更有效率。</a:t>
            </a:r>
            <a:endParaRPr lang="en-US" altLang="zh-CN" sz="1400" dirty="0"/>
          </a:p>
          <a:p>
            <a:endParaRPr lang="en-US" altLang="zh-CN" sz="1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56FC2E9-9B7B-2F65-5CAD-05A9C45A3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70" y="4421642"/>
            <a:ext cx="7780274" cy="228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937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495591" y="255858"/>
            <a:ext cx="7929453" cy="588742"/>
          </a:xfrm>
        </p:spPr>
        <p:txBody>
          <a:bodyPr>
            <a:noAutofit/>
          </a:bodyPr>
          <a:lstStyle/>
          <a:p>
            <a:pPr algn="l"/>
            <a:r>
              <a:rPr lang="en-US" altLang="zh-CN" sz="2800" dirty="0"/>
              <a:t>DINOv2</a:t>
            </a:r>
            <a:r>
              <a:rPr lang="zh-CN" altLang="en-US" sz="2800" dirty="0"/>
              <a:t>的应用案例</a:t>
            </a:r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8619542D-7696-856B-8A0D-1AA506E2C6F8}"/>
              </a:ext>
            </a:extLst>
          </p:cNvPr>
          <p:cNvSpPr txBox="1">
            <a:spLocks/>
          </p:cNvSpPr>
          <p:nvPr/>
        </p:nvSpPr>
        <p:spPr>
          <a:xfrm>
            <a:off x="458470" y="1057633"/>
            <a:ext cx="8227060" cy="5270015"/>
          </a:xfrm>
        </p:spPr>
        <p:txBody>
          <a:bodyPr/>
          <a:lstStyle>
            <a:lvl1pPr marL="171450" indent="-17145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35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207135" algn="l"/>
                <a:tab pos="1207135" algn="l"/>
                <a:tab pos="1207135" algn="l"/>
                <a:tab pos="1207135" algn="l"/>
              </a:tabLst>
              <a:defRPr sz="12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2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05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05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1" dirty="0">
                <a:solidFill>
                  <a:schemeClr val="tx1"/>
                </a:solidFill>
              </a:rPr>
              <a:t>实例检索：</a:t>
            </a:r>
            <a:r>
              <a:rPr lang="zh-CN" altLang="en-US" sz="1800" dirty="0"/>
              <a:t>使用非参数方法，</a:t>
            </a:r>
            <a:r>
              <a:rPr lang="en-US" altLang="zh-CN" sz="1800" dirty="0"/>
              <a:t>DinoV2</a:t>
            </a:r>
            <a:r>
              <a:rPr lang="zh-CN" altLang="en-US" sz="1800" dirty="0"/>
              <a:t>能够在各种数据集（如</a:t>
            </a:r>
            <a:r>
              <a:rPr lang="en-US" altLang="zh-CN" sz="1800" dirty="0"/>
              <a:t>Paris</a:t>
            </a:r>
            <a:r>
              <a:rPr lang="zh-CN" altLang="en-US" sz="1800" dirty="0"/>
              <a:t>、</a:t>
            </a:r>
            <a:r>
              <a:rPr lang="en-US" altLang="zh-CN" sz="1800" dirty="0"/>
              <a:t>Oxford</a:t>
            </a:r>
            <a:r>
              <a:rPr lang="zh-CN" altLang="en-US" sz="1800" dirty="0"/>
              <a:t>、</a:t>
            </a:r>
            <a:r>
              <a:rPr lang="en-US" altLang="zh-CN" sz="1800" dirty="0"/>
              <a:t>Met</a:t>
            </a:r>
            <a:r>
              <a:rPr lang="zh-CN" altLang="en-US" sz="1800" dirty="0"/>
              <a:t>和</a:t>
            </a:r>
            <a:r>
              <a:rPr lang="en-US" altLang="zh-CN" sz="1800" dirty="0" err="1"/>
              <a:t>amsterdam</a:t>
            </a:r>
            <a:r>
              <a:rPr lang="en-US" altLang="zh-CN" sz="1800" dirty="0"/>
              <a:t>)</a:t>
            </a:r>
            <a:r>
              <a:rPr lang="zh-CN" altLang="en-US" sz="1800" dirty="0"/>
              <a:t>上优于自监督和弱监督模型。优秀的特征能力体现在可以在不同任务粒度上表现良好的能力。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sz="1800" b="1" dirty="0">
                <a:solidFill>
                  <a:schemeClr val="tx1"/>
                </a:solidFill>
              </a:rPr>
              <a:t>语义分割：</a:t>
            </a:r>
            <a:r>
              <a:rPr lang="zh-CN" altLang="en-US" sz="1800" dirty="0"/>
              <a:t>在所有数据集上都表现出强大的性能，使用更简单的预测器也是如此。当使用</a:t>
            </a:r>
            <a:r>
              <a:rPr lang="en-US" altLang="zh-CN" sz="1800" dirty="0"/>
              <a:t>boosted recipe</a:t>
            </a:r>
            <a:r>
              <a:rPr lang="zh-CN" altLang="en-US" sz="1800" dirty="0"/>
              <a:t>进行评估时，几乎与</a:t>
            </a:r>
            <a:r>
              <a:rPr lang="en-US" altLang="zh-CN" sz="1800" dirty="0"/>
              <a:t>Pascal VOC</a:t>
            </a:r>
            <a:r>
              <a:rPr lang="zh-CN" altLang="en-US" sz="1800" dirty="0"/>
              <a:t>上的最新技术水平相匹配。通过冻结主干并调整适配器和头部的权重，模型在</a:t>
            </a:r>
            <a:r>
              <a:rPr lang="en-US" altLang="zh-CN" sz="1800" dirty="0"/>
              <a:t>ADE20k</a:t>
            </a:r>
            <a:r>
              <a:rPr lang="zh-CN" altLang="en-US" sz="1800" dirty="0"/>
              <a:t>数据集上取得了接近现有技术水平的结果。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sz="1800" b="1" dirty="0">
                <a:solidFill>
                  <a:schemeClr val="tx1"/>
                </a:solidFill>
              </a:rPr>
              <a:t>深度估计</a:t>
            </a:r>
            <a:r>
              <a:rPr lang="zh-CN" altLang="en-US" sz="1800" b="1" dirty="0"/>
              <a:t>：</a:t>
            </a:r>
            <a:r>
              <a:rPr lang="en-US" altLang="zh-CN" sz="1800" dirty="0"/>
              <a:t>DinoV2</a:t>
            </a:r>
            <a:r>
              <a:rPr lang="zh-CN" altLang="en-US" sz="1800" dirty="0"/>
              <a:t>在单目深度估计任务上表现出很好的结果，超过了自监督模型和弱监督模型。</a:t>
            </a:r>
            <a:r>
              <a:rPr lang="en-US" altLang="zh-CN" sz="1800" dirty="0"/>
              <a:t>SUN-</a:t>
            </a:r>
            <a:r>
              <a:rPr lang="en-US" altLang="zh-CN" sz="1800" dirty="0" err="1"/>
              <a:t>RGBd</a:t>
            </a:r>
            <a:r>
              <a:rPr lang="zh-CN" altLang="en-US" sz="1800" dirty="0"/>
              <a:t>数据集突出了它在领域外的泛化能力，其中一个在纽约大学室内场景上训练的模块可以泛化到室外场景。</a:t>
            </a:r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759114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en-US" sz="6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971281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495591" y="255858"/>
            <a:ext cx="7929453" cy="588742"/>
          </a:xfrm>
        </p:spPr>
        <p:txBody>
          <a:bodyPr>
            <a:noAutofit/>
          </a:bodyPr>
          <a:lstStyle/>
          <a:p>
            <a:pPr algn="l"/>
            <a:r>
              <a:rPr lang="zh-CN" altLang="en-US" sz="2800" dirty="0"/>
              <a:t>计算机视觉存在的问题</a:t>
            </a:r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8619542D-7696-856B-8A0D-1AA506E2C6F8}"/>
              </a:ext>
            </a:extLst>
          </p:cNvPr>
          <p:cNvSpPr txBox="1">
            <a:spLocks/>
          </p:cNvSpPr>
          <p:nvPr/>
        </p:nvSpPr>
        <p:spPr>
          <a:xfrm>
            <a:off x="455505" y="1130785"/>
            <a:ext cx="8227060" cy="5111905"/>
          </a:xfrm>
        </p:spPr>
        <p:txBody>
          <a:bodyPr/>
          <a:lstStyle>
            <a:lvl1pPr marL="171450" indent="-17145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35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207135" algn="l"/>
                <a:tab pos="1207135" algn="l"/>
                <a:tab pos="1207135" algn="l"/>
                <a:tab pos="1207135" algn="l"/>
              </a:tabLst>
              <a:defRPr sz="12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2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05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05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有标记的样本太</a:t>
            </a:r>
            <a:r>
              <a:rPr lang="zh-CN" altLang="en-US" sz="2000"/>
              <a:t>少（或负</a:t>
            </a:r>
            <a:r>
              <a:rPr lang="zh-CN" altLang="en-US" sz="2000" dirty="0"/>
              <a:t>样本过少），如何有效地利用未标记的数据进行预训练，从而提高模型的泛化能力和性能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如何从未标记的数据学习视觉特征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如何评估从未标记数据学到的视觉特征质量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0" indent="0" algn="ctr">
              <a:buNone/>
            </a:pPr>
            <a:r>
              <a:rPr lang="zh-CN" altLang="en-US" sz="36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用自监督学习代替监督学习</a:t>
            </a:r>
            <a:endParaRPr lang="en-US" altLang="zh-CN" sz="36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78E1F54-5A6B-F5B3-7F5D-6E6ED64EF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206513" y="4251198"/>
            <a:ext cx="978135" cy="9615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495591" y="255858"/>
            <a:ext cx="7929453" cy="588742"/>
          </a:xfrm>
        </p:spPr>
        <p:txBody>
          <a:bodyPr>
            <a:noAutofit/>
          </a:bodyPr>
          <a:lstStyle/>
          <a:p>
            <a:pPr algn="l"/>
            <a:r>
              <a:rPr lang="zh-CN" altLang="en-US" sz="2800" dirty="0"/>
              <a:t>用自监督学习代替监督学习</a:t>
            </a:r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8619542D-7696-856B-8A0D-1AA506E2C6F8}"/>
              </a:ext>
            </a:extLst>
          </p:cNvPr>
          <p:cNvSpPr txBox="1">
            <a:spLocks/>
          </p:cNvSpPr>
          <p:nvPr/>
        </p:nvSpPr>
        <p:spPr>
          <a:xfrm>
            <a:off x="455505" y="1130785"/>
            <a:ext cx="8227060" cy="5111905"/>
          </a:xfrm>
        </p:spPr>
        <p:txBody>
          <a:bodyPr/>
          <a:lstStyle>
            <a:lvl1pPr marL="171450" indent="-17145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35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207135" algn="l"/>
                <a:tab pos="1207135" algn="l"/>
                <a:tab pos="1207135" algn="l"/>
                <a:tab pos="1207135" algn="l"/>
              </a:tabLst>
              <a:defRPr sz="12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2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05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05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能否以这样的方式设计任务，即可以从现有的图像中生成几乎无限的标签，并利用这些标签来学习表征？</a:t>
            </a:r>
            <a:endParaRPr lang="en-US" altLang="zh-CN" sz="2400" dirty="0"/>
          </a:p>
          <a:p>
            <a:endParaRPr lang="en-US" altLang="zh-CN" sz="1800" dirty="0">
              <a:latin typeface="Cambria Math" panose="02040503050406030204" pitchFamily="18" charset="0"/>
            </a:endParaRPr>
          </a:p>
          <a:p>
            <a:endParaRPr lang="en-US" altLang="zh-CN" sz="1800" dirty="0">
              <a:latin typeface="Cambria Math" panose="02040503050406030204" pitchFamily="18" charset="0"/>
            </a:endParaRPr>
          </a:p>
          <a:p>
            <a:endParaRPr lang="en-US" altLang="zh-CN" sz="1800" dirty="0">
              <a:latin typeface="Cambria Math" panose="02040503050406030204" pitchFamily="18" charset="0"/>
            </a:endParaRPr>
          </a:p>
          <a:p>
            <a:endParaRPr lang="en-US" altLang="zh-CN" sz="1800" dirty="0">
              <a:latin typeface="Cambria Math" panose="02040503050406030204" pitchFamily="18" charset="0"/>
            </a:endParaRPr>
          </a:p>
          <a:p>
            <a:endParaRPr lang="en-US" altLang="zh-CN" sz="1800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altLang="zh-CN" sz="1800" dirty="0">
              <a:latin typeface="Cambria Math" panose="02040503050406030204" pitchFamily="18" charset="0"/>
            </a:endParaRPr>
          </a:p>
          <a:p>
            <a:r>
              <a:rPr lang="zh-CN" altLang="en-US" sz="1800" dirty="0">
                <a:latin typeface="Cambria Math" panose="02040503050406030204" pitchFamily="18" charset="0"/>
              </a:rPr>
              <a:t>通过创造性地利用数据的某些属性来设置一个伪监督任务，从而取代人类的标签。</a:t>
            </a:r>
            <a:endParaRPr lang="en-US" altLang="zh-CN" sz="1800" i="0" dirty="0">
              <a:latin typeface="Cambria Math" panose="02040503050406030204" pitchFamily="18" charset="0"/>
            </a:endParaRPr>
          </a:p>
          <a:p>
            <a:endParaRPr lang="en-US" altLang="zh-CN" sz="2400" i="0" dirty="0">
              <a:latin typeface="Cambria Math" panose="02040503050406030204" pitchFamily="18" charset="0"/>
            </a:endParaRPr>
          </a:p>
          <a:p>
            <a:endParaRPr lang="zh-CN" altLang="en-US" sz="4000" dirty="0"/>
          </a:p>
          <a:p>
            <a:endParaRPr lang="zh-CN" altLang="en-US" sz="2400" dirty="0"/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B66B38C2-6710-48A8-C017-BD1B967D8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16" y="2465229"/>
            <a:ext cx="2597283" cy="192754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0899868-2AEF-F65B-DD0F-7B5C6A6E7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3850" y="3140985"/>
            <a:ext cx="585960" cy="576029"/>
          </a:xfrm>
          <a:prstGeom prst="rect">
            <a:avLst/>
          </a:prstGeom>
        </p:spPr>
      </p:pic>
      <p:pic>
        <p:nvPicPr>
          <p:cNvPr id="11" name="图片 10" descr="图示&#10;&#10;描述已自动生成">
            <a:extLst>
              <a:ext uri="{FF2B5EF4-FFF2-40B4-BE49-F238E27FC236}">
                <a16:creationId xmlns:a16="http://schemas.microsoft.com/office/drawing/2014/main" id="{ADCD600B-1F49-93CA-7193-CC065310B8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811" y="2555910"/>
            <a:ext cx="5654190" cy="174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26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2">
            <a:extLst>
              <a:ext uri="{FF2B5EF4-FFF2-40B4-BE49-F238E27FC236}">
                <a16:creationId xmlns:a16="http://schemas.microsoft.com/office/drawing/2014/main" id="{640EC02E-5DD0-4342-F321-9B720D9618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922" y="815340"/>
            <a:ext cx="3614166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zh-CN" alt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自监督学习的</a:t>
            </a:r>
            <a:r>
              <a:rPr lang="en-US" altLang="zh-CN" sz="29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Pretex</a:t>
            </a:r>
            <a:r>
              <a:rPr lang="zh-CN" alt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和</a:t>
            </a:r>
            <a:r>
              <a:rPr lang="en-US" altLang="zh-CN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Downstream</a:t>
            </a:r>
            <a:r>
              <a:rPr lang="zh-CN" alt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任务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1FD3C89-E65B-3F5C-D872-06D2CDBF8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521" y="2296668"/>
            <a:ext cx="2828925" cy="381000"/>
          </a:xfrm>
          <a:prstGeom prst="rect">
            <a:avLst/>
          </a:prstGeom>
        </p:spPr>
      </p:pic>
      <p:sp>
        <p:nvSpPr>
          <p:cNvPr id="12" name="内容占位符 4">
            <a:extLst>
              <a:ext uri="{FF2B5EF4-FFF2-40B4-BE49-F238E27FC236}">
                <a16:creationId xmlns:a16="http://schemas.microsoft.com/office/drawing/2014/main" id="{EBCDB427-C9B7-F50B-0C51-D14B6E82E6A5}"/>
              </a:ext>
            </a:extLst>
          </p:cNvPr>
          <p:cNvSpPr txBox="1">
            <a:spLocks/>
          </p:cNvSpPr>
          <p:nvPr/>
        </p:nvSpPr>
        <p:spPr>
          <a:xfrm>
            <a:off x="518922" y="2898649"/>
            <a:ext cx="3614166" cy="3547872"/>
          </a:xfrm>
        </p:spPr>
        <p:txBody>
          <a:bodyPr vert="horz" lIns="91440" tIns="45720" rIns="91440" bIns="45720" rtlCol="0" anchor="t">
            <a:normAutofit/>
          </a:bodyPr>
          <a:lstStyle>
            <a:lvl1pPr marL="171450" indent="-17145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35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207135" algn="l"/>
                <a:tab pos="1207135" algn="l"/>
                <a:tab pos="1207135" algn="l"/>
                <a:tab pos="1207135" algn="l"/>
              </a:tabLst>
              <a:defRPr sz="12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2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05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05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1500" dirty="0">
                <a:solidFill>
                  <a:schemeClr val="tx1"/>
                </a:solidFill>
              </a:rPr>
              <a:t>目标：在没有足够的带标记的数据样本情况下，完成任何图像分类、语义分割、对象检测、动作识别等任务。（下游任务：</a:t>
            </a:r>
            <a:r>
              <a:rPr lang="en-US" altLang="zh-CN" sz="1500" dirty="0">
                <a:solidFill>
                  <a:schemeClr val="tx1"/>
                </a:solidFill>
              </a:rPr>
              <a:t>Downstream Task</a:t>
            </a:r>
            <a:r>
              <a:rPr lang="zh-CN" altLang="en-US" sz="1500" dirty="0">
                <a:solidFill>
                  <a:schemeClr val="tx1"/>
                </a:solidFill>
              </a:rPr>
              <a:t>）</a:t>
            </a:r>
            <a:endParaRPr lang="en-US" altLang="zh-CN" sz="1500" dirty="0">
              <a:solidFill>
                <a:schemeClr val="tx1"/>
              </a:solidFill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1500" dirty="0">
                <a:solidFill>
                  <a:schemeClr val="tx1"/>
                </a:solidFill>
              </a:rPr>
              <a:t>基础工作</a:t>
            </a:r>
            <a:r>
              <a:rPr lang="en-US" altLang="zh-CN" sz="1500" dirty="0">
                <a:solidFill>
                  <a:schemeClr val="tx1"/>
                </a:solidFill>
              </a:rPr>
              <a:t>(Pretext Task)</a:t>
            </a:r>
            <a:r>
              <a:rPr lang="zh-CN" altLang="en-US" sz="1500" dirty="0">
                <a:solidFill>
                  <a:schemeClr val="tx1"/>
                </a:solidFill>
              </a:rPr>
              <a:t>：学习到一般的特征</a:t>
            </a:r>
            <a:endParaRPr lang="en-US" altLang="zh-CN" sz="1500" dirty="0">
              <a:solidFill>
                <a:schemeClr val="tx1"/>
              </a:solidFill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1500" dirty="0">
                <a:solidFill>
                  <a:schemeClr val="tx1"/>
                </a:solidFill>
              </a:rPr>
              <a:t>学习视觉表征：从无监督的未标注数据中挖掘自身的监督信息，进而学习到对下游任务有价值的表征； </a:t>
            </a:r>
            <a:endParaRPr lang="en-US" altLang="zh-CN" sz="1500" dirty="0">
              <a:solidFill>
                <a:schemeClr val="tx1"/>
              </a:solidFill>
            </a:endParaRPr>
          </a:p>
          <a:p>
            <a:pPr mar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1500" dirty="0">
                <a:solidFill>
                  <a:schemeClr val="tx1"/>
                </a:solidFill>
              </a:rPr>
              <a:t>在每个</a:t>
            </a:r>
            <a:r>
              <a:rPr lang="en-US" altLang="zh-CN" sz="1500" dirty="0">
                <a:solidFill>
                  <a:schemeClr val="tx1"/>
                </a:solidFill>
              </a:rPr>
              <a:t>Pretext</a:t>
            </a:r>
            <a:r>
              <a:rPr lang="zh-CN" altLang="en-US" sz="1500" dirty="0">
                <a:solidFill>
                  <a:schemeClr val="tx1"/>
                </a:solidFill>
              </a:rPr>
              <a:t>任务中，都有部分可见和部分隐藏的数据，任务目标</a:t>
            </a:r>
            <a:r>
              <a:rPr lang="en-US" altLang="zh-CN" sz="1500" dirty="0">
                <a:solidFill>
                  <a:schemeClr val="tx1"/>
                </a:solidFill>
              </a:rPr>
              <a:t>:</a:t>
            </a:r>
            <a:r>
              <a:rPr lang="zh-CN" altLang="en-US" sz="1500" dirty="0">
                <a:solidFill>
                  <a:schemeClr val="tx1"/>
                </a:solidFill>
              </a:rPr>
              <a:t>预测隐藏数据或隐藏数据的某些属性。</a:t>
            </a:r>
            <a:endParaRPr lang="en-US" altLang="zh-CN" sz="1500" dirty="0">
              <a:solidFill>
                <a:schemeClr val="tx1"/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FDAB2C9-0786-AD77-7577-A32181039A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48" r="1" b="4166"/>
          <a:stretch/>
        </p:blipFill>
        <p:spPr>
          <a:xfrm>
            <a:off x="4857750" y="1026830"/>
            <a:ext cx="3614166" cy="480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248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495591" y="255858"/>
            <a:ext cx="7929453" cy="588742"/>
          </a:xfrm>
        </p:spPr>
        <p:txBody>
          <a:bodyPr>
            <a:noAutofit/>
          </a:bodyPr>
          <a:lstStyle/>
          <a:p>
            <a:pPr algn="l"/>
            <a:r>
              <a:rPr lang="en-US" altLang="zh-CN" sz="2800" dirty="0"/>
              <a:t>Pretext</a:t>
            </a:r>
            <a:r>
              <a:rPr lang="zh-CN" altLang="en-US" sz="2800" dirty="0"/>
              <a:t>任务</a:t>
            </a:r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8619542D-7696-856B-8A0D-1AA506E2C6F8}"/>
              </a:ext>
            </a:extLst>
          </p:cNvPr>
          <p:cNvSpPr txBox="1">
            <a:spLocks/>
          </p:cNvSpPr>
          <p:nvPr/>
        </p:nvSpPr>
        <p:spPr>
          <a:xfrm>
            <a:off x="346787" y="844600"/>
            <a:ext cx="8227060" cy="5111905"/>
          </a:xfrm>
        </p:spPr>
        <p:txBody>
          <a:bodyPr/>
          <a:lstStyle>
            <a:lvl1pPr marL="171450" indent="-17145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35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207135" algn="l"/>
                <a:tab pos="1207135" algn="l"/>
                <a:tab pos="1207135" algn="l"/>
                <a:tab pos="1207135" algn="l"/>
              </a:tabLst>
              <a:defRPr sz="12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2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05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05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>
                <a:latin typeface="+mn-ea"/>
              </a:rPr>
              <a:t>从学习内容分：</a:t>
            </a:r>
            <a:endParaRPr lang="en-US" altLang="zh-CN" sz="1600" dirty="0">
              <a:latin typeface="+mn-ea"/>
            </a:endParaRPr>
          </a:p>
          <a:p>
            <a:pPr marL="0" indent="0">
              <a:buNone/>
            </a:pPr>
            <a:r>
              <a:rPr lang="zh-CN" altLang="en-US" sz="1600" b="1" dirty="0">
                <a:solidFill>
                  <a:schemeClr val="tx1"/>
                </a:solidFill>
                <a:latin typeface="+mn-ea"/>
              </a:rPr>
              <a:t> 学习图像的基本特征和结构</a:t>
            </a:r>
            <a:r>
              <a:rPr lang="zh-CN" altLang="en-US" sz="1600" dirty="0">
                <a:latin typeface="+mn-ea"/>
                <a:sym typeface="Wingdings" panose="05000000000000000000" pitchFamily="2" charset="2"/>
              </a:rPr>
              <a:t>（</a:t>
            </a:r>
            <a:r>
              <a:rPr lang="zh-CN" altLang="en-US" sz="1600" dirty="0">
                <a:latin typeface="+mn-ea"/>
              </a:rPr>
              <a:t>图像重构：通过对输入图像进行某种形式的变换去预测原始图像。这种任务可以帮助模型，如旋转、缩放、裁剪等，然后训练模型）</a:t>
            </a:r>
            <a:endParaRPr lang="en-US" altLang="zh-CN" sz="1600" dirty="0">
              <a:latin typeface="+mn-ea"/>
            </a:endParaRPr>
          </a:p>
          <a:p>
            <a:pPr marL="0" indent="0">
              <a:buNone/>
            </a:pPr>
            <a:r>
              <a:rPr lang="zh-CN" altLang="en-US" sz="1600" b="1" dirty="0">
                <a:solidFill>
                  <a:schemeClr val="tx1"/>
                </a:solidFill>
                <a:latin typeface="+mn-ea"/>
              </a:rPr>
              <a:t>  学习图像的上下文信息</a:t>
            </a:r>
            <a:r>
              <a:rPr lang="zh-CN" altLang="en-US" sz="1600" dirty="0">
                <a:latin typeface="+mn-ea"/>
              </a:rPr>
              <a:t>（图像填充：将输入图像的一部分遮挡或移除，然后训练模型去预测被遮挡或移除的部分）</a:t>
            </a:r>
            <a:endParaRPr lang="en-US" altLang="zh-CN" sz="1600" dirty="0">
              <a:latin typeface="+mn-ea"/>
            </a:endParaRPr>
          </a:p>
          <a:p>
            <a:pPr marL="0" indent="0">
              <a:buNone/>
            </a:pPr>
            <a:r>
              <a:rPr lang="zh-CN" altLang="en-US" sz="1600" dirty="0">
                <a:latin typeface="+mn-ea"/>
              </a:rPr>
              <a:t>  </a:t>
            </a:r>
            <a:r>
              <a:rPr lang="zh-CN" altLang="en-US" sz="1600" b="1" dirty="0">
                <a:solidFill>
                  <a:schemeClr val="tx1"/>
                </a:solidFill>
                <a:latin typeface="+mn-ea"/>
              </a:rPr>
              <a:t>学习图像的不变性特征</a:t>
            </a:r>
            <a:r>
              <a:rPr lang="zh-CN" altLang="en-US" sz="1600" dirty="0">
                <a:latin typeface="+mn-ea"/>
              </a:rPr>
              <a:t>（对比学习：从输入图像中生成两个或多个变换版本，然后训练模型去判断它们是否来自同一原始图像）</a:t>
            </a:r>
            <a:endParaRPr lang="en-US" altLang="zh-CN" sz="1600" dirty="0">
              <a:latin typeface="+mn-ea"/>
            </a:endParaRPr>
          </a:p>
          <a:p>
            <a:r>
              <a:rPr lang="zh-CN" altLang="en-US" sz="1600" dirty="0">
                <a:latin typeface="+mn-ea"/>
              </a:rPr>
              <a:t>从数据属性分：</a:t>
            </a:r>
            <a:endParaRPr lang="en-US" altLang="zh-CN" sz="1600" dirty="0">
              <a:latin typeface="+mn-ea"/>
            </a:endParaRPr>
          </a:p>
          <a:p>
            <a:pPr marL="0" indent="0">
              <a:buNone/>
            </a:pPr>
            <a:r>
              <a:rPr lang="zh-CN" altLang="en-US" sz="1600" b="1" dirty="0">
                <a:latin typeface="+mn-ea"/>
              </a:rPr>
              <a:t>  </a:t>
            </a:r>
            <a:r>
              <a:rPr lang="zh-CN" altLang="en-US" sz="1600" b="1" dirty="0">
                <a:solidFill>
                  <a:schemeClr val="tx1"/>
                </a:solidFill>
                <a:latin typeface="+mn-ea"/>
              </a:rPr>
              <a:t>基于生成：</a:t>
            </a:r>
            <a:r>
              <a:rPr lang="zh-CN" altLang="en-US" sz="1600" dirty="0">
                <a:latin typeface="+mn-ea"/>
              </a:rPr>
              <a:t>通过解决图像或视频生成任务学习视觉特征，如图像着色、图像补全、视频彩色化和视频预测等。</a:t>
            </a:r>
            <a:endParaRPr lang="en-US" altLang="zh-CN" sz="1600" dirty="0">
              <a:latin typeface="+mn-ea"/>
            </a:endParaRPr>
          </a:p>
          <a:p>
            <a:pPr marL="0" indent="0">
              <a:buNone/>
            </a:pPr>
            <a:r>
              <a:rPr lang="zh-CN" altLang="en-US" sz="1600" dirty="0">
                <a:latin typeface="+mn-ea"/>
              </a:rPr>
              <a:t>  </a:t>
            </a:r>
            <a:r>
              <a:rPr lang="zh-CN" altLang="en-US" sz="1600" b="1" dirty="0">
                <a:solidFill>
                  <a:schemeClr val="tx1"/>
                </a:solidFill>
                <a:latin typeface="+mn-ea"/>
              </a:rPr>
              <a:t>基于上下文：</a:t>
            </a:r>
            <a:r>
              <a:rPr lang="zh-CN" altLang="en-US" sz="1600" dirty="0">
                <a:latin typeface="+mn-ea"/>
              </a:rPr>
              <a:t>基于上下文的空间语境结构或时间语境结构的相似性学习视觉特征，图像拼图、上下文预测、视频输入的帧序列是否正确、识别帧序列的顺序等。</a:t>
            </a:r>
            <a:endParaRPr lang="en-US" altLang="zh-CN" sz="1600" dirty="0">
              <a:latin typeface="+mn-ea"/>
            </a:endParaRPr>
          </a:p>
          <a:p>
            <a:pPr marL="0" indent="0">
              <a:buNone/>
            </a:pPr>
            <a:r>
              <a:rPr lang="zh-CN" altLang="en-US" sz="1600" dirty="0">
                <a:latin typeface="+mn-ea"/>
              </a:rPr>
              <a:t>  </a:t>
            </a:r>
            <a:r>
              <a:rPr lang="zh-CN" altLang="en-US" sz="1600" b="1" dirty="0">
                <a:solidFill>
                  <a:schemeClr val="tx1"/>
                </a:solidFill>
                <a:latin typeface="+mn-ea"/>
              </a:rPr>
              <a:t>基于跨模态：</a:t>
            </a:r>
            <a:r>
              <a:rPr lang="zh-CN" altLang="en-US" sz="1600" dirty="0">
                <a:latin typeface="+mn-ea"/>
              </a:rPr>
              <a:t>通过验证两个不同通道的输入数据是否相互对应进行网络训练，如视觉与听觉的对应性验证、</a:t>
            </a:r>
            <a:r>
              <a:rPr lang="en-US" altLang="zh-CN" sz="1600" dirty="0">
                <a:latin typeface="+mn-ea"/>
              </a:rPr>
              <a:t>RGB(</a:t>
            </a:r>
            <a:r>
              <a:rPr lang="en-US" altLang="zh-CN" sz="1600" dirty="0" err="1">
                <a:latin typeface="+mn-ea"/>
              </a:rPr>
              <a:t>Red,Green</a:t>
            </a:r>
            <a:r>
              <a:rPr lang="en-US" altLang="zh-CN" sz="1600" dirty="0">
                <a:latin typeface="+mn-ea"/>
              </a:rPr>
              <a:t> and Blue)</a:t>
            </a:r>
            <a:r>
              <a:rPr lang="zh-CN" altLang="en-US" sz="1600" dirty="0">
                <a:latin typeface="+mn-ea"/>
              </a:rPr>
              <a:t>与光流对应性验证等。</a:t>
            </a:r>
            <a:r>
              <a:rPr lang="en-US" altLang="zh-CN" sz="1600" dirty="0">
                <a:latin typeface="+mn-ea"/>
              </a:rPr>
              <a:t>  </a:t>
            </a:r>
          </a:p>
          <a:p>
            <a:pPr marL="0" indent="0">
              <a:buNone/>
            </a:pPr>
            <a:r>
              <a:rPr lang="en-US" altLang="zh-CN" sz="1600" dirty="0">
                <a:latin typeface="+mn-ea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024803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495591" y="255858"/>
            <a:ext cx="7929453" cy="588742"/>
          </a:xfrm>
        </p:spPr>
        <p:txBody>
          <a:bodyPr>
            <a:noAutofit/>
          </a:bodyPr>
          <a:lstStyle/>
          <a:p>
            <a:pPr algn="l"/>
            <a:r>
              <a:rPr lang="zh-CN" altLang="en-US" sz="2800" dirty="0"/>
              <a:t>下游任务</a:t>
            </a:r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8619542D-7696-856B-8A0D-1AA506E2C6F8}"/>
              </a:ext>
            </a:extLst>
          </p:cNvPr>
          <p:cNvSpPr txBox="1">
            <a:spLocks/>
          </p:cNvSpPr>
          <p:nvPr/>
        </p:nvSpPr>
        <p:spPr>
          <a:xfrm>
            <a:off x="455505" y="1130785"/>
            <a:ext cx="8227060" cy="5270015"/>
          </a:xfrm>
        </p:spPr>
        <p:txBody>
          <a:bodyPr/>
          <a:lstStyle>
            <a:lvl1pPr marL="171450" indent="-17145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35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207135" algn="l"/>
                <a:tab pos="1207135" algn="l"/>
                <a:tab pos="1207135" algn="l"/>
                <a:tab pos="1207135" algn="l"/>
              </a:tabLst>
              <a:defRPr sz="12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2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05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05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通常，只将预训练模型的前几层特征迁移到下游任务中去。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sz="1800" dirty="0"/>
              <a:t>下游任务基于自监督学习学到的预训练模型，进行微调，可以从图像或视频中捕捉高级视觉特征。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r>
              <a:rPr lang="zh-CN" altLang="en-US" sz="1800" dirty="0"/>
              <a:t>评估任务：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</a:t>
            </a:r>
            <a:r>
              <a:rPr lang="zh-CN" altLang="en-US" sz="1800" dirty="0"/>
              <a:t>学习的图像特征的泛化能力：图像分类、语义分割和对象检测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</a:t>
            </a:r>
            <a:r>
              <a:rPr lang="zh-CN" altLang="en-US" sz="1800" dirty="0"/>
              <a:t>学习的视频特征的质量：视频中的人类动作识别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876853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495591" y="255858"/>
            <a:ext cx="7929453" cy="588742"/>
          </a:xfrm>
        </p:spPr>
        <p:txBody>
          <a:bodyPr>
            <a:noAutofit/>
          </a:bodyPr>
          <a:lstStyle/>
          <a:p>
            <a:pPr algn="l"/>
            <a:r>
              <a:rPr lang="zh-CN" altLang="en-US" sz="2800" dirty="0"/>
              <a:t>自监督学习的步骤</a:t>
            </a:r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8619542D-7696-856B-8A0D-1AA506E2C6F8}"/>
              </a:ext>
            </a:extLst>
          </p:cNvPr>
          <p:cNvSpPr txBox="1">
            <a:spLocks/>
          </p:cNvSpPr>
          <p:nvPr/>
        </p:nvSpPr>
        <p:spPr>
          <a:xfrm>
            <a:off x="455505" y="1130785"/>
            <a:ext cx="8227060" cy="5270015"/>
          </a:xfrm>
        </p:spPr>
        <p:txBody>
          <a:bodyPr/>
          <a:lstStyle>
            <a:lvl1pPr marL="171450" indent="-17145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35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207135" algn="l"/>
                <a:tab pos="1207135" algn="l"/>
                <a:tab pos="1207135" algn="l"/>
                <a:tab pos="1207135" algn="l"/>
              </a:tabLst>
              <a:defRPr sz="12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2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05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05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根据对数据的理解，以编程方式从未标注的数据中生成输入数据和标签。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r>
              <a:rPr lang="zh-CN" altLang="en-US" sz="1800" dirty="0"/>
              <a:t>预训练</a:t>
            </a:r>
            <a:r>
              <a:rPr lang="en-US" altLang="zh-CN" sz="1800" dirty="0"/>
              <a:t>:</a:t>
            </a:r>
            <a:r>
              <a:rPr lang="zh-CN" altLang="en-US" sz="1800" dirty="0"/>
              <a:t>用上一步的数据</a:t>
            </a:r>
            <a:r>
              <a:rPr lang="en-US" altLang="zh-CN" sz="1800" dirty="0"/>
              <a:t>/</a:t>
            </a:r>
            <a:r>
              <a:rPr lang="zh-CN" altLang="en-US" sz="1800" dirty="0"/>
              <a:t>标签来训练模型。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r>
              <a:rPr lang="zh-CN" altLang="en-US" sz="1800" dirty="0"/>
              <a:t>微调：使用预训练的模型作为初始权重，对感兴趣的任务进行训练。</a:t>
            </a:r>
            <a:endParaRPr lang="en-US" altLang="zh-CN" sz="1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67ECA4C-72C5-4F68-74CC-B67DEEF1D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494" y="3655504"/>
            <a:ext cx="744855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026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495591" y="255858"/>
            <a:ext cx="7929453" cy="588742"/>
          </a:xfrm>
        </p:spPr>
        <p:txBody>
          <a:bodyPr>
            <a:noAutofit/>
          </a:bodyPr>
          <a:lstStyle/>
          <a:p>
            <a:pPr algn="l"/>
            <a:r>
              <a:rPr lang="zh-CN" altLang="en-US" sz="2800" dirty="0"/>
              <a:t>自监督学习的应用及相关常见算法</a:t>
            </a:r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8619542D-7696-856B-8A0D-1AA506E2C6F8}"/>
              </a:ext>
            </a:extLst>
          </p:cNvPr>
          <p:cNvSpPr txBox="1">
            <a:spLocks/>
          </p:cNvSpPr>
          <p:nvPr/>
        </p:nvSpPr>
        <p:spPr>
          <a:xfrm>
            <a:off x="455505" y="1130785"/>
            <a:ext cx="8227060" cy="5270015"/>
          </a:xfrm>
        </p:spPr>
        <p:txBody>
          <a:bodyPr/>
          <a:lstStyle>
            <a:lvl1pPr marL="171450" indent="-17145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35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207135" algn="l"/>
                <a:tab pos="1207135" algn="l"/>
                <a:tab pos="1207135" algn="l"/>
                <a:tab pos="1207135" algn="l"/>
              </a:tabLst>
              <a:defRPr sz="12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2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05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05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1800" b="1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11529D5-1607-9707-26D5-DD46D602C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350" y="3407207"/>
            <a:ext cx="6806574" cy="257398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A5583B1-70A9-407F-651D-BE0C2777A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350" y="876813"/>
            <a:ext cx="6879253" cy="295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284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495591" y="255858"/>
            <a:ext cx="7929453" cy="588742"/>
          </a:xfrm>
        </p:spPr>
        <p:txBody>
          <a:bodyPr>
            <a:noAutofit/>
          </a:bodyPr>
          <a:lstStyle/>
          <a:p>
            <a:pPr algn="l"/>
            <a:r>
              <a:rPr lang="zh-CN" altLang="en-US" sz="2800" dirty="0"/>
              <a:t>无标签知识蒸馏</a:t>
            </a:r>
            <a:r>
              <a:rPr lang="en-US" altLang="zh-CN" sz="2800" dirty="0"/>
              <a:t>DINO</a:t>
            </a:r>
            <a:r>
              <a:rPr lang="zh-CN" altLang="en-US" sz="2800" dirty="0"/>
              <a:t>与</a:t>
            </a:r>
            <a:r>
              <a:rPr lang="en-US" altLang="zh-CN" sz="2800" dirty="0"/>
              <a:t>DINOV2</a:t>
            </a:r>
            <a:r>
              <a:rPr lang="zh-CN" altLang="en-US" sz="2800" dirty="0"/>
              <a:t>原理</a:t>
            </a:r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8619542D-7696-856B-8A0D-1AA506E2C6F8}"/>
              </a:ext>
            </a:extLst>
          </p:cNvPr>
          <p:cNvSpPr txBox="1">
            <a:spLocks/>
          </p:cNvSpPr>
          <p:nvPr/>
        </p:nvSpPr>
        <p:spPr>
          <a:xfrm>
            <a:off x="458470" y="844600"/>
            <a:ext cx="8227060" cy="5270015"/>
          </a:xfrm>
        </p:spPr>
        <p:txBody>
          <a:bodyPr/>
          <a:lstStyle>
            <a:lvl1pPr marL="171450" indent="-17145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35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207135" algn="l"/>
                <a:tab pos="1207135" algn="l"/>
                <a:tab pos="1207135" algn="l"/>
                <a:tab pos="1207135" algn="l"/>
              </a:tabLst>
              <a:defRPr sz="12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2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05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05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1" dirty="0"/>
              <a:t>DINO</a:t>
            </a:r>
            <a:r>
              <a:rPr lang="zh-CN" altLang="en-US" sz="1800" dirty="0"/>
              <a:t>：</a:t>
            </a:r>
            <a:r>
              <a:rPr lang="en-US" altLang="zh-CN" sz="1800" dirty="0"/>
              <a:t>Facebook Al</a:t>
            </a:r>
            <a:r>
              <a:rPr lang="zh-CN" altLang="en-US" sz="1800" dirty="0"/>
              <a:t>的发布的视觉理解领域自监督学习的解决方案。学习丰富的视觉表征。</a:t>
            </a:r>
            <a:endParaRPr lang="en-US" altLang="zh-CN" sz="1800" dirty="0"/>
          </a:p>
          <a:p>
            <a:r>
              <a:rPr lang="en-US" altLang="zh-CN" sz="1800" b="1" dirty="0"/>
              <a:t>DinoV2</a:t>
            </a:r>
            <a:r>
              <a:rPr lang="zh-CN" altLang="en-US" sz="1800" b="1" dirty="0"/>
              <a:t>的</a:t>
            </a:r>
            <a:r>
              <a:rPr lang="en-US" altLang="zh-CN" sz="1800" b="1" dirty="0"/>
              <a:t>Demo</a:t>
            </a:r>
            <a:r>
              <a:rPr lang="zh-CN" altLang="en-US" sz="1800" b="1" dirty="0"/>
              <a:t>网站</a:t>
            </a:r>
            <a:r>
              <a:rPr lang="zh-CN" altLang="en-US" sz="1800" dirty="0"/>
              <a:t>：</a:t>
            </a:r>
            <a:r>
              <a:rPr lang="en-US" altLang="zh-CN" sz="1800" dirty="0"/>
              <a:t>https://dinov2.metademolab.com/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9E900C2-1871-26C4-36B1-F4E66EE09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009" y="2116083"/>
            <a:ext cx="7333591" cy="410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922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340aacdb-ee7f-4f7a-b487-aa6ceff3f291"/>
  <p:tag name="COMMONDATA" val="eyJoZGlkIjoiMTQ5OTVjMTkwODdmYzE1NTg5NDE1NDI2ZTdkMmI4MTU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答辩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答辩模板</Template>
  <TotalTime>2593</TotalTime>
  <Words>1220</Words>
  <Application>Microsoft Office PowerPoint</Application>
  <PresentationFormat>全屏显示(4:3)</PresentationFormat>
  <Paragraphs>78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等线</vt:lpstr>
      <vt:lpstr>黑体</vt:lpstr>
      <vt:lpstr>华文楷体</vt:lpstr>
      <vt:lpstr>楷体</vt:lpstr>
      <vt:lpstr>宋体</vt:lpstr>
      <vt:lpstr>Arial</vt:lpstr>
      <vt:lpstr>Calibri</vt:lpstr>
      <vt:lpstr>Calisto MT</vt:lpstr>
      <vt:lpstr>Cambria Math</vt:lpstr>
      <vt:lpstr>Wingdings</vt:lpstr>
      <vt:lpstr>答辩模板</vt:lpstr>
      <vt:lpstr>2_自定义设计方案</vt:lpstr>
      <vt:lpstr>3_自定义设计方案</vt:lpstr>
      <vt:lpstr>1_自定义设计方案</vt:lpstr>
      <vt:lpstr>PowerPoint 演示文稿</vt:lpstr>
      <vt:lpstr>计算机视觉存在的问题</vt:lpstr>
      <vt:lpstr>用自监督学习代替监督学习</vt:lpstr>
      <vt:lpstr>自监督学习的Pretex和Downstream任务</vt:lpstr>
      <vt:lpstr>Pretext任务</vt:lpstr>
      <vt:lpstr>下游任务</vt:lpstr>
      <vt:lpstr>自监督学习的步骤</vt:lpstr>
      <vt:lpstr>自监督学习的应用及相关常见算法</vt:lpstr>
      <vt:lpstr>无标签知识蒸馏DINO与DINOV2原理</vt:lpstr>
      <vt:lpstr>Dino原理</vt:lpstr>
      <vt:lpstr>DinoV2的创新点</vt:lpstr>
      <vt:lpstr>DINOv2的应用案例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基于图卷积神经网络的跨语言 实体对齐技术研究</dc:title>
  <dc:creator>Aristomd</dc:creator>
  <cp:lastModifiedBy>hanyu wu</cp:lastModifiedBy>
  <cp:revision>379</cp:revision>
  <dcterms:created xsi:type="dcterms:W3CDTF">2021-05-23T01:45:00Z</dcterms:created>
  <dcterms:modified xsi:type="dcterms:W3CDTF">2024-03-19T05:28:08Z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73287BD6257C4315A16FC2447E3EE85A</vt:lpwstr>
  </property>
  <property fmtid="{D5CDD505-2E9C-101B-9397-08002B2CF9AE}" pid="3" name="KSOProductBuildVer">
    <vt:lpwstr>2052-11.1.0.12598</vt:lpwstr>
  </property>
</Properties>
</file>