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302" r:id="rId4"/>
    <p:sldId id="299" r:id="rId5"/>
    <p:sldId id="303" r:id="rId6"/>
    <p:sldId id="300" r:id="rId7"/>
    <p:sldId id="295" r:id="rId8"/>
    <p:sldId id="301" r:id="rId9"/>
    <p:sldId id="298" r:id="rId10"/>
    <p:sldId id="296" r:id="rId11"/>
    <p:sldId id="292" r:id="rId12"/>
    <p:sldId id="29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/>
    <p:restoredTop sz="96327"/>
  </p:normalViewPr>
  <p:slideViewPr>
    <p:cSldViewPr snapToGrid="0">
      <p:cViewPr varScale="1">
        <p:scale>
          <a:sx n="179" d="100"/>
          <a:sy n="179" d="100"/>
        </p:scale>
        <p:origin x="23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68B9-D65D-054C-9080-9C063E9401A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2392F-EBCD-A645-A674-A928D3352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1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6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endParaRPr lang="en-US" dirty="0"/>
          </a:p>
          <a:p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&lt;=10;i++){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2392F-EBCD-A645-A674-A928D33527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0" y="958331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Inleiding</a:t>
            </a:r>
            <a:r>
              <a:rPr lang="en-US" dirty="0"/>
              <a:t> in de informatica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Wednesday 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December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918E67-6896-0926-2807-6FCC7204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27" y="1898650"/>
            <a:ext cx="7137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4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FF879-B86D-682A-086B-66FE49B3D0AB}"/>
              </a:ext>
            </a:extLst>
          </p:cNvPr>
          <p:cNvSpPr txBox="1">
            <a:spLocks/>
          </p:cNvSpPr>
          <p:nvPr/>
        </p:nvSpPr>
        <p:spPr>
          <a:xfrm>
            <a:off x="2123078" y="1633091"/>
            <a:ext cx="8983132" cy="1795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A vector image of a girl sitting at the desk and coding on the laptop with">
            <a:extLst>
              <a:ext uri="{FF2B5EF4-FFF2-40B4-BE49-F238E27FC236}">
                <a16:creationId xmlns:a16="http://schemas.microsoft.com/office/drawing/2014/main" id="{BE75CD5C-8D51-24AE-63E1-C6C654B1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97" y="478045"/>
            <a:ext cx="5955574" cy="4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2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827" y="543655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ACB8-950F-E6E8-97FD-53A547BFACD3}"/>
              </a:ext>
            </a:extLst>
          </p:cNvPr>
          <p:cNvSpPr txBox="1"/>
          <p:nvPr/>
        </p:nvSpPr>
        <p:spPr>
          <a:xfrm>
            <a:off x="2096761" y="2306536"/>
            <a:ext cx="852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twee </a:t>
            </a:r>
            <a:r>
              <a:rPr lang="en-US" dirty="0" err="1"/>
              <a:t>getallen</a:t>
            </a:r>
            <a:r>
              <a:rPr lang="en-US" dirty="0"/>
              <a:t> van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vraagt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berekent</a:t>
            </a:r>
            <a:r>
              <a:rPr lang="en-US" dirty="0"/>
              <a:t>. Toon het </a:t>
            </a:r>
            <a:r>
              <a:rPr lang="en-US" dirty="0" err="1"/>
              <a:t>resultaat</a:t>
            </a:r>
            <a:r>
              <a:rPr lang="en-US" dirty="0"/>
              <a:t> op het scherm.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Vraag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geboortedatum</a:t>
            </a:r>
            <a:r>
              <a:rPr lang="en-US" dirty="0"/>
              <a:t> (</a:t>
            </a:r>
            <a:r>
              <a:rPr lang="en-US" dirty="0" err="1"/>
              <a:t>jaar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bereken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leeftijd</a:t>
            </a:r>
            <a:r>
              <a:rPr lang="en-US" dirty="0"/>
              <a:t>.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huidige</a:t>
            </a:r>
            <a:r>
              <a:rPr lang="en-US" dirty="0"/>
              <a:t> </a:t>
            </a:r>
            <a:r>
              <a:rPr lang="en-US" dirty="0" err="1"/>
              <a:t>jaar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temperatuur</a:t>
            </a:r>
            <a:r>
              <a:rPr lang="en-US" dirty="0"/>
              <a:t> in </a:t>
            </a:r>
            <a:r>
              <a:rPr lang="en-US" dirty="0" err="1"/>
              <a:t>graden</a:t>
            </a:r>
            <a:r>
              <a:rPr lang="en-US" dirty="0"/>
              <a:t> Celsius </a:t>
            </a:r>
            <a:r>
              <a:rPr lang="en-US" dirty="0" err="1"/>
              <a:t>invoert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omzet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Fahrenheit. </a:t>
            </a:r>
            <a:r>
              <a:rPr lang="en-US" dirty="0" err="1"/>
              <a:t>Gebruik</a:t>
            </a:r>
            <a:r>
              <a:rPr lang="en-US" dirty="0"/>
              <a:t> de </a:t>
            </a:r>
            <a:r>
              <a:rPr lang="en-US" dirty="0" err="1"/>
              <a:t>formule</a:t>
            </a:r>
            <a:r>
              <a:rPr lang="en-US" dirty="0"/>
              <a:t>: F = (C × 9/5) + 32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Schrijf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twee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bewerking</a:t>
            </a:r>
            <a:r>
              <a:rPr lang="en-US" dirty="0"/>
              <a:t> (</a:t>
            </a:r>
            <a:r>
              <a:rPr lang="en-US" dirty="0" err="1"/>
              <a:t>optellen</a:t>
            </a:r>
            <a:r>
              <a:rPr lang="en-US" dirty="0"/>
              <a:t>, </a:t>
            </a:r>
            <a:r>
              <a:rPr lang="en-US" dirty="0" err="1"/>
              <a:t>aftrekken</a:t>
            </a:r>
            <a:r>
              <a:rPr lang="en-US" dirty="0"/>
              <a:t>, </a:t>
            </a:r>
            <a:r>
              <a:rPr lang="en-US" dirty="0" err="1"/>
              <a:t>vermenigvuldigen</a:t>
            </a:r>
            <a:r>
              <a:rPr lang="en-US" dirty="0"/>
              <a:t>, of </a:t>
            </a:r>
            <a:r>
              <a:rPr lang="en-US" dirty="0" err="1"/>
              <a:t>delen</a:t>
            </a:r>
            <a:r>
              <a:rPr lang="en-US" dirty="0"/>
              <a:t>)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invoeren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berekent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938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 main(){}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6356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 err="1">
                <a:effectLst/>
                <a:latin typeface="Söhne"/>
              </a:rPr>
              <a:t>Wanneer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klaar</a:t>
            </a:r>
            <a:r>
              <a:rPr lang="en-US" sz="3200" b="1" i="0" dirty="0">
                <a:effectLst/>
                <a:latin typeface="Söhne"/>
              </a:rPr>
              <a:t> is met </a:t>
            </a:r>
            <a:r>
              <a:rPr lang="en-US" sz="3200" b="1" i="0" dirty="0" err="1">
                <a:effectLst/>
                <a:latin typeface="Söhne"/>
              </a:rPr>
              <a:t>uitvoeren</a:t>
            </a:r>
            <a:r>
              <a:rPr lang="en-US" sz="3200" b="1" i="0" dirty="0">
                <a:effectLst/>
                <a:latin typeface="Söhne"/>
              </a:rPr>
              <a:t>, </a:t>
            </a:r>
            <a:r>
              <a:rPr lang="en-US" sz="3200" b="1" i="0" dirty="0" err="1">
                <a:effectLst/>
                <a:latin typeface="Söhne"/>
              </a:rPr>
              <a:t>stuurt</a:t>
            </a:r>
            <a:r>
              <a:rPr lang="en-US" sz="3200" b="1" i="0" dirty="0">
                <a:effectLst/>
                <a:latin typeface="Söhne"/>
              </a:rPr>
              <a:t> het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bericht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terug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naar</a:t>
            </a:r>
            <a:r>
              <a:rPr lang="en-US" sz="3200" b="1" i="0" dirty="0">
                <a:effectLst/>
                <a:latin typeface="Söhne"/>
              </a:rPr>
              <a:t> de computer (OS) om </a:t>
            </a:r>
            <a:r>
              <a:rPr lang="en-US" sz="3200" b="1" i="0" dirty="0" err="1">
                <a:effectLst/>
                <a:latin typeface="Söhne"/>
              </a:rPr>
              <a:t>te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vertellen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volgens</a:t>
            </a:r>
            <a:r>
              <a:rPr lang="en-US" sz="3200" b="1" i="0" dirty="0">
                <a:effectLst/>
                <a:latin typeface="Söhne"/>
              </a:rPr>
              <a:t> plan is </a:t>
            </a:r>
            <a:r>
              <a:rPr lang="en-US" sz="3200" b="1" i="0" dirty="0" err="1">
                <a:effectLst/>
                <a:latin typeface="Söhne"/>
              </a:rPr>
              <a:t>verlopen</a:t>
            </a:r>
            <a:r>
              <a:rPr lang="en-US" sz="3200" b="1" i="0" dirty="0">
                <a:effectLst/>
                <a:latin typeface="Söhne"/>
              </a:rPr>
              <a:t> of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problemen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waren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i="0" dirty="0" err="1">
                <a:effectLst/>
                <a:latin typeface="Söhne"/>
              </a:rPr>
              <a:t>Dit</a:t>
            </a:r>
            <a:r>
              <a:rPr lang="en-US" sz="3200" i="0" dirty="0">
                <a:effectLst/>
                <a:latin typeface="Söhne"/>
              </a:rPr>
              <a:t> </a:t>
            </a:r>
            <a:r>
              <a:rPr lang="en-US" sz="3200" i="0" dirty="0" err="1">
                <a:effectLst/>
                <a:latin typeface="Söhne"/>
              </a:rPr>
              <a:t>bericht</a:t>
            </a:r>
            <a:r>
              <a:rPr lang="en-US" sz="3200" i="0" dirty="0">
                <a:effectLst/>
                <a:latin typeface="Söhne"/>
              </a:rPr>
              <a:t> is </a:t>
            </a:r>
            <a:r>
              <a:rPr lang="en-US" sz="3200" i="0" dirty="0" err="1">
                <a:effectLst/>
                <a:latin typeface="Söhne"/>
              </a:rPr>
              <a:t>een</a:t>
            </a:r>
            <a:r>
              <a:rPr lang="en-US" sz="3200" i="0" dirty="0">
                <a:effectLst/>
                <a:latin typeface="Söhne"/>
              </a:rPr>
              <a:t> </a:t>
            </a:r>
            <a:r>
              <a:rPr lang="en-US" sz="3200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. </a:t>
            </a:r>
            <a:r>
              <a:rPr lang="en-US" sz="3200" b="1" i="0" dirty="0" err="1">
                <a:effectLst/>
                <a:latin typeface="Söhne"/>
              </a:rPr>
              <a:t>Teruggeven</a:t>
            </a:r>
            <a:r>
              <a:rPr lang="en-US" sz="3200" b="1" i="0" dirty="0">
                <a:effectLst/>
                <a:latin typeface="Söhne"/>
              </a:rPr>
              <a:t> van 0 </a:t>
            </a:r>
            <a:r>
              <a:rPr lang="en-US" sz="3200" b="1" i="0" dirty="0" err="1">
                <a:effectLst/>
                <a:latin typeface="Söhne"/>
              </a:rPr>
              <a:t>betekent</a:t>
            </a:r>
            <a:r>
              <a:rPr lang="en-US" sz="3200" b="1" i="0" dirty="0">
                <a:effectLst/>
                <a:latin typeface="Söhne"/>
              </a:rPr>
              <a:t> '</a:t>
            </a:r>
            <a:r>
              <a:rPr lang="en-US" sz="3200" b="1" i="0" dirty="0" err="1">
                <a:effectLst/>
                <a:latin typeface="Söhne"/>
              </a:rPr>
              <a:t>alles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goed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gegaan</a:t>
            </a:r>
            <a:r>
              <a:rPr lang="en-US" sz="3200" b="1" i="0" dirty="0">
                <a:effectLst/>
                <a:latin typeface="Söhne"/>
              </a:rPr>
              <a:t>', </a:t>
            </a:r>
            <a:r>
              <a:rPr lang="en-US" sz="3200" b="1" i="0" dirty="0" err="1">
                <a:effectLst/>
                <a:latin typeface="Söhne"/>
              </a:rPr>
              <a:t>en</a:t>
            </a:r>
            <a:r>
              <a:rPr lang="en-US" sz="3200" b="1" i="0" dirty="0">
                <a:effectLst/>
                <a:latin typeface="Söhne"/>
              </a:rPr>
              <a:t> elk </a:t>
            </a:r>
            <a:r>
              <a:rPr lang="en-US" sz="3200" b="1" i="0" dirty="0" err="1">
                <a:effectLst/>
                <a:latin typeface="Söhne"/>
              </a:rPr>
              <a:t>ander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getal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kan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aangeven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dat</a:t>
            </a:r>
            <a:r>
              <a:rPr lang="en-US" sz="3200" b="1" i="0" dirty="0">
                <a:effectLst/>
                <a:latin typeface="Söhne"/>
              </a:rPr>
              <a:t> er </a:t>
            </a:r>
            <a:r>
              <a:rPr lang="en-US" sz="3200" b="1" i="0" dirty="0" err="1">
                <a:effectLst/>
                <a:latin typeface="Söhne"/>
              </a:rPr>
              <a:t>een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probleem</a:t>
            </a:r>
            <a:r>
              <a:rPr lang="en-US" sz="3200" b="1" i="0" dirty="0">
                <a:effectLst/>
                <a:latin typeface="Söhne"/>
              </a:rPr>
              <a:t> is </a:t>
            </a:r>
            <a:r>
              <a:rPr lang="en-US" sz="3200" b="1" i="0" dirty="0" err="1">
                <a:effectLst/>
                <a:latin typeface="Söhne"/>
              </a:rPr>
              <a:t>geweest</a:t>
            </a:r>
            <a:r>
              <a:rPr lang="en-US" sz="3200" b="1" i="0" dirty="0">
                <a:effectLst/>
                <a:latin typeface="Söhne"/>
              </a:rPr>
              <a:t> </a:t>
            </a:r>
            <a:r>
              <a:rPr lang="en-US" sz="3200" b="1" i="0" dirty="0" err="1">
                <a:effectLst/>
                <a:latin typeface="Söhne"/>
              </a:rPr>
              <a:t>tijdens</a:t>
            </a:r>
            <a:r>
              <a:rPr lang="en-US" sz="3200" b="1" i="0" dirty="0">
                <a:effectLst/>
                <a:latin typeface="Söhne"/>
              </a:rPr>
              <a:t> de </a:t>
            </a:r>
            <a:r>
              <a:rPr lang="en-US" sz="3200" b="1" i="0" dirty="0" err="1">
                <a:effectLst/>
                <a:latin typeface="Söhne"/>
              </a:rPr>
              <a:t>uitvoering</a:t>
            </a:r>
            <a:r>
              <a:rPr lang="en-US" sz="3200" b="1" i="0" dirty="0">
                <a:effectLst/>
                <a:latin typeface="Söhne"/>
              </a:rPr>
              <a:t> van het </a:t>
            </a:r>
            <a:r>
              <a:rPr lang="en-US" sz="3200" b="1" i="0" dirty="0" err="1">
                <a:effectLst/>
                <a:latin typeface="Söhne"/>
              </a:rPr>
              <a:t>programma</a:t>
            </a:r>
            <a:endParaRPr lang="en-US" sz="32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9193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635687"/>
            <a:ext cx="9765168" cy="39946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/>
              <a:t>De </a:t>
            </a:r>
            <a:r>
              <a:rPr lang="en-US" sz="3200" b="1" dirty="0"/>
              <a:t>#include &lt;iostream&gt;</a:t>
            </a:r>
            <a:r>
              <a:rPr lang="en-US" sz="3200" dirty="0"/>
              <a:t> directive is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onderdeel</a:t>
            </a:r>
            <a:r>
              <a:rPr lang="en-US" sz="3200" dirty="0"/>
              <a:t> van de preprocessor in C++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wordt</a:t>
            </a:r>
            <a:r>
              <a:rPr lang="en-US" sz="3200" dirty="0"/>
              <a:t> </a:t>
            </a:r>
            <a:r>
              <a:rPr lang="en-US" sz="3200" dirty="0" err="1"/>
              <a:t>gebruikt</a:t>
            </a:r>
            <a:r>
              <a:rPr lang="en-US" sz="3200" dirty="0"/>
              <a:t> om de input/output </a:t>
            </a:r>
            <a:r>
              <a:rPr lang="en-US" sz="3200" dirty="0" err="1"/>
              <a:t>functionaliteiten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activeren</a:t>
            </a:r>
            <a:r>
              <a:rPr lang="en-US" sz="3200" dirty="0"/>
              <a:t>. 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Het </a:t>
            </a:r>
            <a:r>
              <a:rPr lang="en-US" sz="3200" dirty="0" err="1"/>
              <a:t>voegt</a:t>
            </a:r>
            <a:r>
              <a:rPr lang="en-US" sz="3200" dirty="0"/>
              <a:t> de </a:t>
            </a:r>
            <a:r>
              <a:rPr lang="en-US" sz="3200" dirty="0" err="1"/>
              <a:t>standaardbibliotheek</a:t>
            </a:r>
            <a:r>
              <a:rPr lang="en-US" sz="3200" dirty="0"/>
              <a:t> "iostream" toe, </a:t>
            </a:r>
            <a:r>
              <a:rPr lang="en-US" sz="3200" dirty="0" err="1"/>
              <a:t>waarmee</a:t>
            </a:r>
            <a:r>
              <a:rPr lang="en-US" sz="3200" dirty="0"/>
              <a:t> je </a:t>
            </a:r>
            <a:r>
              <a:rPr lang="en-US" sz="3200" dirty="0" err="1"/>
              <a:t>functies</a:t>
            </a:r>
            <a:r>
              <a:rPr lang="en-US" sz="3200" dirty="0"/>
              <a:t> </a:t>
            </a:r>
            <a:r>
              <a:rPr lang="en-US" sz="3200" dirty="0" err="1"/>
              <a:t>zoals</a:t>
            </a:r>
            <a:r>
              <a:rPr lang="en-US" sz="3200" dirty="0"/>
              <a:t> </a:t>
            </a:r>
            <a:r>
              <a:rPr lang="en-US" sz="3200" b="1" dirty="0"/>
              <a:t>std::</a:t>
            </a:r>
            <a:r>
              <a:rPr lang="en-US" sz="3200" b="1" dirty="0" err="1"/>
              <a:t>cout</a:t>
            </a:r>
            <a:r>
              <a:rPr lang="en-US" sz="3200" dirty="0"/>
              <a:t> (</a:t>
            </a:r>
            <a:r>
              <a:rPr lang="en-US" sz="3200" dirty="0" err="1"/>
              <a:t>voor</a:t>
            </a:r>
            <a:r>
              <a:rPr lang="en-US" sz="3200" dirty="0"/>
              <a:t> output)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b="1" dirty="0"/>
              <a:t>std::</a:t>
            </a:r>
            <a:r>
              <a:rPr lang="en-US" sz="3200" b="1" dirty="0" err="1"/>
              <a:t>cin</a:t>
            </a:r>
            <a:r>
              <a:rPr lang="en-US" sz="3200" dirty="0"/>
              <a:t> (</a:t>
            </a:r>
            <a:r>
              <a:rPr lang="en-US" sz="3200" dirty="0" err="1"/>
              <a:t>voor</a:t>
            </a:r>
            <a:r>
              <a:rPr lang="en-US" sz="3200" dirty="0"/>
              <a:t> input) </a:t>
            </a:r>
            <a:r>
              <a:rPr lang="en-US" sz="3200" dirty="0" err="1"/>
              <a:t>kunt</a:t>
            </a:r>
            <a:r>
              <a:rPr lang="en-US" sz="3200" dirty="0"/>
              <a:t> </a:t>
            </a:r>
            <a:r>
              <a:rPr lang="en-US" sz="3200" dirty="0" err="1"/>
              <a:t>gebruiken</a:t>
            </a:r>
            <a:r>
              <a:rPr lang="en-US" sz="3200" dirty="0"/>
              <a:t>. </a:t>
            </a:r>
            <a:r>
              <a:rPr lang="en-US" sz="3200" dirty="0" err="1"/>
              <a:t>Deze</a:t>
            </a:r>
            <a:r>
              <a:rPr lang="en-US" sz="3200" dirty="0"/>
              <a:t> </a:t>
            </a:r>
            <a:r>
              <a:rPr lang="en-US" sz="3200" dirty="0" err="1"/>
              <a:t>functies</a:t>
            </a:r>
            <a:r>
              <a:rPr lang="en-US" sz="3200" dirty="0"/>
              <a:t> </a:t>
            </a:r>
            <a:r>
              <a:rPr lang="en-US" sz="3200" dirty="0" err="1"/>
              <a:t>maken</a:t>
            </a:r>
            <a:r>
              <a:rPr lang="en-US" sz="3200" dirty="0"/>
              <a:t> het </a:t>
            </a:r>
            <a:r>
              <a:rPr lang="en-US" sz="3200" dirty="0" err="1"/>
              <a:t>mogelijk</a:t>
            </a:r>
            <a:r>
              <a:rPr lang="en-US" sz="3200" dirty="0"/>
              <a:t> om </a:t>
            </a:r>
            <a:r>
              <a:rPr lang="en-US" sz="3200" dirty="0" err="1"/>
              <a:t>gegevens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lezen</a:t>
            </a:r>
            <a:r>
              <a:rPr lang="en-US" sz="3200" dirty="0"/>
              <a:t> van de console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uit</a:t>
            </a:r>
            <a:r>
              <a:rPr lang="en-US" sz="3200" dirty="0"/>
              <a:t> </a:t>
            </a:r>
            <a:r>
              <a:rPr lang="en-US" sz="3200" dirty="0" err="1"/>
              <a:t>te</a:t>
            </a:r>
            <a:r>
              <a:rPr lang="en-US" sz="3200" dirty="0"/>
              <a:t> </a:t>
            </a:r>
            <a:r>
              <a:rPr lang="en-US" sz="3200" dirty="0" err="1"/>
              <a:t>schrijven</a:t>
            </a:r>
            <a:r>
              <a:rPr lang="en-US" sz="3200" dirty="0"/>
              <a:t> </a:t>
            </a:r>
            <a:r>
              <a:rPr lang="en-US" sz="3200" dirty="0" err="1"/>
              <a:t>naar</a:t>
            </a:r>
            <a:r>
              <a:rPr lang="en-US" sz="3200" dirty="0"/>
              <a:t> de console.</a:t>
            </a:r>
            <a:endParaRPr lang="en-US" sz="32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54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578" y="155818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C++ Structure</a:t>
            </a:r>
          </a:p>
        </p:txBody>
      </p:sp>
      <p:pic>
        <p:nvPicPr>
          <p:cNvPr id="1026" name="Picture 2" descr="Learn the Basic Structure of a C++ Program | Dremendo">
            <a:extLst>
              <a:ext uri="{FF2B5EF4-FFF2-40B4-BE49-F238E27FC236}">
                <a16:creationId xmlns:a16="http://schemas.microsoft.com/office/drawing/2014/main" id="{0FE8A2F4-0A32-3C8D-9C3B-4BD1ECC8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78" y="1043656"/>
            <a:ext cx="7043736" cy="49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578" y="155818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Declaration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73641F-32FB-4CCB-E223-96D55842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54" y="1099315"/>
            <a:ext cx="5688447" cy="4958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2F4B7-564F-7810-29DF-98FC2E2EFC16}"/>
              </a:ext>
            </a:extLst>
          </p:cNvPr>
          <p:cNvSpPr txBox="1"/>
          <p:nvPr/>
        </p:nvSpPr>
        <p:spPr>
          <a:xfrm>
            <a:off x="4296827" y="208597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a(int)  b(double)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E24D-6F4A-2459-9FBE-151E70AE49EA}"/>
              </a:ext>
            </a:extLst>
          </p:cNvPr>
          <p:cNvSpPr txBox="1"/>
          <p:nvPr/>
        </p:nvSpPr>
        <p:spPr>
          <a:xfrm>
            <a:off x="2309744" y="4021734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func</a:t>
            </a:r>
            <a:r>
              <a:rPr lang="en-US" dirty="0"/>
              <a:t> (int a, double b);</a:t>
            </a:r>
          </a:p>
        </p:txBody>
      </p:sp>
    </p:spTree>
    <p:extLst>
      <p:ext uri="{BB962C8B-B14F-4D97-AF65-F5344CB8AC3E}">
        <p14:creationId xmlns:p14="http://schemas.microsoft.com/office/powerpoint/2010/main" val="143151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578" y="529530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Datastructuren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7AA9-84BB-615D-1694-C8E616B8C077}"/>
              </a:ext>
            </a:extLst>
          </p:cNvPr>
          <p:cNvSpPr txBox="1"/>
          <p:nvPr/>
        </p:nvSpPr>
        <p:spPr>
          <a:xfrm>
            <a:off x="1742578" y="1820847"/>
            <a:ext cx="942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structures are ways to organize, store, and manage data, </a:t>
            </a:r>
          </a:p>
          <a:p>
            <a:r>
              <a:rPr lang="en-US" dirty="0"/>
              <a:t>focusing on efficiency and executing operations on that data. </a:t>
            </a:r>
          </a:p>
          <a:p>
            <a:r>
              <a:rPr lang="en-US" dirty="0"/>
              <a:t>They are fundamental concepts in computer science, forming the basis for solving </a:t>
            </a:r>
          </a:p>
          <a:p>
            <a:r>
              <a:rPr lang="en-US" dirty="0"/>
              <a:t>various programming problems and software development.</a:t>
            </a:r>
          </a:p>
        </p:txBody>
      </p:sp>
      <p:pic>
        <p:nvPicPr>
          <p:cNvPr id="1026" name="Picture 2" descr="How to improve your data structures, algorithms, and problem-solving skills  | by Fabian Terh | Medium">
            <a:extLst>
              <a:ext uri="{FF2B5EF4-FFF2-40B4-BE49-F238E27FC236}">
                <a16:creationId xmlns:a16="http://schemas.microsoft.com/office/drawing/2014/main" id="{3BA04227-7384-65DD-851E-8A2A84D7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3161994"/>
            <a:ext cx="6928236" cy="333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An array is a data structure that stores a fixed-size sequential collection of elements of the same type.</a:t>
            </a:r>
          </a:p>
        </p:txBody>
      </p:sp>
      <p:pic>
        <p:nvPicPr>
          <p:cNvPr id="2050" name="Picture 2" descr="ArrayList in Java - GeeksforGeeks">
            <a:extLst>
              <a:ext uri="{FF2B5EF4-FFF2-40B4-BE49-F238E27FC236}">
                <a16:creationId xmlns:a16="http://schemas.microsoft.com/office/drawing/2014/main" id="{6FC07D60-B93F-C340-DCE4-BAD7A9DC7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32" y="3157055"/>
            <a:ext cx="7135275" cy="289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Zero-based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813266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Söhne"/>
              </a:rPr>
              <a:t>In an array:</a:t>
            </a:r>
          </a:p>
          <a:p>
            <a:pPr algn="l"/>
            <a:endParaRPr lang="en-US" sz="3200" b="1" i="0" dirty="0">
              <a:effectLst/>
              <a:latin typeface="Söhne"/>
            </a:endParaRPr>
          </a:p>
          <a:p>
            <a:pPr algn="l"/>
            <a:r>
              <a:rPr lang="en-US" sz="3200" b="1" i="0" dirty="0">
                <a:effectLst/>
                <a:latin typeface="Söhne"/>
              </a:rPr>
              <a:t>array[0] refers to the first element.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array[1] refers to the second element.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array[n] refers to the nth element.</a:t>
            </a:r>
          </a:p>
        </p:txBody>
      </p:sp>
    </p:spTree>
    <p:extLst>
      <p:ext uri="{BB962C8B-B14F-4D97-AF65-F5344CB8AC3E}">
        <p14:creationId xmlns:p14="http://schemas.microsoft.com/office/powerpoint/2010/main" val="57566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432" y="553383"/>
            <a:ext cx="8915399" cy="8878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 </a:t>
            </a:r>
            <a:r>
              <a:rPr lang="en-US" dirty="0" err="1"/>
              <a:t>size_t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6432" y="1940487"/>
            <a:ext cx="9765168" cy="3994646"/>
          </a:xfrm>
        </p:spPr>
        <p:txBody>
          <a:bodyPr>
            <a:normAutofit/>
          </a:bodyPr>
          <a:lstStyle/>
          <a:p>
            <a:pPr algn="l"/>
            <a:r>
              <a:rPr lang="en-US" sz="3200" i="0" u="sng" dirty="0">
                <a:effectLst/>
                <a:latin typeface="Söhne"/>
              </a:rPr>
              <a:t>Characteristics: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Only Positive Values: It can only hold positive (non-negative &amp; zero)  values.</a:t>
            </a:r>
          </a:p>
          <a:p>
            <a:pPr algn="l"/>
            <a:r>
              <a:rPr lang="en-US" sz="3200" b="1" i="0" dirty="0">
                <a:effectLst/>
                <a:latin typeface="Söhne"/>
              </a:rPr>
              <a:t>- Sufficient Size: It's guaranteed to be large enough to hold the size of any object that can exist in memory.</a:t>
            </a:r>
          </a:p>
        </p:txBody>
      </p:sp>
    </p:spTree>
    <p:extLst>
      <p:ext uri="{BB962C8B-B14F-4D97-AF65-F5344CB8AC3E}">
        <p14:creationId xmlns:p14="http://schemas.microsoft.com/office/powerpoint/2010/main" val="15057584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2997</TotalTime>
  <Words>695</Words>
  <Application>Microsoft Macintosh PowerPoint</Application>
  <PresentationFormat>Widescreen</PresentationFormat>
  <Paragraphs>116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Menlo</vt:lpstr>
      <vt:lpstr>Söhne</vt:lpstr>
      <vt:lpstr>Wingdings 3</vt:lpstr>
      <vt:lpstr>Wisp</vt:lpstr>
      <vt:lpstr>Inleiding in de informatica</vt:lpstr>
      <vt:lpstr>Int main(){}</vt:lpstr>
      <vt:lpstr>#include &lt;iostream&gt;</vt:lpstr>
      <vt:lpstr>C++ Structure</vt:lpstr>
      <vt:lpstr>Function Declaration</vt:lpstr>
      <vt:lpstr>Datastructuren</vt:lpstr>
      <vt:lpstr>Introduction Array</vt:lpstr>
      <vt:lpstr>Zero-based index</vt:lpstr>
      <vt:lpstr>Data Type size_t</vt:lpstr>
      <vt:lpstr>Introduction Array</vt:lpstr>
      <vt:lpstr>PowerPoint Presentation</vt:lpstr>
      <vt:lpstr>Excercise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27</cp:revision>
  <dcterms:created xsi:type="dcterms:W3CDTF">2023-06-08T14:17:08Z</dcterms:created>
  <dcterms:modified xsi:type="dcterms:W3CDTF">2024-11-21T00:33:29Z</dcterms:modified>
</cp:coreProperties>
</file>