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260" r:id="rId3"/>
    <p:sldId id="301" r:id="rId4"/>
    <p:sldId id="272" r:id="rId5"/>
    <p:sldId id="299" r:id="rId6"/>
    <p:sldId id="258" r:id="rId7"/>
    <p:sldId id="300" r:id="rId8"/>
    <p:sldId id="273" r:id="rId9"/>
    <p:sldId id="267" r:id="rId10"/>
    <p:sldId id="298" r:id="rId11"/>
    <p:sldId id="264" r:id="rId12"/>
    <p:sldId id="265" r:id="rId13"/>
    <p:sldId id="275" r:id="rId14"/>
    <p:sldId id="268" r:id="rId15"/>
    <p:sldId id="269" r:id="rId16"/>
    <p:sldId id="259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46"/>
    <p:restoredTop sz="94629"/>
  </p:normalViewPr>
  <p:slideViewPr>
    <p:cSldViewPr snapToGrid="0" snapToObjects="1">
      <p:cViewPr varScale="1">
        <p:scale>
          <a:sx n="117" d="100"/>
          <a:sy n="117" d="100"/>
        </p:scale>
        <p:origin x="20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0364E-4C0C-0E44-96F2-B037EC3856E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4C102-DB05-DD40-940F-ED375FF6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AC3-968E-674A-BDE2-1EE61E3D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D7EC1-294D-1447-9BF9-C62DBBD65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5557-50D0-864D-8C06-27102B6B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BFEB-42B4-F446-AB94-CFD62437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77E0-C8CA-DD43-ADCD-BAE98336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FD64-EC7C-EE4A-AAE2-4A503341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B7BE1-8D68-C64B-9A11-4DB2552A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A63F-B18C-A54D-8B87-8B1E3BDD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42F7-DF03-4F4A-B0C7-D800ADF7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9184-00BB-9E45-BFE1-2B4AFD29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DE95F-68E1-484D-8562-991EA53C3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3864D-69BF-164F-9FB8-7920EA41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04C8-FF98-0246-8197-74D18F89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4DDA-3365-8A48-9ACC-3C43157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DD5D-1F84-B74C-A53B-8AD7E748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AB80-829B-9745-A791-889B5097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5448-E96C-4D48-997F-CA759B48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2DDD-9340-2441-9806-BEC5D13A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A700-FD05-3348-858F-036BC064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BA9E-8013-3F45-B64E-9DBB6322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C525-2258-CA44-AFF2-BD24E98B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1537-A9CF-8B49-A655-6C12F4DA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1D56-05E2-644D-B17D-A5C48E81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F3E1-11BB-6B41-A997-4FEDE6A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32E0-EB3F-184E-B460-6F1BA47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7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3E2E-9B11-3440-B53F-AD2F7277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C68D-2400-F149-BF53-85A24AD83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17649-AF99-E948-926D-637935C9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22C22-ACBD-7C4A-BF79-30AFD466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95E2-216C-F449-9B72-CF152641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19C48-41C6-A247-99BD-DAB86687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2F9-FB95-854F-BB42-9894E1C1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6C04-C0E2-F949-9902-CB465375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C76D-3155-EB42-A4CE-7B9105A4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9706-E6FB-344A-B1CC-4F82AE743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6623E-71EC-164B-869D-C8B63C98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CD577-696A-DE48-9FD6-59CF511D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EDF17-1889-6543-82D8-9C6B7916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C799E-2B1D-B34B-B0E0-069587F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8AF-83D0-1649-9D28-E3E9D9CA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3791B-21A4-1E40-A0BC-9809AB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7CA4A-45C0-7E49-AD9B-DA55E62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9F730-71E2-4B48-BF8F-EF5069C3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7D01E-9328-2746-8A36-B5025978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2D248-8539-ED41-92FE-80DFB9CC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C436-43AA-3340-9CF4-84F5E9AB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DC5A-EB0C-FA40-9FEA-547184DD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E310-FC47-6940-9DF8-12D99DFE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9DCA6-FFAB-B148-B8E2-367B8A5E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3F31-0CFB-C74D-884A-DD26C3C5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CBA5-B634-2247-AC90-629333F5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9CEF-E0A1-1C42-9AB4-F22D0355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05F9-8FA1-254E-95EB-03D8EBE4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BA4A5-E51B-B34C-A0AE-B93BF52E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1796-30A2-054F-9A27-1A77BCE5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8032-2B96-204B-AF63-26CB8271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4697-CF3C-7A42-84BA-3108E1D0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8FB4-99CA-A345-94AA-7A0FAC2E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52BD6-1B8D-5E43-8DAC-394B5FB5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66D17-E1F8-8F47-BC56-8CA4DC99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505D-59FF-F641-A464-8ED1964A5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37A2-D9F5-E944-AA10-DDD01AE3D4A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ECAA-3BDC-FB43-9AA6-4A5D8528F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99B1-7503-684B-8376-71AE9147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1CBD-0BD4-4F46-98B2-DD3AE4D6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890-1AEA-B84C-99A2-89B4D80F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303587" cy="5302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Week 2  Monday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140F9E-8F69-2F42-8F73-21C3C048FD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r="14280"/>
          <a:stretch>
            <a:fillRect/>
          </a:stretch>
        </p:blipFill>
        <p:spPr>
          <a:xfrm>
            <a:off x="5183187" y="987425"/>
            <a:ext cx="6759263" cy="5337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6A24-5BAE-B941-AD09-CB70003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78BD8-73B5-7D49-A331-B573795FDB33}"/>
              </a:ext>
            </a:extLst>
          </p:cNvPr>
          <p:cNvSpPr txBox="1"/>
          <p:nvPr/>
        </p:nvSpPr>
        <p:spPr>
          <a:xfrm>
            <a:off x="389744" y="987426"/>
            <a:ext cx="43822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in before or after lecture on section color.  [Section 301 meets at W </a:t>
            </a:r>
            <a:r>
              <a:rPr lang="en-US" b="1" dirty="0"/>
              <a:t>1:05</a:t>
            </a:r>
            <a:r>
              <a:rPr lang="en-US" dirty="0"/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office hours have changed to: </a:t>
            </a:r>
          </a:p>
          <a:p>
            <a:r>
              <a:rPr lang="en-US" dirty="0"/>
              <a:t>Monday after lecture; Wed. at 2:30.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week: first or last slide announces upcoming reading taken from syllabus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Today: </a:t>
            </a:r>
            <a:r>
              <a:rPr lang="en-US" dirty="0"/>
              <a:t>On the exam structure and notetaking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Today’s</a:t>
            </a:r>
            <a:r>
              <a:rPr lang="en-US" dirty="0"/>
              <a:t> focus: “Legacies of Discrimination,”  Ancheta;</a:t>
            </a:r>
          </a:p>
          <a:p>
            <a:r>
              <a:rPr lang="en-US" dirty="0"/>
              <a:t> “Persistence of Yellow Peril Discourse,” Ono and Pham</a:t>
            </a:r>
          </a:p>
          <a:p>
            <a:r>
              <a:rPr lang="en-US" dirty="0"/>
              <a:t>“How ‘Crazy Rich’ Asians Have Led to the Largest Income Gap in the U.S.,” Hassan and Carlsen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8B126-34DC-4340-956E-27D30EC3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3631179"/>
            <a:ext cx="70104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CED34-C99F-5B4C-A921-2FC07D60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125"/>
            <a:ext cx="70104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85C53-CE05-9048-8998-83354E53C156}"/>
              </a:ext>
            </a:extLst>
          </p:cNvPr>
          <p:cNvSpPr txBox="1"/>
          <p:nvPr/>
        </p:nvSpPr>
        <p:spPr>
          <a:xfrm>
            <a:off x="7576457" y="968829"/>
            <a:ext cx="26350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Certificate of Identity required by Chinese/</a:t>
            </a:r>
          </a:p>
          <a:p>
            <a:r>
              <a:rPr lang="en-US" sz="2800" dirty="0"/>
              <a:t>Chinese Americans during the exclusion era, 1882</a:t>
            </a:r>
          </a:p>
        </p:txBody>
      </p:sp>
    </p:spTree>
    <p:extLst>
      <p:ext uri="{BB962C8B-B14F-4D97-AF65-F5344CB8AC3E}">
        <p14:creationId xmlns:p14="http://schemas.microsoft.com/office/powerpoint/2010/main" val="340219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CB63-20EA-3944-864D-D6851F49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39486"/>
            <a:ext cx="4151539" cy="18179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“The Persistence of </a:t>
            </a:r>
            <a:br>
              <a:rPr lang="en-US" dirty="0"/>
            </a:br>
            <a:r>
              <a:rPr lang="en-US" dirty="0"/>
              <a:t>Yellow Peril Discourse”</a:t>
            </a:r>
            <a:br>
              <a:rPr lang="en-US" dirty="0"/>
            </a:br>
            <a:r>
              <a:rPr lang="en-US" dirty="0"/>
              <a:t> </a:t>
            </a:r>
            <a:r>
              <a:rPr lang="en-US" sz="2700" dirty="0"/>
              <a:t>Ono and Pham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8424EA-AF35-A442-B364-4C60444215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2" b="14542"/>
          <a:stretch>
            <a:fillRect/>
          </a:stretch>
        </p:blipFill>
        <p:spPr>
          <a:xfrm>
            <a:off x="5084334" y="995363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B8E27-7838-0A41-B102-FC8F90259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“By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yellow peril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/>
              <a:t>we mean representations of Asians and Asian Americans as </a:t>
            </a:r>
            <a:r>
              <a:rPr lang="en-US" sz="2800" b="1" dirty="0"/>
              <a:t>threatening to take over, invade</a:t>
            </a:r>
            <a:r>
              <a:rPr lang="en-US" sz="2800" dirty="0"/>
              <a:t>, or otherwise negatively Asianize the US nation and its society and culture” (25). </a:t>
            </a:r>
          </a:p>
        </p:txBody>
      </p:sp>
    </p:spTree>
    <p:extLst>
      <p:ext uri="{BB962C8B-B14F-4D97-AF65-F5344CB8AC3E}">
        <p14:creationId xmlns:p14="http://schemas.microsoft.com/office/powerpoint/2010/main" val="24964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9B26-1BA8-C943-8D15-0D0065D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Gina Marchetti on the Yellow Peril, cited in Ono and Phan, p. 28: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22189D5-B2B1-8D4D-9950-08204F1C87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03" y="284449"/>
            <a:ext cx="4393298" cy="61018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05B6D-17FD-AA41-9330-492D10D2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457" y="2144486"/>
            <a:ext cx="4713513" cy="4256314"/>
          </a:xfrm>
        </p:spPr>
        <p:txBody>
          <a:bodyPr/>
          <a:lstStyle/>
          <a:p>
            <a:r>
              <a:rPr lang="en-US" sz="2400" dirty="0"/>
              <a:t>“Rooted in medieval fears of Genghis Khan and Mongolian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invasions</a:t>
            </a:r>
            <a:r>
              <a:rPr lang="en-US" sz="2400" dirty="0"/>
              <a:t> of Europe, </a:t>
            </a:r>
          </a:p>
          <a:p>
            <a:r>
              <a:rPr lang="en-US" sz="2400" dirty="0"/>
              <a:t>the yellow peril combines racist </a:t>
            </a:r>
            <a:r>
              <a:rPr lang="en-US" sz="2400" dirty="0">
                <a:solidFill>
                  <a:srgbClr val="00B0F0"/>
                </a:solidFill>
              </a:rPr>
              <a:t>terror of alien cultures</a:t>
            </a:r>
            <a:r>
              <a:rPr lang="en-US" sz="2400" dirty="0"/>
              <a:t>,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sexual anxieties, </a:t>
            </a:r>
          </a:p>
          <a:p>
            <a:r>
              <a:rPr lang="en-US" sz="2400" dirty="0"/>
              <a:t>and the belief that the West will be overpowered and enveloped by the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irresistible, dark, occult forces </a:t>
            </a:r>
            <a:r>
              <a:rPr lang="en-US" sz="2400" dirty="0"/>
              <a:t>of the East.”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890-1AEA-B84C-99A2-89B4D80F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Yellow Peril discourse focused on cultural difference, threats to: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140F9E-8F69-2F42-8F73-21C3C048FD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r="1428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6A24-5BAE-B941-AD09-CB70003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--</a:t>
            </a:r>
            <a:r>
              <a:rPr lang="en-US" sz="3200" dirty="0"/>
              <a:t>spirituality and religion (as heathen)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--sexuality  (as a threat to white women)</a:t>
            </a:r>
          </a:p>
          <a:p>
            <a:endParaRPr lang="en-US" sz="3200" dirty="0"/>
          </a:p>
          <a:p>
            <a:r>
              <a:rPr lang="en-US" sz="3200" dirty="0"/>
              <a:t>--public health (as diseased)</a:t>
            </a:r>
          </a:p>
        </p:txBody>
      </p:sp>
    </p:spTree>
    <p:extLst>
      <p:ext uri="{BB962C8B-B14F-4D97-AF65-F5344CB8AC3E}">
        <p14:creationId xmlns:p14="http://schemas.microsoft.com/office/powerpoint/2010/main" val="32978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40" y="153253"/>
            <a:ext cx="9733156" cy="906114"/>
          </a:xfrm>
        </p:spPr>
        <p:txBody>
          <a:bodyPr>
            <a:normAutofit/>
          </a:bodyPr>
          <a:lstStyle/>
          <a:p>
            <a:r>
              <a:rPr lang="en-US" sz="2400" b="1" dirty="0"/>
              <a:t>On the reach of anti-Asian U.S. immigration policy after 1880 (in green):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9" y="903514"/>
            <a:ext cx="9492341" cy="5617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2400" dirty="0"/>
              <a:t>“Nearly all subsequent immigration legislation regarding Asians in the pre-World War II period either iterated or extended the racial exclusions first inflicted on the Chinese . . .  .</a:t>
            </a:r>
          </a:p>
          <a:p>
            <a:pPr marL="0" indent="0">
              <a:buNone/>
            </a:pPr>
            <a:r>
              <a:rPr lang="en-US" sz="2400" dirty="0"/>
              <a:t>The Gentleman’s Agreement of 1907-1908 cast </a:t>
            </a:r>
            <a:r>
              <a:rPr lang="en-US" sz="2400" dirty="0">
                <a:solidFill>
                  <a:srgbClr val="00B050"/>
                </a:solidFill>
              </a:rPr>
              <a:t>Japanese and Koreans </a:t>
            </a:r>
            <a:r>
              <a:rPr lang="en-US" sz="2400" dirty="0"/>
              <a:t>into this exclusionary net, </a:t>
            </a:r>
          </a:p>
          <a:p>
            <a:pPr marL="0" indent="0">
              <a:buNone/>
            </a:pPr>
            <a:r>
              <a:rPr lang="en-US" sz="2400" dirty="0"/>
              <a:t>and the 1917 Immigration Act* denied entry to </a:t>
            </a:r>
            <a:r>
              <a:rPr lang="en-US" sz="2400" dirty="0">
                <a:solidFill>
                  <a:srgbClr val="00B050"/>
                </a:solidFill>
              </a:rPr>
              <a:t>Asian Indians</a:t>
            </a:r>
            <a:r>
              <a:rPr lang="en-US" sz="2400" dirty="0"/>
              <a:t>. . . 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Tydings</a:t>
            </a:r>
            <a:r>
              <a:rPr lang="en-US" sz="2400" dirty="0"/>
              <a:t>-McDuffie Act in 1934 added </a:t>
            </a:r>
            <a:r>
              <a:rPr lang="en-US" sz="2400" dirty="0">
                <a:solidFill>
                  <a:srgbClr val="00B050"/>
                </a:solidFill>
              </a:rPr>
              <a:t>Filipinos</a:t>
            </a:r>
            <a:r>
              <a:rPr lang="en-US" sz="2400" dirty="0"/>
              <a:t> to the list of </a:t>
            </a:r>
            <a:r>
              <a:rPr lang="en-US" sz="2400" dirty="0" err="1"/>
              <a:t>excludables</a:t>
            </a:r>
            <a:r>
              <a:rPr lang="en-US" sz="1800" dirty="0"/>
              <a:t>.”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700" dirty="0"/>
              <a:t>Paul Ong and John M. Liu, </a:t>
            </a:r>
          </a:p>
          <a:p>
            <a:pPr marL="0" indent="0">
              <a:buNone/>
            </a:pPr>
            <a:r>
              <a:rPr lang="en-US" sz="1700" dirty="0"/>
              <a:t>“Immigration Policies and Asian Migration”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400" dirty="0"/>
              <a:t>*Created an “Asiatic barred zone” </a:t>
            </a:r>
          </a:p>
          <a:p>
            <a:pPr marL="0" indent="0">
              <a:buNone/>
            </a:pPr>
            <a:r>
              <a:rPr lang="en-US" sz="2400" dirty="0"/>
              <a:t>including Southeast Asia, </a:t>
            </a:r>
          </a:p>
          <a:p>
            <a:pPr marL="0" indent="0">
              <a:buNone/>
            </a:pPr>
            <a:r>
              <a:rPr lang="en-US" sz="2400" dirty="0"/>
              <a:t>the Pacific Islands, and Middle East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DF669-53D7-C84D-888C-6E259228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62" y="3657913"/>
            <a:ext cx="5314245" cy="30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Ancheta, p. 19: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was </a:t>
            </a:r>
            <a:r>
              <a:rPr lang="en-US" dirty="0">
                <a:solidFill>
                  <a:srgbClr val="00B050"/>
                </a:solidFill>
              </a:rPr>
              <a:t>1965</a:t>
            </a:r>
            <a:r>
              <a:rPr lang="en-US" dirty="0"/>
              <a:t> a “watershed” moment for Asians in the history of U.S. immigration law?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4344"/>
            <a:ext cx="10515599" cy="3542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/>
              <a:t>Immigration Act of 1965</a:t>
            </a:r>
            <a:endParaRPr lang="en-US" sz="3000" dirty="0"/>
          </a:p>
          <a:p>
            <a:pPr marL="0" indent="0">
              <a:buNone/>
            </a:pPr>
            <a:r>
              <a:rPr lang="en-US" dirty="0"/>
              <a:t>removed “explicit racial and national origin categories from the law” (Ancheta, p. 37) </a:t>
            </a:r>
          </a:p>
          <a:p>
            <a:pPr marL="0" indent="0">
              <a:buNone/>
            </a:pPr>
            <a:r>
              <a:rPr lang="en-US" dirty="0"/>
              <a:t>and reopened immigration from Asia</a:t>
            </a:r>
          </a:p>
          <a:p>
            <a:pPr marL="0" indent="0">
              <a:buNone/>
            </a:pPr>
            <a:r>
              <a:rPr lang="en-US" sz="2000" dirty="0"/>
              <a:t>  [quota of 20,000 for each country]</a:t>
            </a:r>
          </a:p>
        </p:txBody>
      </p:sp>
    </p:spTree>
    <p:extLst>
      <p:ext uri="{BB962C8B-B14F-4D97-AF65-F5344CB8AC3E}">
        <p14:creationId xmlns:p14="http://schemas.microsoft.com/office/powerpoint/2010/main" val="42361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22988-0CAE-0943-8AE0-0DB4792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Linking the impact of the laws to our class demographics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E185B-8941-1644-9598-9980FE3D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223158"/>
            <a:ext cx="11471563" cy="5355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Continue standing if you or your family migrated to the U.S. from </a:t>
            </a:r>
            <a:r>
              <a:rPr lang="en-US" sz="3600" b="1" dirty="0"/>
              <a:t>Asia or the Pacific Rim </a:t>
            </a:r>
            <a:r>
              <a:rPr lang="en-US" sz="3600" dirty="0"/>
              <a:t>(Asian Americans or Asians in U.S.). International students from Asia should also stand.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Sit down if you or your family came to the U.S. </a:t>
            </a:r>
            <a:r>
              <a:rPr lang="en-US" sz="3600" b="1" i="1" dirty="0"/>
              <a:t>AFTER</a:t>
            </a:r>
            <a:r>
              <a:rPr lang="en-US" sz="3600" dirty="0"/>
              <a:t> 1965.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On the basis of reading Ancheta or your knowledge of history, why the difference?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CD65-4FC0-33D1-2B8C-A458915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Wed.: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B233-7A2B-001B-9C4F-CFD51D31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</a:rPr>
              <a:t>R</a:t>
            </a:r>
            <a:r>
              <a:rPr lang="en-US" b="1" i="0" dirty="0">
                <a:effectLst/>
                <a:latin typeface="Arial" panose="020B0604020202020204" pitchFamily="34" charset="0"/>
              </a:rPr>
              <a:t>ead: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“Symbolic Capital and Stereotype Promise,” Lee and Zhou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effectLst/>
                <a:latin typeface="Arial" panose="020B0604020202020204" pitchFamily="34" charset="0"/>
              </a:rPr>
              <a:t>View Media: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“A Conversation with Asian-Americans on Race,”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Gandbhir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Stephenson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22988-0CAE-0943-8AE0-0DB4792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Sections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E185B-8941-1644-9598-9980FE3D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223158"/>
            <a:ext cx="10297886" cy="5269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your section assignment</a:t>
            </a:r>
          </a:p>
          <a:p>
            <a:pPr marL="0" indent="0">
              <a:buNone/>
            </a:pPr>
            <a:r>
              <a:rPr lang="en-US" dirty="0"/>
              <a:t>Make note of your color assignment for Monday’s </a:t>
            </a:r>
            <a:r>
              <a:rPr lang="en-US" b="1" dirty="0"/>
              <a:t>lecture sign-in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b="1" dirty="0"/>
              <a:t>Leslie </a:t>
            </a:r>
            <a:r>
              <a:rPr lang="fr-FR" dirty="0"/>
              <a:t>(W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lecture at 1:05)    </a:t>
            </a:r>
            <a:r>
              <a:rPr lang="en-US" dirty="0"/>
              <a:t>301:</a:t>
            </a:r>
            <a:r>
              <a:rPr lang="en-US" dirty="0">
                <a:solidFill>
                  <a:srgbClr val="BF32A5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clouds</a:t>
            </a:r>
          </a:p>
          <a:p>
            <a:endParaRPr lang="en-US" dirty="0"/>
          </a:p>
          <a:p>
            <a:r>
              <a:rPr lang="en-US" b="1" dirty="0" err="1"/>
              <a:t>Mojca</a:t>
            </a:r>
            <a:r>
              <a:rPr lang="en-US" b="1" dirty="0"/>
              <a:t>: </a:t>
            </a:r>
            <a:r>
              <a:rPr lang="fr-FR" dirty="0"/>
              <a:t>sections TR and F: </a:t>
            </a:r>
          </a:p>
          <a:p>
            <a:pPr marL="0" indent="0">
              <a:buNone/>
            </a:pPr>
            <a:r>
              <a:rPr lang="fr-FR" dirty="0"/>
              <a:t>302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fr-FR" dirty="0"/>
              <a:t>;  306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light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blue</a:t>
            </a:r>
            <a:r>
              <a:rPr lang="fr-FR" dirty="0"/>
              <a:t>;  307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fr-FR" dirty="0"/>
              <a:t>;  310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lavender</a:t>
            </a:r>
          </a:p>
          <a:p>
            <a:endParaRPr lang="en-US" dirty="0"/>
          </a:p>
          <a:p>
            <a:r>
              <a:rPr lang="en-US" b="1" dirty="0" err="1"/>
              <a:t>Nabiha</a:t>
            </a:r>
            <a:r>
              <a:rPr lang="en-US" b="1" dirty="0"/>
              <a:t>: </a:t>
            </a:r>
            <a:r>
              <a:rPr lang="en-US" dirty="0"/>
              <a:t>sections TR and F</a:t>
            </a:r>
          </a:p>
          <a:p>
            <a:pPr marL="0" indent="0">
              <a:buNone/>
            </a:pPr>
            <a:r>
              <a:rPr lang="fr-FR" dirty="0"/>
              <a:t>303 </a:t>
            </a:r>
            <a:r>
              <a:rPr lang="fr-FR" dirty="0" err="1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fr-FR" dirty="0">
                <a:solidFill>
                  <a:srgbClr val="FF0000"/>
                </a:solidFill>
              </a:rPr>
              <a:t>   </a:t>
            </a:r>
            <a:r>
              <a:rPr lang="fr-FR" dirty="0"/>
              <a:t>304 </a:t>
            </a:r>
            <a:r>
              <a:rPr lang="en-US" dirty="0">
                <a:solidFill>
                  <a:schemeClr val="accent4"/>
                </a:solidFill>
              </a:rPr>
              <a:t>yellow;  </a:t>
            </a:r>
            <a:r>
              <a:rPr lang="fr-FR" dirty="0"/>
              <a:t> 308 </a:t>
            </a:r>
            <a:r>
              <a:rPr lang="en-US" dirty="0">
                <a:solidFill>
                  <a:schemeClr val="accent2"/>
                </a:solidFill>
              </a:rPr>
              <a:t>orange; </a:t>
            </a:r>
            <a:r>
              <a:rPr lang="fr-FR" dirty="0"/>
              <a:t> 309</a:t>
            </a:r>
            <a:r>
              <a:rPr lang="en-US" dirty="0"/>
              <a:t> </a:t>
            </a:r>
            <a:r>
              <a:rPr lang="en-US" dirty="0">
                <a:solidFill>
                  <a:srgbClr val="F289E6"/>
                </a:solidFill>
              </a:rPr>
              <a:t>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58BA-08BA-C078-4B61-59D5E95A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0" y="315686"/>
            <a:ext cx="10896600" cy="1648845"/>
          </a:xfrm>
        </p:spPr>
        <p:txBody>
          <a:bodyPr>
            <a:normAutofit fontScale="90000"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 Participation credit:</a:t>
            </a: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Vietnamese American Memoir </a:t>
            </a:r>
            <a:r>
              <a:rPr lang="en-US" sz="27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and Discussion: </a:t>
            </a:r>
            <a:br>
              <a:rPr lang="en-US" sz="22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Beth Nguyen </a:t>
            </a:r>
            <a:r>
              <a:rPr lang="en-US" sz="22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 </a:t>
            </a:r>
            <a:r>
              <a:rPr lang="en-US" sz="2200" b="1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Bich</a:t>
            </a:r>
            <a:r>
              <a:rPr lang="en-US" sz="22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Minh Nguyen</a:t>
            </a:r>
            <a:r>
              <a:rPr lang="en-US" sz="22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her new book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 descr="A collage of women with black hair&#10;&#10;Description automatically generated">
            <a:extLst>
              <a:ext uri="{FF2B5EF4-FFF2-40B4-BE49-F238E27FC236}">
                <a16:creationId xmlns:a16="http://schemas.microsoft.com/office/drawing/2014/main" id="{1A210E88-2CB3-9360-A795-389A612CD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6" y="2127817"/>
            <a:ext cx="8108884" cy="47301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6AFA4-E50B-94CB-E339-FBD75F185232}"/>
              </a:ext>
            </a:extLst>
          </p:cNvPr>
          <p:cNvSpPr txBox="1"/>
          <p:nvPr/>
        </p:nvSpPr>
        <p:spPr>
          <a:xfrm>
            <a:off x="8711680" y="2362199"/>
            <a:ext cx="2794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Thursday, September 14 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6:00pm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Room of One's Own, Free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2717 Atwood Ave, Madison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6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ABB3-060D-2945-B044-0861BE5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31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F06C-0A0B-F144-AF02-C2F0D319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7" y="959005"/>
            <a:ext cx="10573214" cy="5687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 “Asia” is the world’s most populous region, why are Asian Americans only 5.6 % of the US population?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--Racialization tied to structural discrimination, here the law (Ancheta)</a:t>
            </a:r>
          </a:p>
          <a:p>
            <a:pPr marL="0" indent="0">
              <a:buNone/>
            </a:pPr>
            <a:r>
              <a:rPr lang="en-US" dirty="0"/>
              <a:t>Focus on two forms of anti-Asian laws affecting Asian populations in the U.S.</a:t>
            </a:r>
          </a:p>
          <a:p>
            <a:pPr marL="0" indent="0">
              <a:buNone/>
            </a:pPr>
            <a:r>
              <a:rPr lang="en-US" dirty="0"/>
              <a:t>    A. naturalization laws (who gets citizenship)</a:t>
            </a:r>
          </a:p>
          <a:p>
            <a:pPr marL="0" indent="0">
              <a:buNone/>
            </a:pPr>
            <a:r>
              <a:rPr lang="en-US" dirty="0"/>
              <a:t>    B. immigration laws (who is allowed to migrate)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--Link these laws to 2 dominant beliefs surrounding Asians and Asian Americans</a:t>
            </a:r>
          </a:p>
          <a:p>
            <a:pPr marL="0" indent="0">
              <a:buNone/>
            </a:pPr>
            <a:r>
              <a:rPr lang="en-US" dirty="0"/>
              <a:t>First, the “Yellow Peril” stereotype (Ono and Pham)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5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0416-EE50-4C77-92A9-DB96000F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59229"/>
            <a:ext cx="10657115" cy="2853804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600" dirty="0"/>
              <a:t>and</a:t>
            </a:r>
            <a:br>
              <a:rPr lang="en-US" dirty="0"/>
            </a:br>
            <a:r>
              <a:rPr lang="en-US" dirty="0"/>
              <a:t>--an exercise linking the impact of the laws to our class demographics and how it contributes to differences among Asian ethnic groups in the U.S.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erson and person with flowers&#10;&#10;Description automatically generated">
            <a:extLst>
              <a:ext uri="{FF2B5EF4-FFF2-40B4-BE49-F238E27FC236}">
                <a16:creationId xmlns:a16="http://schemas.microsoft.com/office/drawing/2014/main" id="{8440E462-0D96-F1B4-3FE7-2FC578F23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5" y="3644967"/>
            <a:ext cx="8597361" cy="3485176"/>
          </a:xfrm>
        </p:spPr>
      </p:pic>
    </p:spTree>
    <p:extLst>
      <p:ext uri="{BB962C8B-B14F-4D97-AF65-F5344CB8AC3E}">
        <p14:creationId xmlns:p14="http://schemas.microsoft.com/office/powerpoint/2010/main" val="2282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22988-0CAE-0943-8AE0-0DB4792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r>
              <a:rPr lang="en-US" sz="3200" dirty="0"/>
              <a:t>From Ancheta,  “Legacies of Discrimination,” </a:t>
            </a:r>
            <a:r>
              <a:rPr lang="en-US" sz="3200" b="1" dirty="0"/>
              <a:t>p. 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E185B-8941-1644-9598-9980FE3D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223158"/>
            <a:ext cx="11471563" cy="5355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Anti-Asian laws came in three forms: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“federal </a:t>
            </a:r>
            <a:r>
              <a:rPr lang="en-US" b="1" dirty="0"/>
              <a:t>naturalization</a:t>
            </a:r>
            <a:r>
              <a:rPr lang="en-US" dirty="0"/>
              <a:t> laws that imposed a racial barrier on Asian immigrants seeking United States citizenship; 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(2) federal </a:t>
            </a:r>
            <a:r>
              <a:rPr lang="en-US" b="1" dirty="0"/>
              <a:t>immigration</a:t>
            </a:r>
            <a:r>
              <a:rPr lang="en-US" dirty="0"/>
              <a:t> laws limiting migration from Asia and Pacific Island countries;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(3) state and local laws discriminating against Asians, often based on their ineligibility for citizenship.”</a:t>
            </a:r>
          </a:p>
        </p:txBody>
      </p:sp>
    </p:spTree>
    <p:extLst>
      <p:ext uri="{BB962C8B-B14F-4D97-AF65-F5344CB8AC3E}">
        <p14:creationId xmlns:p14="http://schemas.microsoft.com/office/powerpoint/2010/main" val="18214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C492-2A4E-5300-8466-FD82556D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952045"/>
          </a:xfrm>
        </p:spPr>
        <p:txBody>
          <a:bodyPr>
            <a:normAutofit/>
          </a:bodyPr>
          <a:lstStyle/>
          <a:p>
            <a:r>
              <a:rPr lang="en-US" dirty="0"/>
              <a:t>Race and citizenship: 1790 Naturalization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16CB-4D05-CC7A-380E-62D8D720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7170"/>
            <a:ext cx="11288486" cy="537754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“Why should we darken the people of America?  “Why increase the Sons of Africa, by Planting them in America, where we have so fair an opportunity, by </a:t>
            </a:r>
            <a:r>
              <a:rPr lang="en-US" sz="7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excluding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all Blacks and </a:t>
            </a:r>
            <a:r>
              <a:rPr lang="en-US" sz="7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Tawneys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of </a:t>
            </a:r>
            <a:r>
              <a:rPr lang="en-US" sz="7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increasing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the lovely White?”  </a:t>
            </a:r>
          </a:p>
          <a:p>
            <a:pPr marL="0" indent="0">
              <a:buNone/>
            </a:pPr>
            <a:endParaRPr lang="en-US" sz="7400" b="1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   							Ben Franklin, 1751 </a:t>
            </a:r>
            <a:endParaRPr lang="en-US" sz="7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“Providence [had] been pleased to give this one connected country to one </a:t>
            </a:r>
            <a:r>
              <a:rPr lang="en-US" sz="7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united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people—a people descended from the </a:t>
            </a:r>
            <a:r>
              <a:rPr lang="en-US" sz="7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same 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ancestors, speaking the</a:t>
            </a:r>
            <a:r>
              <a:rPr lang="en-US" sz="7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same 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language, professing the </a:t>
            </a:r>
            <a:r>
              <a:rPr lang="en-US" sz="7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same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religion, attached to the</a:t>
            </a:r>
            <a:r>
              <a:rPr lang="en-US" sz="7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same 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principles of government, very similar in their manners and customs.” </a:t>
            </a:r>
            <a:endParaRPr lang="en-US" sz="7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7400" b="1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							John Jay, </a:t>
            </a:r>
            <a:r>
              <a:rPr lang="en-US" sz="7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Federalist </a:t>
            </a: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papers, 1788</a:t>
            </a:r>
            <a:endParaRPr lang="en-US" sz="7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7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close-up of a money bill&#10;&#10;Description automatically generated">
            <a:extLst>
              <a:ext uri="{FF2B5EF4-FFF2-40B4-BE49-F238E27FC236}">
                <a16:creationId xmlns:a16="http://schemas.microsoft.com/office/drawing/2014/main" id="{46D6B24C-3286-7F1A-0EE6-4A5EFE56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157" y="4946416"/>
            <a:ext cx="6934200" cy="28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570C-2575-564F-ACFF-585DD134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1. Naturalized Citizenship (the ability to apply for citizenship) as racialized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5E49-6E00-B840-AF53-6FABBC52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Contestations to the </a:t>
            </a:r>
            <a:r>
              <a:rPr lang="en-US" dirty="0">
                <a:solidFill>
                  <a:srgbClr val="FF0000"/>
                </a:solidFill>
              </a:rPr>
              <a:t>1790</a:t>
            </a:r>
            <a:r>
              <a:rPr lang="en-US" dirty="0"/>
              <a:t> Naturalization Law exclusions:</a:t>
            </a:r>
          </a:p>
          <a:p>
            <a:pPr marL="0" indent="0">
              <a:buNone/>
            </a:pPr>
            <a:r>
              <a:rPr lang="en-US" dirty="0"/>
              <a:t>--</a:t>
            </a:r>
            <a:r>
              <a:rPr lang="en-US" b="1" dirty="0"/>
              <a:t>Ozawa </a:t>
            </a:r>
            <a:r>
              <a:rPr lang="en-US" dirty="0"/>
              <a:t>v. United States, 1922</a:t>
            </a:r>
          </a:p>
          <a:p>
            <a:pPr marL="0" indent="0">
              <a:buNone/>
            </a:pPr>
            <a:r>
              <a:rPr lang="en-US" dirty="0"/>
              <a:t>--United States v. </a:t>
            </a:r>
            <a:r>
              <a:rPr lang="en-US" b="1" dirty="0" err="1"/>
              <a:t>Thind</a:t>
            </a:r>
            <a:r>
              <a:rPr lang="en-US" dirty="0"/>
              <a:t>, 1923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to federal naturalization laws restricting immigrants from seeking U. S. citizenship: </a:t>
            </a:r>
          </a:p>
          <a:p>
            <a:pPr marL="0" indent="0">
              <a:buNone/>
            </a:pPr>
            <a:r>
              <a:rPr lang="en-US" b="1" dirty="0"/>
              <a:t>McCarran-Walter Act of </a:t>
            </a:r>
            <a:r>
              <a:rPr lang="en-US" b="1" dirty="0">
                <a:solidFill>
                  <a:srgbClr val="00B050"/>
                </a:solidFill>
              </a:rPr>
              <a:t>1952 [Immigration and Nationality Act]</a:t>
            </a:r>
          </a:p>
        </p:txBody>
      </p:sp>
    </p:spTree>
    <p:extLst>
      <p:ext uri="{BB962C8B-B14F-4D97-AF65-F5344CB8AC3E}">
        <p14:creationId xmlns:p14="http://schemas.microsoft.com/office/powerpoint/2010/main" val="299494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5" y="5123167"/>
            <a:ext cx="8393349" cy="138585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text of Chinese Exclusion Act, 1882:  </a:t>
            </a:r>
            <a:br>
              <a:rPr lang="en-US" sz="2400" dirty="0"/>
            </a:br>
            <a:r>
              <a:rPr lang="en-US" sz="2400" dirty="0"/>
              <a:t>“it shall not be lawful for any Chinese </a:t>
            </a:r>
            <a:r>
              <a:rPr lang="en-US" sz="2400" b="1" dirty="0"/>
              <a:t>laborer</a:t>
            </a:r>
            <a:r>
              <a:rPr lang="en-US" sz="2400" dirty="0"/>
              <a:t> </a:t>
            </a:r>
            <a:r>
              <a:rPr lang="en-US" sz="2400" b="1" dirty="0"/>
              <a:t>to come, </a:t>
            </a:r>
            <a:r>
              <a:rPr lang="en-US" sz="2400" dirty="0"/>
              <a:t>or having come after the expiration of said ninety days, </a:t>
            </a:r>
            <a:r>
              <a:rPr lang="en-US" sz="2400" b="1" dirty="0"/>
              <a:t>to remain </a:t>
            </a:r>
            <a:r>
              <a:rPr lang="en-US" sz="2400" dirty="0"/>
              <a:t>within the United States.”</a:t>
            </a:r>
          </a:p>
        </p:txBody>
      </p:sp>
      <p:pic>
        <p:nvPicPr>
          <p:cNvPr id="5" name="Picture 4" descr="segment exclusion la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3194004"/>
            <a:ext cx="11287124" cy="17973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30B4D-933E-764E-A63C-2C9F22FF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55" y="591015"/>
            <a:ext cx="10536677" cy="23529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From Ancheta:</a:t>
            </a:r>
          </a:p>
          <a:p>
            <a:pPr marL="0" indent="0">
              <a:buNone/>
            </a:pPr>
            <a:r>
              <a:rPr lang="en-US" sz="4500" dirty="0"/>
              <a:t>2. Anti-Asian Immigration  Laws: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Asian exclusions </a:t>
            </a:r>
            <a:r>
              <a:rPr lang="en-US" dirty="0"/>
              <a:t>aimed at limiting immigration by race and region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1875 Page Law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1882 Chinese Exclusion Act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8812F6C-5393-1248-912B-2D7E0EFBB171}" vid="{750B2C0A-446E-4E42-A6B7-A2B7210C9D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2829</TotalTime>
  <Words>1162</Words>
  <Application>Microsoft Macintosh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Week 2  Monday</vt:lpstr>
      <vt:lpstr>Sections </vt:lpstr>
      <vt:lpstr>  EXTRA Participation credit:  Vietnamese American Memoir Reading and Discussion:   Beth Nguyen aka Bich Minh Nguyen on her new book  </vt:lpstr>
      <vt:lpstr>Today:</vt:lpstr>
      <vt:lpstr>and --an exercise linking the impact of the laws to our class demographics and how it contributes to differences among Asian ethnic groups in the U.S.  </vt:lpstr>
      <vt:lpstr>From Ancheta,  “Legacies of Discrimination,” p. 22</vt:lpstr>
      <vt:lpstr>Race and citizenship: 1790 Naturalization Act</vt:lpstr>
      <vt:lpstr>1. Naturalized Citizenship (the ability to apply for citizenship) as racialized</vt:lpstr>
      <vt:lpstr>text of Chinese Exclusion Act, 1882:   “it shall not be lawful for any Chinese laborer to come, or having come after the expiration of said ninety days, to remain within the United States.”</vt:lpstr>
      <vt:lpstr>PowerPoint Presentation</vt:lpstr>
      <vt:lpstr>    “The Persistence of  Yellow Peril Discourse”  Ono and Pham </vt:lpstr>
      <vt:lpstr>Gina Marchetti on the Yellow Peril, cited in Ono and Phan, p. 28:  </vt:lpstr>
      <vt:lpstr>Yellow Peril discourse focused on cultural difference, threats to: </vt:lpstr>
      <vt:lpstr>On the reach of anti-Asian U.S. immigration policy after 1880 (in green):</vt:lpstr>
      <vt:lpstr>   Ancheta, p. 19:   Why was 1965 a “watershed” moment for Asians in the history of U.S. immigration law? </vt:lpstr>
      <vt:lpstr>Linking the impact of the laws to our class demographics </vt:lpstr>
      <vt:lpstr>For Wed.: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Leslie Bow</cp:lastModifiedBy>
  <cp:revision>214</cp:revision>
  <dcterms:created xsi:type="dcterms:W3CDTF">2018-01-28T21:32:09Z</dcterms:created>
  <dcterms:modified xsi:type="dcterms:W3CDTF">2023-09-12T16:01:22Z</dcterms:modified>
</cp:coreProperties>
</file>