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18" r:id="rId3"/>
    <p:sldId id="319" r:id="rId4"/>
    <p:sldId id="342" r:id="rId5"/>
    <p:sldId id="344" r:id="rId6"/>
    <p:sldId id="345" r:id="rId7"/>
    <p:sldId id="338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3EDE-AA0C-1A4A-B1F7-3540C092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D9AC5-6C12-E84C-B4D0-1A8359B1C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A217-CFD5-0A42-B13D-88F319BC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FBA2-0575-6346-8F56-E498C6DF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C0A3-EB0A-4842-8086-2ECE83A4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B33D-EF79-C344-A731-EED6C3E4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CF39-15DE-1448-8279-0CD216E7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21D0-807F-A445-813D-D6ED0142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BBC0-F346-004B-A253-A2861F71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FC4A-CC21-AB4D-B4D1-9E03704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44B30-2E9E-3146-86D5-769E75547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558D9-971C-B442-9391-670401A7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4B25-6B42-0446-8E03-FA47679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AB80-7EF6-E847-A64A-8B967AC0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BC60-BF47-FA41-B9D0-1CBE29C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6B6C-C530-0449-8240-1603CD2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0762-C583-C648-B603-813D0116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4B03-08CA-AD40-BAC5-51782A1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5441-BEFE-834F-8AFF-3726650B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D4FF-32D7-784E-B16E-0C13BE5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6A13-C594-0A4B-971F-4A260A6F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2CF3-10AC-444E-A557-49B1D1CF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FE08-E315-C447-A188-E2455DCA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8E0C-A34F-B44C-A063-80AB708C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C705-E60B-6544-B961-99621BC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42F2-72F3-084C-8FF5-7A0FDCFB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E61C-4D26-0944-95C3-C66BD3945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E693-078E-454C-81DC-3DFFC0D5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DB3CE-52DA-374D-8061-3129A021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1DE0-28FC-E547-83F7-19852BC9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4DC1-7CA0-7B48-979D-AB29AB4D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13D7-B641-894D-B694-32BB33BF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6DFAA-0CAA-A846-A83B-6CC20CEF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E358-E126-6140-A14B-CAAAA404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0ABF-E512-6A47-8C40-0C6A065DA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B461-BFBB-704B-8914-3467817CE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DB4F2-6706-C342-B2F7-4FFF882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4EE75-C568-B747-9ADD-8E28C247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84C93-1BE3-C849-8DED-4CF73AD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013-D175-C142-8D33-8368DCBF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EC3F-37B0-EE4E-A1F4-1060CC98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7DFA-D408-704D-ABF4-0B512066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E2F65-CE72-E54D-B369-CED69C9A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E72F3-2EE6-064F-9069-B04227C5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75572-1FC8-4A44-B924-E51D81F0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3411C-EC61-2E42-96E9-C7DED70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AB27-EA13-E143-97C7-DF8C6714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6626-6E01-4349-956B-02CDA8B1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636E-9FAF-B447-B84F-6819C048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8FB6-DA47-9241-A36B-EE2583CA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E83C-D4E3-DE4D-BE89-8371830A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D6804-3792-094D-B78B-DE68F89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2E85-8DF7-B744-B2ED-4C0B1519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2BA0C-D992-C846-9735-B3ACE3FA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9F23-81D2-4543-9009-9AE7955E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5345-1DC5-C744-A5C5-18B83F88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FD22-14AB-BF4B-844A-999184F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2E4CA-D774-B54B-A0B4-AC6AD02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4D8BF-5133-AC4B-8B67-51362765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3D70-173D-CE45-A3FE-F2BC3D0E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8F86-1F27-C94B-87A1-5E1E03579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2C62-DA11-F14F-BF2B-4BA718605B12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EC79-66E6-4D43-BFE6-9EF5BA1F5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86E5-21C1-C841-B6F0-1C5263B4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79CD-7B1A-CB4C-89C6-1E691CC0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C916C5-2B4F-384A-A1C6-E61CEA25587B}"/>
              </a:ext>
            </a:extLst>
          </p:cNvPr>
          <p:cNvSpPr txBox="1"/>
          <p:nvPr/>
        </p:nvSpPr>
        <p:spPr>
          <a:xfrm>
            <a:off x="377687" y="298174"/>
            <a:ext cx="491987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Wed. Week 5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Upcoming: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Mon. read: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M. Butterfly,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Hwang [NOT the Broadway revival edition]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Read: first paper topics under course documents</a:t>
            </a:r>
            <a:endParaRPr lang="en-US" sz="1800" dirty="0">
              <a:effectLst/>
              <a:latin typeface="Courier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ourier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Wed. read: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“For the First Time, the Real-Life Models for Broadway’s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M. Butterfly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Tell of their Very Strange Romance,”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Wadler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think about for section this week: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/>
              <a:t>In “Empires of my Mind,” Shaw intends to celebrate his local Chinese restaurant. But is his story also cringeworthy? </a:t>
            </a:r>
          </a:p>
          <a:p>
            <a:endParaRPr lang="en-US" sz="1800" dirty="0"/>
          </a:p>
          <a:p>
            <a:r>
              <a:rPr lang="en-US" sz="1800" dirty="0"/>
              <a:t>Does his story reflect </a:t>
            </a:r>
            <a:r>
              <a:rPr lang="en-US" sz="1800" dirty="0" err="1"/>
              <a:t>Heldke’s</a:t>
            </a:r>
            <a:r>
              <a:rPr lang="en-US" sz="1800" dirty="0"/>
              <a:t> “food colonialism” (395)? </a:t>
            </a:r>
          </a:p>
          <a:p>
            <a:endParaRPr lang="en-US" sz="1800" dirty="0"/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person leaning against a wall with a flag&#10;&#10;Description automatically generated">
            <a:extLst>
              <a:ext uri="{FF2B5EF4-FFF2-40B4-BE49-F238E27FC236}">
                <a16:creationId xmlns:a16="http://schemas.microsoft.com/office/drawing/2014/main" id="{281910CB-147B-A845-8A4A-C1C0E7BDE7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7827"/>
          <a:stretch>
            <a:fillRect/>
          </a:stretch>
        </p:blipFill>
        <p:spPr>
          <a:xfrm>
            <a:off x="6096000" y="1200603"/>
            <a:ext cx="5644304" cy="4456793"/>
          </a:xfrm>
        </p:spPr>
      </p:pic>
    </p:spTree>
    <p:extLst>
      <p:ext uri="{BB962C8B-B14F-4D97-AF65-F5344CB8AC3E}">
        <p14:creationId xmlns:p14="http://schemas.microsoft.com/office/powerpoint/2010/main" val="309100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DEEE-F821-AA46-9AA9-05F557E2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From “Let’s Eat Thai,” Heldke, p. 395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856A-E948-8542-BAE0-144D8D85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23715" cy="4260377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“I had come to see my adventure cooking and eating as strongly motivated by an</a:t>
            </a:r>
            <a:r>
              <a:rPr lang="en-US" sz="2400" b="1" dirty="0"/>
              <a:t> attitude</a:t>
            </a:r>
            <a:r>
              <a:rPr lang="en-US" sz="2400" dirty="0"/>
              <a:t> bearing deep connections to Western </a:t>
            </a:r>
            <a:r>
              <a:rPr lang="en-US" sz="2400" b="1" dirty="0"/>
              <a:t>colonialism and imperialism </a:t>
            </a:r>
            <a:r>
              <a:rPr lang="en-US" sz="2400" dirty="0"/>
              <a:t>. . . . </a:t>
            </a:r>
          </a:p>
          <a:p>
            <a:pPr marL="0" indent="0">
              <a:buNone/>
            </a:pPr>
            <a:r>
              <a:rPr lang="en-US" sz="2400" dirty="0"/>
              <a:t>the attitude of  various nineteenth-and twentieth-century European painters, anthropologists, and explorers who set out in search of ever ‘newer,’ every more ‘remote’ cultures they could co-opt, borrow from freely and out of context, and </a:t>
            </a:r>
            <a:r>
              <a:rPr lang="en-US" sz="2400" b="1" dirty="0"/>
              <a:t>use as the raw material for their own efforts at creation and discovery.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5CD6F-1A2A-3543-9C5B-CFCE84BF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84" y="893122"/>
            <a:ext cx="2586582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813F-28F9-3246-B03F-20867A6D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764E-3DA5-0F4B-BDC4-058F5AA8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52" y="1795345"/>
            <a:ext cx="4772721" cy="42151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“If I can make Indonesian dishes that other food adventurers can only eat in restaurants, I become a kind of exotic myself”</a:t>
            </a:r>
            <a:r>
              <a:rPr lang="en-US" dirty="0"/>
              <a:t> (</a:t>
            </a:r>
            <a:r>
              <a:rPr lang="en-US" dirty="0" err="1"/>
              <a:t>Heldke</a:t>
            </a:r>
            <a:r>
              <a:rPr lang="en-US" dirty="0"/>
              <a:t>, 398)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EBFB7-07B5-F842-8B3A-5C8ABFDA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48" y="400145"/>
            <a:ext cx="3916766" cy="58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0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0B6F-FF24-E34A-B2BA-FD919B9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39" y="575050"/>
            <a:ext cx="4040325" cy="1689179"/>
          </a:xfrm>
        </p:spPr>
        <p:txBody>
          <a:bodyPr>
            <a:no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Empires</a:t>
            </a:r>
            <a:r>
              <a:rPr lang="en-US" sz="2400" dirty="0"/>
              <a:t> of My Mind: </a:t>
            </a:r>
            <a:br>
              <a:rPr lang="en-US" sz="2400" dirty="0"/>
            </a:br>
            <a:r>
              <a:rPr lang="en-US" sz="2400" dirty="0"/>
              <a:t>My Love Affair with Asian Food Begins,” SHAW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8A40B-9000-DF4C-BC60-406327A91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90" y="0"/>
            <a:ext cx="7104025" cy="5903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4FC7-C9DE-F647-8546-CA6A11C7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4229"/>
            <a:ext cx="4040325" cy="4424805"/>
          </a:xfrm>
        </p:spPr>
        <p:txBody>
          <a:bodyPr>
            <a:normAutofit/>
          </a:bodyPr>
          <a:lstStyle/>
          <a:p>
            <a:r>
              <a:rPr lang="en-US" sz="2800" dirty="0"/>
              <a:t>Shaw celebrates his neighborhood Chinese restaurant and conveys his close relationship with the people who run it. </a:t>
            </a:r>
          </a:p>
          <a:p>
            <a:endParaRPr lang="en-US" sz="2800" dirty="0"/>
          </a:p>
          <a:p>
            <a:r>
              <a:rPr lang="en-US" sz="2800" dirty="0"/>
              <a:t>What’s wrong with the picture he paints? 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95F61-AF27-BB44-A99B-82B8C3FF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76" y="954157"/>
            <a:ext cx="2604052" cy="4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789-52E7-164A-A884-A726A12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206829"/>
            <a:ext cx="9949543" cy="2493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Question for our critical thinking on</a:t>
            </a:r>
          </a:p>
          <a:p>
            <a:pPr marL="0" indent="0">
              <a:buNone/>
            </a:pPr>
            <a:r>
              <a:rPr lang="en-US" b="1" dirty="0"/>
              <a:t> “cuisine based multiculturalism”: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Does the broader acceptance of a people’s foodways necessarily translate into valuing a people?  </a:t>
            </a:r>
          </a:p>
          <a:p>
            <a:pPr marL="0" indent="0">
              <a:buNone/>
            </a:pPr>
            <a:r>
              <a:rPr lang="en-US" b="1" dirty="0"/>
              <a:t>Does it lead to greater acceptance, appreciation, or awareness?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C1151-2B57-554B-B966-AFF47CFB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1" y="2700338"/>
            <a:ext cx="7391400" cy="4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22988-0CAE-0943-8AE0-0DB4792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4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91A6B9-C769-E740-9354-AABD236C7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43436"/>
            <a:ext cx="4422989" cy="73751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DE6F3-5252-AE46-9BA7-8327F50E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47" y="304951"/>
            <a:ext cx="6527453" cy="65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D033-227B-1746-A1F7-B6B3F469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704336"/>
            <a:ext cx="6076763" cy="57335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6E269-95E6-1C42-AC78-31F35DD0634C}"/>
              </a:ext>
            </a:extLst>
          </p:cNvPr>
          <p:cNvSpPr txBox="1"/>
          <p:nvPr/>
        </p:nvSpPr>
        <p:spPr>
          <a:xfrm>
            <a:off x="5861079" y="5994962"/>
            <a:ext cx="52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Bao</a:t>
            </a:r>
            <a:r>
              <a:rPr lang="en-US" dirty="0"/>
              <a:t>,  Shi</a:t>
            </a:r>
          </a:p>
          <a:p>
            <a:endParaRPr lang="en-US" dirty="0"/>
          </a:p>
        </p:txBody>
      </p:sp>
      <p:pic>
        <p:nvPicPr>
          <p:cNvPr id="8" name="Content Placeholder 7" descr="A cartoon character holding a small toy&#10;&#10;Description automatically generated">
            <a:extLst>
              <a:ext uri="{FF2B5EF4-FFF2-40B4-BE49-F238E27FC236}">
                <a16:creationId xmlns:a16="http://schemas.microsoft.com/office/drawing/2014/main" id="{72F2A998-1CC4-E489-F6AC-30C30464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12" y="216707"/>
            <a:ext cx="5733534" cy="5733534"/>
          </a:xfrm>
        </p:spPr>
      </p:pic>
    </p:spTree>
    <p:extLst>
      <p:ext uri="{BB962C8B-B14F-4D97-AF65-F5344CB8AC3E}">
        <p14:creationId xmlns:p14="http://schemas.microsoft.com/office/powerpoint/2010/main" val="38186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22988-0CAE-0943-8AE0-0DB4792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E185B-8941-1644-9598-9980FE3D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223158"/>
            <a:ext cx="4119059" cy="5038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“Of course, I loved steak.  </a:t>
            </a:r>
          </a:p>
          <a:p>
            <a:pPr marL="0" indent="0">
              <a:buNone/>
            </a:pPr>
            <a:r>
              <a:rPr lang="en-US" dirty="0"/>
              <a:t>I loved steak even though I had never actually tried it” (60).</a:t>
            </a:r>
          </a:p>
          <a:p>
            <a:pPr marL="0" indent="0">
              <a:buNone/>
            </a:pPr>
            <a:r>
              <a:rPr lang="en-US" dirty="0"/>
              <a:t>“Beefeaters,” </a:t>
            </a:r>
            <a:r>
              <a:rPr lang="en-US" dirty="0" err="1"/>
              <a:t>Sekhon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F8194-86E3-B246-9F0B-7F78355E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24" y="696084"/>
            <a:ext cx="7231029" cy="48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363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  <vt:lpstr>From “Let’s Eat Thai,” Heldke, p. 395</vt:lpstr>
      <vt:lpstr>PowerPoint Presentation</vt:lpstr>
      <vt:lpstr>“Empires of My Mind:  My Love Affair with Asian Food Begins,” SHAW  </vt:lpstr>
      <vt:lpstr>PowerPoint Presentation</vt:lpstr>
      <vt:lpstr>PowerPoint Presentation</vt:lpstr>
      <vt:lpstr>         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Bow</dc:creator>
  <cp:lastModifiedBy>Leslie Bow</cp:lastModifiedBy>
  <cp:revision>16</cp:revision>
  <dcterms:created xsi:type="dcterms:W3CDTF">2021-10-03T18:47:34Z</dcterms:created>
  <dcterms:modified xsi:type="dcterms:W3CDTF">2023-10-03T20:41:45Z</dcterms:modified>
</cp:coreProperties>
</file>