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9" r:id="rId2"/>
    <p:sldId id="260" r:id="rId3"/>
    <p:sldId id="261" r:id="rId4"/>
    <p:sldId id="263" r:id="rId5"/>
    <p:sldId id="258" r:id="rId6"/>
    <p:sldId id="320" r:id="rId7"/>
    <p:sldId id="319" r:id="rId8"/>
    <p:sldId id="264" r:id="rId9"/>
    <p:sldId id="269" r:id="rId10"/>
    <p:sldId id="321" r:id="rId11"/>
    <p:sldId id="267" r:id="rId12"/>
    <p:sldId id="336" r:id="rId13"/>
    <p:sldId id="322" r:id="rId14"/>
    <p:sldId id="33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6418"/>
  </p:normalViewPr>
  <p:slideViewPr>
    <p:cSldViewPr snapToGrid="0" snapToObjects="1">
      <p:cViewPr varScale="1">
        <p:scale>
          <a:sx n="112" d="100"/>
          <a:sy n="112" d="100"/>
        </p:scale>
        <p:origin x="1176" y="192"/>
      </p:cViewPr>
      <p:guideLst>
        <p:guide orient="horz" pos="2160"/>
        <p:guide pos="2880"/>
      </p:guideLst>
    </p:cSldViewPr>
  </p:slideViewPr>
  <p:outlineViewPr>
    <p:cViewPr>
      <p:scale>
        <a:sx n="33" d="100"/>
        <a:sy n="33" d="100"/>
      </p:scale>
      <p:origin x="0" y="-2264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8D1DC-707E-7842-BBCC-50440D34DA2C}" type="datetimeFigureOut">
              <a:rPr lang="en-US" smtClean="0"/>
              <a:t>10/11/23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4F592-CEC7-0945-B27B-750EB10DA8EB}" type="slidenum">
              <a:rPr lang="en-US" smtClean="0"/>
              <a:t>‹#›</a:t>
            </a:fld>
            <a:endParaRPr lang="en-US"/>
          </a:p>
        </p:txBody>
      </p:sp>
    </p:spTree>
    <p:extLst>
      <p:ext uri="{BB962C8B-B14F-4D97-AF65-F5344CB8AC3E}">
        <p14:creationId xmlns:p14="http://schemas.microsoft.com/office/powerpoint/2010/main" val="361133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14F592-CEC7-0945-B27B-750EB10DA8EB}" type="slidenum">
              <a:rPr lang="en-US" smtClean="0"/>
              <a:t>9</a:t>
            </a:fld>
            <a:endParaRPr lang="en-US"/>
          </a:p>
        </p:txBody>
      </p:sp>
    </p:spTree>
    <p:extLst>
      <p:ext uri="{BB962C8B-B14F-4D97-AF65-F5344CB8AC3E}">
        <p14:creationId xmlns:p14="http://schemas.microsoft.com/office/powerpoint/2010/main" val="2780146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14F592-CEC7-0945-B27B-750EB10DA8EB}" type="slidenum">
              <a:rPr lang="en-US" smtClean="0"/>
              <a:t>10</a:t>
            </a:fld>
            <a:endParaRPr lang="en-US"/>
          </a:p>
        </p:txBody>
      </p:sp>
    </p:spTree>
    <p:extLst>
      <p:ext uri="{BB962C8B-B14F-4D97-AF65-F5344CB8AC3E}">
        <p14:creationId xmlns:p14="http://schemas.microsoft.com/office/powerpoint/2010/main" val="274488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14F592-CEC7-0945-B27B-750EB10DA8EB}" type="slidenum">
              <a:rPr lang="en-US" smtClean="0"/>
              <a:t>12</a:t>
            </a:fld>
            <a:endParaRPr lang="en-US"/>
          </a:p>
        </p:txBody>
      </p:sp>
    </p:spTree>
    <p:extLst>
      <p:ext uri="{BB962C8B-B14F-4D97-AF65-F5344CB8AC3E}">
        <p14:creationId xmlns:p14="http://schemas.microsoft.com/office/powerpoint/2010/main" val="1405451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8F3604-F5DE-2542-8C4C-7FD1A5041E11}" type="datetimeFigureOut">
              <a:rPr lang="en-US" smtClean="0"/>
              <a:pPr/>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8F3604-F5DE-2542-8C4C-7FD1A5041E11}" type="datetimeFigureOut">
              <a:rPr lang="en-US" smtClean="0"/>
              <a:pPr/>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8F3604-F5DE-2542-8C4C-7FD1A5041E11}" type="datetimeFigureOut">
              <a:rPr lang="en-US" smtClean="0"/>
              <a:pPr/>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8F3604-F5DE-2542-8C4C-7FD1A5041E11}" type="datetimeFigureOut">
              <a:rPr lang="en-US" smtClean="0"/>
              <a:pPr/>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F3604-F5DE-2542-8C4C-7FD1A5041E11}" type="datetimeFigureOut">
              <a:rPr lang="en-US" smtClean="0"/>
              <a:pPr/>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8F3604-F5DE-2542-8C4C-7FD1A5041E11}" type="datetimeFigureOut">
              <a:rPr lang="en-US" smtClean="0"/>
              <a:pPr/>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8F3604-F5DE-2542-8C4C-7FD1A5041E11}" type="datetimeFigureOut">
              <a:rPr lang="en-US" smtClean="0"/>
              <a:pPr/>
              <a:t>10/11/23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8F3604-F5DE-2542-8C4C-7FD1A5041E11}" type="datetimeFigureOut">
              <a:rPr lang="en-US" smtClean="0"/>
              <a:pPr/>
              <a:t>10/11/23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F3604-F5DE-2542-8C4C-7FD1A5041E11}" type="datetimeFigureOut">
              <a:rPr lang="en-US" smtClean="0"/>
              <a:pPr/>
              <a:t>10/11/23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F3604-F5DE-2542-8C4C-7FD1A5041E11}" type="datetimeFigureOut">
              <a:rPr lang="en-US" smtClean="0"/>
              <a:pPr/>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F3604-F5DE-2542-8C4C-7FD1A5041E11}" type="datetimeFigureOut">
              <a:rPr lang="en-US" smtClean="0"/>
              <a:pPr/>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83BE-CB25-544D-8BB5-7298026B8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F3604-F5DE-2542-8C4C-7FD1A5041E11}" type="datetimeFigureOut">
              <a:rPr lang="en-US" smtClean="0"/>
              <a:pPr/>
              <a:t>10/11/23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C83BE-CB25-544D-8BB5-7298026B8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nytimes.com/by/laura-collins-hughe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620CB16-FD8B-B447-9C9A-6FC0A4C9C933}"/>
              </a:ext>
            </a:extLst>
          </p:cNvPr>
          <p:cNvSpPr>
            <a:spLocks noGrp="1"/>
          </p:cNvSpPr>
          <p:nvPr>
            <p:ph type="title"/>
          </p:nvPr>
        </p:nvSpPr>
        <p:spPr/>
        <p:txBody>
          <a:bodyPr/>
          <a:lstStyle/>
          <a:p>
            <a:pPr algn="l"/>
            <a:r>
              <a:rPr lang="en-US" dirty="0">
                <a:solidFill>
                  <a:schemeClr val="accent6"/>
                </a:solidFill>
              </a:rPr>
              <a:t>Week 6 Monday </a:t>
            </a:r>
          </a:p>
        </p:txBody>
      </p:sp>
      <p:sp>
        <p:nvSpPr>
          <p:cNvPr id="4" name="Text Placeholder 3">
            <a:extLst>
              <a:ext uri="{FF2B5EF4-FFF2-40B4-BE49-F238E27FC236}">
                <a16:creationId xmlns:a16="http://schemas.microsoft.com/office/drawing/2014/main" id="{BB51864C-B994-6A4A-B72C-0FB83800C48E}"/>
              </a:ext>
            </a:extLst>
          </p:cNvPr>
          <p:cNvSpPr>
            <a:spLocks noGrp="1"/>
          </p:cNvSpPr>
          <p:nvPr>
            <p:ph sz="half" idx="1"/>
          </p:nvPr>
        </p:nvSpPr>
        <p:spPr>
          <a:xfrm>
            <a:off x="349625" y="1417638"/>
            <a:ext cx="4637938" cy="5050397"/>
          </a:xfrm>
        </p:spPr>
        <p:txBody>
          <a:bodyPr>
            <a:normAutofit fontScale="25000" lnSpcReduction="20000"/>
          </a:bodyPr>
          <a:lstStyle/>
          <a:p>
            <a:pPr marL="0" indent="0">
              <a:buNone/>
            </a:pPr>
            <a:r>
              <a:rPr lang="en-US" sz="8000" dirty="0"/>
              <a:t>This week:  </a:t>
            </a:r>
          </a:p>
          <a:p>
            <a:pPr marL="0" indent="0">
              <a:buNone/>
            </a:pPr>
            <a:r>
              <a:rPr lang="en-US" sz="8000" dirty="0"/>
              <a:t>--for Wed.</a:t>
            </a:r>
            <a:r>
              <a:rPr lang="en-US" sz="8000" i="1" dirty="0"/>
              <a:t> </a:t>
            </a:r>
            <a:r>
              <a:rPr lang="en-US" sz="8000" dirty="0"/>
              <a:t>Read: “For the First Time, the Real-Life Models for Broadway’s </a:t>
            </a:r>
            <a:r>
              <a:rPr lang="en-US" sz="8000" i="1" dirty="0"/>
              <a:t>M. Butterfly </a:t>
            </a:r>
            <a:r>
              <a:rPr lang="en-US" sz="8000" dirty="0"/>
              <a:t>Tell of their Very Strange Romance,” </a:t>
            </a:r>
            <a:r>
              <a:rPr lang="en-US" sz="8000" dirty="0" err="1"/>
              <a:t>Wadler</a:t>
            </a:r>
            <a:r>
              <a:rPr lang="en-US" sz="8000" dirty="0"/>
              <a:t> </a:t>
            </a:r>
          </a:p>
          <a:p>
            <a:pPr marL="0" indent="0">
              <a:buNone/>
            </a:pPr>
            <a:r>
              <a:rPr lang="en-US" sz="8000" i="1" dirty="0"/>
              <a:t>		</a:t>
            </a:r>
            <a:endParaRPr lang="en-US" sz="8000" b="1" dirty="0"/>
          </a:p>
          <a:p>
            <a:pPr marL="0" indent="0">
              <a:buNone/>
            </a:pPr>
            <a:r>
              <a:rPr lang="en-US" sz="8000" dirty="0"/>
              <a:t>--Paper topics are on Canvas</a:t>
            </a:r>
          </a:p>
          <a:p>
            <a:pPr marL="0" indent="0">
              <a:buNone/>
            </a:pPr>
            <a:r>
              <a:rPr lang="en-US" sz="8000" dirty="0"/>
              <a:t>Optional paper topic meetings with your section leader: see your leader for sign ups</a:t>
            </a:r>
          </a:p>
          <a:p>
            <a:pPr marL="0" indent="0">
              <a:buNone/>
            </a:pPr>
            <a:endParaRPr lang="en-US" sz="8000" dirty="0"/>
          </a:p>
          <a:p>
            <a:pPr marL="0" indent="0">
              <a:buNone/>
            </a:pPr>
            <a:r>
              <a:rPr lang="en-US" sz="8000" b="1" dirty="0">
                <a:solidFill>
                  <a:schemeClr val="accent6"/>
                </a:solidFill>
              </a:rPr>
              <a:t>Next week: </a:t>
            </a:r>
          </a:p>
          <a:p>
            <a:pPr marL="0" indent="0">
              <a:buNone/>
            </a:pPr>
            <a:r>
              <a:rPr lang="en-US" sz="8000" dirty="0"/>
              <a:t>Midterm Week Wed.  in lecture;  McBurney students have been sent codes and must make an appointment for testing.</a:t>
            </a:r>
          </a:p>
          <a:p>
            <a:pPr marL="0" indent="0">
              <a:buNone/>
            </a:pPr>
            <a:endParaRPr lang="en-US" dirty="0"/>
          </a:p>
          <a:p>
            <a:endParaRPr lang="en-US" dirty="0"/>
          </a:p>
        </p:txBody>
      </p:sp>
      <p:pic>
        <p:nvPicPr>
          <p:cNvPr id="3" name="Content Placeholder 2">
            <a:extLst>
              <a:ext uri="{FF2B5EF4-FFF2-40B4-BE49-F238E27FC236}">
                <a16:creationId xmlns:a16="http://schemas.microsoft.com/office/drawing/2014/main" id="{68FB8666-25ED-6A4E-BD99-335DD3166A5E}"/>
              </a:ext>
            </a:extLst>
          </p:cNvPr>
          <p:cNvPicPr>
            <a:picLocks noGrp="1" noChangeAspect="1"/>
          </p:cNvPicPr>
          <p:nvPr>
            <p:ph sz="half" idx="2"/>
          </p:nvPr>
        </p:nvPicPr>
        <p:blipFill>
          <a:blip r:embed="rId2"/>
          <a:stretch>
            <a:fillRect/>
          </a:stretch>
        </p:blipFill>
        <p:spPr>
          <a:xfrm>
            <a:off x="5322608" y="648092"/>
            <a:ext cx="3029147" cy="4525963"/>
          </a:xfrm>
        </p:spPr>
      </p:pic>
      <p:sp>
        <p:nvSpPr>
          <p:cNvPr id="5" name="TextBox 4">
            <a:extLst>
              <a:ext uri="{FF2B5EF4-FFF2-40B4-BE49-F238E27FC236}">
                <a16:creationId xmlns:a16="http://schemas.microsoft.com/office/drawing/2014/main" id="{0474BD91-63DE-9A44-9A77-2EA19B3CA41A}"/>
              </a:ext>
            </a:extLst>
          </p:cNvPr>
          <p:cNvSpPr txBox="1"/>
          <p:nvPr/>
        </p:nvSpPr>
        <p:spPr>
          <a:xfrm>
            <a:off x="5545619" y="5479832"/>
            <a:ext cx="3141181" cy="646331"/>
          </a:xfrm>
          <a:prstGeom prst="rect">
            <a:avLst/>
          </a:prstGeom>
          <a:noFill/>
        </p:spPr>
        <p:txBody>
          <a:bodyPr wrap="none" rtlCol="0">
            <a:spAutoFit/>
          </a:bodyPr>
          <a:lstStyle/>
          <a:p>
            <a:r>
              <a:rPr lang="en-US" dirty="0"/>
              <a:t>John Lithgow and B.D. Wong, </a:t>
            </a:r>
            <a:br>
              <a:rPr lang="en-US" dirty="0"/>
            </a:br>
            <a:r>
              <a:rPr lang="en-US" i="1" dirty="0"/>
              <a:t>M. Butterfly </a:t>
            </a:r>
            <a:r>
              <a:rPr lang="en-US" dirty="0"/>
              <a:t>on Broadway, 1988</a:t>
            </a:r>
          </a:p>
        </p:txBody>
      </p:sp>
    </p:spTree>
    <p:extLst>
      <p:ext uri="{BB962C8B-B14F-4D97-AF65-F5344CB8AC3E}">
        <p14:creationId xmlns:p14="http://schemas.microsoft.com/office/powerpoint/2010/main" val="146636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5438-2E54-AB40-B192-FC8783A8C759}"/>
              </a:ext>
            </a:extLst>
          </p:cNvPr>
          <p:cNvSpPr>
            <a:spLocks noGrp="1"/>
          </p:cNvSpPr>
          <p:nvPr>
            <p:ph type="title"/>
          </p:nvPr>
        </p:nvSpPr>
        <p:spPr/>
        <p:txBody>
          <a:bodyPr>
            <a:normAutofit fontScale="90000"/>
          </a:bodyPr>
          <a:lstStyle/>
          <a:p>
            <a:pPr algn="l"/>
            <a:r>
              <a:rPr lang="en-US" dirty="0">
                <a:solidFill>
                  <a:srgbClr val="00B050"/>
                </a:solidFill>
              </a:rPr>
              <a:t>If you agree, walk to the podium.</a:t>
            </a:r>
            <a:br>
              <a:rPr lang="en-US" dirty="0"/>
            </a:br>
            <a:r>
              <a:rPr lang="en-US" dirty="0"/>
              <a:t>If you disagree, </a:t>
            </a:r>
            <a:r>
              <a:rPr lang="en-US" dirty="0">
                <a:solidFill>
                  <a:srgbClr val="FF0000"/>
                </a:solidFill>
              </a:rPr>
              <a:t>stay</a:t>
            </a:r>
            <a:r>
              <a:rPr lang="en-US" dirty="0"/>
              <a:t> where you are.</a:t>
            </a:r>
          </a:p>
        </p:txBody>
      </p:sp>
      <p:sp>
        <p:nvSpPr>
          <p:cNvPr id="3" name="Content Placeholder 2">
            <a:extLst>
              <a:ext uri="{FF2B5EF4-FFF2-40B4-BE49-F238E27FC236}">
                <a16:creationId xmlns:a16="http://schemas.microsoft.com/office/drawing/2014/main" id="{6FA24CE0-7A03-A74C-A075-CAF1B3F2CBBA}"/>
              </a:ext>
            </a:extLst>
          </p:cNvPr>
          <p:cNvSpPr>
            <a:spLocks noGrp="1"/>
          </p:cNvSpPr>
          <p:nvPr>
            <p:ph idx="1"/>
          </p:nvPr>
        </p:nvSpPr>
        <p:spPr/>
        <p:txBody>
          <a:bodyPr>
            <a:normAutofit fontScale="92500" lnSpcReduction="20000"/>
          </a:bodyPr>
          <a:lstStyle/>
          <a:p>
            <a:pPr marL="0" indent="0">
              <a:buNone/>
            </a:pPr>
            <a:endParaRPr lang="en-US" dirty="0"/>
          </a:p>
          <a:p>
            <a:pPr marL="0" indent="0">
              <a:buNone/>
            </a:pPr>
            <a:r>
              <a:rPr lang="en-US" dirty="0"/>
              <a:t>Song's motivations for deceiving Gallimard are straightforward. Song is “in love with” power, acting, manipulation, their own ego.</a:t>
            </a:r>
          </a:p>
          <a:p>
            <a:pPr marL="0" indent="0">
              <a:buNone/>
            </a:pPr>
            <a:endParaRPr lang="en-US" dirty="0"/>
          </a:p>
          <a:p>
            <a:pPr marL="0" indent="0">
              <a:buNone/>
            </a:pPr>
            <a:r>
              <a:rPr lang="en-US" dirty="0"/>
              <a:t>Song's motivations for deceiving Gallimard are straightforward. Song is in love with Gallimard. </a:t>
            </a:r>
          </a:p>
          <a:p>
            <a:pPr marL="0" indent="0">
              <a:buNone/>
            </a:pPr>
            <a:endParaRPr lang="en-US" dirty="0"/>
          </a:p>
          <a:p>
            <a:pPr marL="0" indent="0">
              <a:buNone/>
            </a:pPr>
            <a:r>
              <a:rPr lang="en-US" dirty="0"/>
              <a:t>Song is a patriot and loves his country, the People’s Republic of China.</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514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50"/>
                </a:solidFill>
              </a:rPr>
              <a:t>If you agree, walk to the podium.</a:t>
            </a:r>
            <a:br>
              <a:rPr lang="en-US" dirty="0"/>
            </a:br>
            <a:r>
              <a:rPr lang="en-US" dirty="0"/>
              <a:t>If you disagree, </a:t>
            </a:r>
            <a:r>
              <a:rPr lang="en-US" dirty="0">
                <a:solidFill>
                  <a:srgbClr val="FF0000"/>
                </a:solidFill>
              </a:rPr>
              <a:t>stay</a:t>
            </a:r>
            <a:r>
              <a:rPr lang="en-US" dirty="0"/>
              <a:t> where you are.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The misconceptions and fantasies that haunt Gallimard’s relationship with Song could happen to anyone.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233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marL="0" indent="0">
              <a:buNone/>
            </a:pPr>
            <a:r>
              <a:rPr lang="en-US" dirty="0"/>
              <a:t>Gallimard is in love with an ideal that Song projects.</a:t>
            </a:r>
          </a:p>
          <a:p>
            <a:pPr marL="0" indent="0">
              <a:buNone/>
            </a:pPr>
            <a:endParaRPr lang="en-US" dirty="0"/>
          </a:p>
          <a:p>
            <a:pPr marL="0" indent="0">
              <a:buNone/>
            </a:pPr>
            <a:endParaRPr lang="en-US" dirty="0"/>
          </a:p>
          <a:p>
            <a:pPr marL="0" indent="0">
              <a:buNone/>
            </a:pPr>
            <a:r>
              <a:rPr lang="en-US" dirty="0"/>
              <a:t>Song's motivations for deceiving Gallimard are fairly straightforward. Song is “in love with” power, acting, manipulation, their own ego.</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59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effectLst/>
                <a:latin typeface="Calibri" panose="020F0502020204030204" pitchFamily="34" charset="0"/>
                <a:ea typeface="Calibri" panose="020F0502020204030204" pitchFamily="34" charset="0"/>
                <a:cs typeface="Arial" panose="020B0604020202020204" pitchFamily="34" charset="0"/>
              </a:rPr>
              <a:t>I.5.10 </a:t>
            </a:r>
            <a:endParaRPr lang="en-US" sz="4000"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solidFill>
                <a:schemeClr val="accent4">
                  <a:lumMod val="75000"/>
                </a:schemeClr>
              </a:solidFill>
            </a:endParaRPr>
          </a:p>
          <a:p>
            <a:pPr marL="0" indent="0">
              <a:buNone/>
            </a:pPr>
            <a:r>
              <a:rPr lang="en-US" dirty="0">
                <a:solidFill>
                  <a:schemeClr val="accent4">
                    <a:lumMod val="75000"/>
                  </a:schemeClr>
                </a:solidFill>
              </a:rPr>
              <a:t>I found </a:t>
            </a:r>
            <a:r>
              <a:rPr lang="en-US" dirty="0" err="1">
                <a:solidFill>
                  <a:schemeClr val="accent4">
                    <a:lumMod val="75000"/>
                  </a:schemeClr>
                </a:solidFill>
              </a:rPr>
              <a:t>Gallimard</a:t>
            </a:r>
            <a:r>
              <a:rPr lang="en-US" dirty="0">
                <a:solidFill>
                  <a:schemeClr val="accent4">
                    <a:lumMod val="75000"/>
                  </a:schemeClr>
                </a:solidFill>
              </a:rPr>
              <a:t> to be a sympathetic character.   </a:t>
            </a:r>
          </a:p>
          <a:p>
            <a:pPr marL="0" indent="0">
              <a:buNone/>
            </a:pPr>
            <a:endParaRPr lang="en-US" dirty="0"/>
          </a:p>
          <a:p>
            <a:pPr marL="0" indent="0">
              <a:buNone/>
            </a:pPr>
            <a:r>
              <a:rPr lang="en-US" dirty="0" err="1"/>
              <a:t>Gallimard</a:t>
            </a:r>
            <a:r>
              <a:rPr lang="en-US" dirty="0"/>
              <a:t> is the author of his own deception.</a:t>
            </a:r>
          </a:p>
          <a:p>
            <a:pPr marL="0" indent="0">
              <a:buNone/>
            </a:pPr>
            <a:endParaRPr lang="en-US" dirty="0"/>
          </a:p>
        </p:txBody>
      </p:sp>
    </p:spTree>
    <p:extLst>
      <p:ext uri="{BB962C8B-B14F-4D97-AF65-F5344CB8AC3E}">
        <p14:creationId xmlns:p14="http://schemas.microsoft.com/office/powerpoint/2010/main" val="350420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E8B190-2745-B448-BC6F-7A31870F7039}"/>
              </a:ext>
            </a:extLst>
          </p:cNvPr>
          <p:cNvSpPr>
            <a:spLocks noGrp="1"/>
          </p:cNvSpPr>
          <p:nvPr>
            <p:ph type="title"/>
          </p:nvPr>
        </p:nvSpPr>
        <p:spPr>
          <a:xfrm>
            <a:off x="457200" y="523982"/>
            <a:ext cx="7891153" cy="295415"/>
          </a:xfrm>
        </p:spPr>
        <p:txBody>
          <a:bodyPr>
            <a:normAutofit fontScale="90000"/>
          </a:bodyPr>
          <a:lstStyle/>
          <a:p>
            <a:pPr algn="l"/>
            <a:br>
              <a:rPr lang="en-US" dirty="0"/>
            </a:br>
            <a:endParaRPr lang="en-US" dirty="0"/>
          </a:p>
        </p:txBody>
      </p:sp>
      <p:sp>
        <p:nvSpPr>
          <p:cNvPr id="8" name="Content Placeholder 7">
            <a:extLst>
              <a:ext uri="{FF2B5EF4-FFF2-40B4-BE49-F238E27FC236}">
                <a16:creationId xmlns:a16="http://schemas.microsoft.com/office/drawing/2014/main" id="{FECC2EEE-4EE9-A547-AF8D-001363041D1E}"/>
              </a:ext>
            </a:extLst>
          </p:cNvPr>
          <p:cNvSpPr>
            <a:spLocks noGrp="1"/>
          </p:cNvSpPr>
          <p:nvPr>
            <p:ph sz="half" idx="1"/>
          </p:nvPr>
        </p:nvSpPr>
        <p:spPr>
          <a:xfrm>
            <a:off x="457200" y="639763"/>
            <a:ext cx="4151416" cy="5449269"/>
          </a:xfrm>
        </p:spPr>
        <p:txBody>
          <a:bodyPr>
            <a:normAutofit fontScale="77500" lnSpcReduction="20000"/>
          </a:bodyPr>
          <a:lstStyle/>
          <a:p>
            <a:pPr marL="0" indent="0">
              <a:buNone/>
            </a:pPr>
            <a:endParaRPr lang="en-US" sz="4600" dirty="0">
              <a:solidFill>
                <a:schemeClr val="accent6">
                  <a:lumMod val="75000"/>
                </a:schemeClr>
              </a:solidFill>
            </a:endParaRPr>
          </a:p>
          <a:p>
            <a:pPr marL="0" indent="0">
              <a:buNone/>
            </a:pPr>
            <a:endParaRPr lang="en-US" sz="4600" dirty="0">
              <a:solidFill>
                <a:schemeClr val="accent6">
                  <a:lumMod val="75000"/>
                </a:schemeClr>
              </a:solidFill>
            </a:endParaRPr>
          </a:p>
          <a:p>
            <a:pPr marL="0" indent="0">
              <a:buNone/>
            </a:pPr>
            <a:r>
              <a:rPr lang="en-US" sz="3600" b="1" dirty="0">
                <a:solidFill>
                  <a:schemeClr val="accent6">
                    <a:lumMod val="75000"/>
                  </a:schemeClr>
                </a:solidFill>
              </a:rPr>
              <a:t>Week 7 Wed.</a:t>
            </a:r>
          </a:p>
          <a:p>
            <a:pPr marL="0" indent="0">
              <a:buNone/>
            </a:pPr>
            <a:r>
              <a:rPr lang="en-US" sz="3600" b="1" dirty="0">
                <a:solidFill>
                  <a:schemeClr val="accent6">
                    <a:lumMod val="75000"/>
                  </a:schemeClr>
                </a:solidFill>
              </a:rPr>
              <a:t>Read: </a:t>
            </a:r>
            <a:r>
              <a:rPr lang="en-US" sz="3600" dirty="0"/>
              <a:t>“For the First Time, the Real-Life Models for Broadway’s </a:t>
            </a:r>
            <a:r>
              <a:rPr lang="en-US" sz="3600" i="1" dirty="0"/>
              <a:t>M. Butterfly </a:t>
            </a:r>
            <a:r>
              <a:rPr lang="en-US" sz="3600" dirty="0"/>
              <a:t>Tell of their Very Strange Romance,” </a:t>
            </a:r>
            <a:r>
              <a:rPr lang="en-US" sz="3600" dirty="0" err="1"/>
              <a:t>Wadler</a:t>
            </a:r>
            <a:r>
              <a:rPr lang="en-US" sz="3600" dirty="0"/>
              <a:t> </a:t>
            </a:r>
          </a:p>
          <a:p>
            <a:pPr marL="0" indent="0">
              <a:buNone/>
            </a:pPr>
            <a:endParaRPr lang="en-US" sz="3600" b="1" dirty="0">
              <a:solidFill>
                <a:schemeClr val="accent6">
                  <a:lumMod val="75000"/>
                </a:schemeClr>
              </a:solidFill>
            </a:endParaRPr>
          </a:p>
          <a:p>
            <a:pPr marL="0" indent="0">
              <a:buNone/>
            </a:pPr>
            <a:r>
              <a:rPr lang="en-US" sz="3600" b="1" dirty="0">
                <a:solidFill>
                  <a:schemeClr val="accent6">
                    <a:lumMod val="75000"/>
                  </a:schemeClr>
                </a:solidFill>
              </a:rPr>
              <a:t>Upcoming Week 8: </a:t>
            </a:r>
          </a:p>
          <a:p>
            <a:pPr marL="0" indent="0">
              <a:buNone/>
            </a:pPr>
            <a:r>
              <a:rPr lang="en-US" sz="3600" b="1" dirty="0">
                <a:solidFill>
                  <a:schemeClr val="accent6">
                    <a:lumMod val="75000"/>
                  </a:schemeClr>
                </a:solidFill>
              </a:rPr>
              <a:t>M: continue </a:t>
            </a:r>
            <a:r>
              <a:rPr lang="en-US" sz="3600" b="1" i="1" dirty="0">
                <a:solidFill>
                  <a:schemeClr val="accent6">
                    <a:lumMod val="75000"/>
                  </a:schemeClr>
                </a:solidFill>
              </a:rPr>
              <a:t>M. Butterfly</a:t>
            </a:r>
          </a:p>
          <a:p>
            <a:pPr marL="0" indent="0">
              <a:buNone/>
            </a:pPr>
            <a:r>
              <a:rPr lang="en-US" sz="3600" b="1" dirty="0">
                <a:solidFill>
                  <a:schemeClr val="accent6">
                    <a:lumMod val="75000"/>
                  </a:schemeClr>
                </a:solidFill>
              </a:rPr>
              <a:t>W: Midterm 1</a:t>
            </a:r>
          </a:p>
          <a:p>
            <a:pPr marL="0" indent="0">
              <a:buNone/>
            </a:pPr>
            <a:endParaRPr lang="en-US" sz="3600" b="1" dirty="0">
              <a:solidFill>
                <a:schemeClr val="accent6">
                  <a:lumMod val="75000"/>
                </a:schemeClr>
              </a:solidFill>
            </a:endParaRPr>
          </a:p>
          <a:p>
            <a:pPr marL="0" indent="0">
              <a:buNone/>
            </a:pPr>
            <a:endParaRPr lang="en-US" b="1" dirty="0"/>
          </a:p>
          <a:p>
            <a:pPr marL="0" indent="0">
              <a:buNone/>
            </a:pPr>
            <a:endParaRPr lang="en-US" dirty="0"/>
          </a:p>
        </p:txBody>
      </p:sp>
      <p:pic>
        <p:nvPicPr>
          <p:cNvPr id="13" name="Picture 12">
            <a:extLst>
              <a:ext uri="{FF2B5EF4-FFF2-40B4-BE49-F238E27FC236}">
                <a16:creationId xmlns:a16="http://schemas.microsoft.com/office/drawing/2014/main" id="{5909E9EB-7C95-0D47-B3D6-3C73D2B3DCEB}"/>
              </a:ext>
            </a:extLst>
          </p:cNvPr>
          <p:cNvPicPr>
            <a:picLocks noChangeAspect="1"/>
          </p:cNvPicPr>
          <p:nvPr/>
        </p:nvPicPr>
        <p:blipFill>
          <a:blip r:embed="rId2"/>
          <a:stretch>
            <a:fillRect/>
          </a:stretch>
        </p:blipFill>
        <p:spPr>
          <a:xfrm>
            <a:off x="5043055" y="669924"/>
            <a:ext cx="3643745" cy="4858327"/>
          </a:xfrm>
          <a:prstGeom prst="rect">
            <a:avLst/>
          </a:prstGeom>
        </p:spPr>
      </p:pic>
      <p:sp>
        <p:nvSpPr>
          <p:cNvPr id="14" name="TextBox 13">
            <a:extLst>
              <a:ext uri="{FF2B5EF4-FFF2-40B4-BE49-F238E27FC236}">
                <a16:creationId xmlns:a16="http://schemas.microsoft.com/office/drawing/2014/main" id="{D57B6FB9-246B-C04E-82BA-09962056245B}"/>
              </a:ext>
            </a:extLst>
          </p:cNvPr>
          <p:cNvSpPr txBox="1"/>
          <p:nvPr/>
        </p:nvSpPr>
        <p:spPr>
          <a:xfrm>
            <a:off x="5221431" y="5925401"/>
            <a:ext cx="4096827" cy="369332"/>
          </a:xfrm>
          <a:prstGeom prst="rect">
            <a:avLst/>
          </a:prstGeom>
          <a:noFill/>
        </p:spPr>
        <p:txBody>
          <a:bodyPr wrap="none" rtlCol="0">
            <a:spAutoFit/>
          </a:bodyPr>
          <a:lstStyle/>
          <a:p>
            <a:r>
              <a:rPr lang="en-US" dirty="0" err="1"/>
              <a:t>Jin</a:t>
            </a:r>
            <a:r>
              <a:rPr lang="en-US" dirty="0"/>
              <a:t> Ha in the revival of </a:t>
            </a:r>
            <a:r>
              <a:rPr lang="en-US" i="1" dirty="0"/>
              <a:t>M. Butterfly</a:t>
            </a:r>
            <a:r>
              <a:rPr lang="en-US" dirty="0"/>
              <a:t>, 2017 </a:t>
            </a:r>
          </a:p>
        </p:txBody>
      </p:sp>
      <p:sp>
        <p:nvSpPr>
          <p:cNvPr id="16" name="Content Placeholder 15">
            <a:extLst>
              <a:ext uri="{FF2B5EF4-FFF2-40B4-BE49-F238E27FC236}">
                <a16:creationId xmlns:a16="http://schemas.microsoft.com/office/drawing/2014/main" id="{594AA67D-D4F8-9545-93F0-060156B3E83B}"/>
              </a:ext>
            </a:extLst>
          </p:cNvPr>
          <p:cNvSpPr>
            <a:spLocks noGrp="1"/>
          </p:cNvSpPr>
          <p:nvPr>
            <p:ph sz="half" idx="2"/>
          </p:nvPr>
        </p:nvSpPr>
        <p:spPr>
          <a:xfrm>
            <a:off x="7467600" y="5503333"/>
            <a:ext cx="1219200" cy="622830"/>
          </a:xfrm>
        </p:spPr>
        <p:txBody>
          <a:bodyPr>
            <a:normAutofit fontScale="77500" lnSpcReduction="20000"/>
          </a:bodyPr>
          <a:lstStyle/>
          <a:p>
            <a:endParaRPr lang="en-US" dirty="0"/>
          </a:p>
        </p:txBody>
      </p:sp>
    </p:spTree>
    <p:extLst>
      <p:ext uri="{BB962C8B-B14F-4D97-AF65-F5344CB8AC3E}">
        <p14:creationId xmlns:p14="http://schemas.microsoft.com/office/powerpoint/2010/main" val="332817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38554-3C95-6842-AF49-E2F240A2E000}"/>
              </a:ext>
            </a:extLst>
          </p:cNvPr>
          <p:cNvSpPr>
            <a:spLocks noGrp="1"/>
          </p:cNvSpPr>
          <p:nvPr>
            <p:ph type="title"/>
          </p:nvPr>
        </p:nvSpPr>
        <p:spPr>
          <a:xfrm>
            <a:off x="457200" y="274638"/>
            <a:ext cx="8092197" cy="1782762"/>
          </a:xfrm>
        </p:spPr>
        <p:txBody>
          <a:bodyPr>
            <a:normAutofit fontScale="90000"/>
          </a:bodyPr>
          <a:lstStyle/>
          <a:p>
            <a:pPr algn="l"/>
            <a:r>
              <a:rPr lang="en-US" b="1" dirty="0"/>
              <a:t>Midterm: 50 min. </a:t>
            </a:r>
            <a:br>
              <a:rPr lang="en-US" b="1" dirty="0"/>
            </a:br>
            <a:r>
              <a:rPr lang="en-US" b="1" dirty="0"/>
              <a:t>Wed. 10/18 in lecture</a:t>
            </a:r>
            <a:br>
              <a:rPr lang="en-US" dirty="0"/>
            </a:br>
            <a:endParaRPr lang="en-US" dirty="0"/>
          </a:p>
        </p:txBody>
      </p:sp>
      <p:sp>
        <p:nvSpPr>
          <p:cNvPr id="5" name="Content Placeholder 4">
            <a:extLst>
              <a:ext uri="{FF2B5EF4-FFF2-40B4-BE49-F238E27FC236}">
                <a16:creationId xmlns:a16="http://schemas.microsoft.com/office/drawing/2014/main" id="{3A6D3B75-055D-8D4E-976C-B1DB410FC37F}"/>
              </a:ext>
            </a:extLst>
          </p:cNvPr>
          <p:cNvSpPr>
            <a:spLocks noGrp="1"/>
          </p:cNvSpPr>
          <p:nvPr>
            <p:ph idx="1"/>
          </p:nvPr>
        </p:nvSpPr>
        <p:spPr>
          <a:xfrm>
            <a:off x="423153" y="1754626"/>
            <a:ext cx="8508576" cy="4828735"/>
          </a:xfrm>
        </p:spPr>
        <p:txBody>
          <a:bodyPr>
            <a:normAutofit fontScale="85000" lnSpcReduction="10000"/>
          </a:bodyPr>
          <a:lstStyle/>
          <a:p>
            <a:pPr marL="0" indent="0">
              <a:buNone/>
            </a:pPr>
            <a:r>
              <a:rPr lang="en-US" dirty="0"/>
              <a:t> </a:t>
            </a:r>
          </a:p>
          <a:p>
            <a:pPr marL="0" indent="0">
              <a:buNone/>
            </a:pPr>
            <a:r>
              <a:rPr lang="en-US" b="1" dirty="0"/>
              <a:t>5 </a:t>
            </a:r>
            <a:r>
              <a:rPr lang="en-US" dirty="0"/>
              <a:t>short passages or images (10 points each) taken from the reading through </a:t>
            </a:r>
            <a:r>
              <a:rPr lang="en-US" i="1" dirty="0"/>
              <a:t>M. Butterfly</a:t>
            </a:r>
            <a:r>
              <a:rPr lang="en-US" dirty="0"/>
              <a:t>. </a:t>
            </a:r>
          </a:p>
          <a:p>
            <a:pPr marL="0" indent="0">
              <a:buNone/>
            </a:pPr>
            <a:endParaRPr lang="en-US" dirty="0"/>
          </a:p>
          <a:p>
            <a:pPr marL="0" indent="0">
              <a:buNone/>
            </a:pPr>
            <a:r>
              <a:rPr lang="en-US" dirty="0"/>
              <a:t>addressed in lecture (whether on the lecture slides or not).</a:t>
            </a:r>
          </a:p>
          <a:p>
            <a:pPr marL="0" indent="0">
              <a:buNone/>
            </a:pPr>
            <a:endParaRPr lang="en-US" dirty="0"/>
          </a:p>
          <a:p>
            <a:pPr marL="0" indent="0">
              <a:buNone/>
            </a:pPr>
            <a:r>
              <a:rPr lang="en-US" dirty="0"/>
              <a:t>The goal of the exam is to reveal that you:</a:t>
            </a:r>
          </a:p>
          <a:p>
            <a:r>
              <a:rPr lang="en-US" dirty="0"/>
              <a:t>completed the reading</a:t>
            </a:r>
          </a:p>
          <a:p>
            <a:r>
              <a:rPr lang="en-US" dirty="0"/>
              <a:t>attended lecture</a:t>
            </a:r>
          </a:p>
          <a:p>
            <a:r>
              <a:rPr lang="en-US" dirty="0"/>
              <a:t>can produce close, analytical, evaluative interpretation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0525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8200F-3B33-F343-AD1F-F85037029B79}"/>
              </a:ext>
            </a:extLst>
          </p:cNvPr>
          <p:cNvSpPr>
            <a:spLocks noGrp="1"/>
          </p:cNvSpPr>
          <p:nvPr>
            <p:ph idx="1"/>
          </p:nvPr>
        </p:nvSpPr>
        <p:spPr>
          <a:xfrm>
            <a:off x="473529" y="653142"/>
            <a:ext cx="8115300" cy="6204857"/>
          </a:xfrm>
        </p:spPr>
        <p:txBody>
          <a:bodyPr>
            <a:normAutofit fontScale="55000" lnSpcReduction="20000"/>
          </a:bodyPr>
          <a:lstStyle/>
          <a:p>
            <a:pPr marL="0" indent="0">
              <a:buNone/>
            </a:pPr>
            <a:r>
              <a:rPr lang="en-US" dirty="0"/>
              <a:t> </a:t>
            </a:r>
          </a:p>
          <a:p>
            <a:pPr marL="0" indent="0">
              <a:buNone/>
            </a:pPr>
            <a:r>
              <a:rPr lang="en-US" b="1" dirty="0"/>
              <a:t>Structure: As on the practice exam, </a:t>
            </a:r>
            <a:r>
              <a:rPr lang="en-US" dirty="0"/>
              <a:t>The directions on the exams will read:</a:t>
            </a:r>
          </a:p>
          <a:p>
            <a:pPr marL="0" indent="0">
              <a:buNone/>
            </a:pPr>
            <a:r>
              <a:rPr lang="en-US" dirty="0"/>
              <a:t> </a:t>
            </a:r>
          </a:p>
          <a:p>
            <a:pPr marL="0" indent="0">
              <a:buNone/>
            </a:pPr>
            <a:r>
              <a:rPr lang="en-US" dirty="0"/>
              <a:t>Read the entire exam first.  You may respond to the passages in any order as long as your responses are numbered corresponding to the exam sheet. </a:t>
            </a:r>
            <a:r>
              <a:rPr lang="en-US" b="1" dirty="0"/>
              <a:t>Skip </a:t>
            </a:r>
            <a:r>
              <a:rPr lang="en-US" dirty="0"/>
              <a:t>a line between lettered </a:t>
            </a:r>
            <a:r>
              <a:rPr lang="en-US" i="1" dirty="0"/>
              <a:t>sections</a:t>
            </a:r>
            <a:r>
              <a:rPr lang="en-US" dirty="0"/>
              <a:t> within your response to each question. Return this exam with your bluebook. </a:t>
            </a:r>
          </a:p>
          <a:p>
            <a:pPr marL="0" indent="0">
              <a:buNone/>
            </a:pPr>
            <a:endParaRPr lang="en-US" dirty="0"/>
          </a:p>
          <a:p>
            <a:pPr marL="0" indent="0">
              <a:buNone/>
            </a:pPr>
            <a:r>
              <a:rPr lang="en-US" b="1" dirty="0"/>
              <a:t>A.</a:t>
            </a:r>
            <a:r>
              <a:rPr lang="en-US" dirty="0"/>
              <a:t> </a:t>
            </a:r>
            <a:r>
              <a:rPr lang="en-US" b="1" dirty="0"/>
              <a:t>Identify</a:t>
            </a:r>
            <a:r>
              <a:rPr lang="en-US" dirty="0"/>
              <a:t> the passage by title and author’s last name. (2 points)</a:t>
            </a:r>
          </a:p>
          <a:p>
            <a:pPr marL="0" indent="0">
              <a:buNone/>
            </a:pPr>
            <a:r>
              <a:rPr lang="en-US" dirty="0"/>
              <a:t> </a:t>
            </a:r>
          </a:p>
          <a:p>
            <a:pPr marL="0" indent="0">
              <a:buNone/>
            </a:pPr>
            <a:r>
              <a:rPr lang="en-US" b="1" dirty="0"/>
              <a:t>B.</a:t>
            </a:r>
            <a:r>
              <a:rPr lang="en-US" dirty="0"/>
              <a:t> </a:t>
            </a:r>
            <a:r>
              <a:rPr lang="en-US" b="1" dirty="0"/>
              <a:t>Contextualize</a:t>
            </a:r>
            <a:r>
              <a:rPr lang="en-US" dirty="0"/>
              <a:t> the passage or image in regard to the </a:t>
            </a:r>
            <a:r>
              <a:rPr lang="en-US" b="1" dirty="0"/>
              <a:t>plot </a:t>
            </a:r>
            <a:r>
              <a:rPr lang="en-US" dirty="0"/>
              <a:t>of the novel, play, or short story OR the content and argument of the essay, or the </a:t>
            </a:r>
            <a:r>
              <a:rPr lang="en-US" b="1" dirty="0"/>
              <a:t>overall meaning</a:t>
            </a:r>
            <a:r>
              <a:rPr lang="en-US" dirty="0"/>
              <a:t> of the poem or photograph, e.g. What is this work </a:t>
            </a:r>
            <a:r>
              <a:rPr lang="en-US" b="1" dirty="0"/>
              <a:t>“about”</a:t>
            </a:r>
            <a:r>
              <a:rPr lang="en-US" dirty="0"/>
              <a:t>? This segment of the exam relies on your recall and study of individual works. You might consider who is speaking and how the passage, scene, or image is pivotal to the work as a whole. (3 points)</a:t>
            </a:r>
          </a:p>
          <a:p>
            <a:pPr marL="0" indent="0">
              <a:buNone/>
            </a:pPr>
            <a:r>
              <a:rPr lang="en-US" dirty="0"/>
              <a:t> </a:t>
            </a:r>
          </a:p>
          <a:p>
            <a:pPr marL="0" indent="0">
              <a:buNone/>
            </a:pPr>
            <a:r>
              <a:rPr lang="en-US" b="1" dirty="0"/>
              <a:t>C.</a:t>
            </a:r>
            <a:r>
              <a:rPr lang="en-US" dirty="0"/>
              <a:t> </a:t>
            </a:r>
            <a:r>
              <a:rPr lang="en-US" b="1" dirty="0"/>
              <a:t>Analyze</a:t>
            </a:r>
            <a:r>
              <a:rPr lang="en-US" dirty="0"/>
              <a:t> the passage or image in a close reading with specific attention to course themes and lecture content. Why is this passage, scene, or image significant?  Are there multiple ways to interpret the passage or image that contrast with our lecture framing? Is it controversial in any way? How would </a:t>
            </a:r>
            <a:r>
              <a:rPr lang="en-US" b="1" dirty="0"/>
              <a:t>you</a:t>
            </a:r>
            <a:r>
              <a:rPr lang="en-US" dirty="0"/>
              <a:t> evaluate it?  You might consider the language of the passage or composition of the image.  (5 points)  </a:t>
            </a:r>
          </a:p>
          <a:p>
            <a:pPr marL="0" indent="0">
              <a:buNone/>
            </a:pPr>
            <a:endParaRPr lang="en-US" dirty="0"/>
          </a:p>
        </p:txBody>
      </p:sp>
    </p:spTree>
    <p:extLst>
      <p:ext uri="{BB962C8B-B14F-4D97-AF65-F5344CB8AC3E}">
        <p14:creationId xmlns:p14="http://schemas.microsoft.com/office/powerpoint/2010/main" val="366979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503E9-ACD3-CB42-A0CE-92717D985054}"/>
              </a:ext>
            </a:extLst>
          </p:cNvPr>
          <p:cNvSpPr>
            <a:spLocks noGrp="1"/>
          </p:cNvSpPr>
          <p:nvPr>
            <p:ph idx="1"/>
          </p:nvPr>
        </p:nvSpPr>
        <p:spPr>
          <a:xfrm>
            <a:off x="2646573" y="522514"/>
            <a:ext cx="6023898" cy="6515099"/>
          </a:xfrm>
        </p:spPr>
        <p:txBody>
          <a:bodyPr>
            <a:normAutofit fontScale="77500" lnSpcReduction="20000"/>
          </a:bodyPr>
          <a:lstStyle/>
          <a:p>
            <a:pPr marL="0" indent="0">
              <a:buNone/>
            </a:pPr>
            <a:r>
              <a:rPr lang="en-US" dirty="0"/>
              <a:t>A. Yang, </a:t>
            </a:r>
            <a:r>
              <a:rPr lang="en-US" u="sng" dirty="0"/>
              <a:t>American Born Chinese</a:t>
            </a:r>
          </a:p>
          <a:p>
            <a:pPr marL="0" indent="0">
              <a:buNone/>
            </a:pPr>
            <a:endParaRPr lang="en-US" u="sng" dirty="0"/>
          </a:p>
          <a:p>
            <a:pPr marL="0" indent="0">
              <a:buNone/>
            </a:pPr>
            <a:r>
              <a:rPr lang="en-US" dirty="0"/>
              <a:t>B. Describe the plot, conflict, and resolution of this novel in your own words. What is this novel about? If this were an article, describe the contents and argument of the article. </a:t>
            </a:r>
          </a:p>
          <a:p>
            <a:pPr marL="0" indent="0">
              <a:buNone/>
            </a:pPr>
            <a:endParaRPr lang="en-US" dirty="0"/>
          </a:p>
          <a:p>
            <a:pPr marL="0" indent="0">
              <a:buNone/>
            </a:pPr>
            <a:r>
              <a:rPr lang="en-US" dirty="0"/>
              <a:t>C. Discuss the composition of this image [color, arrangement, text] and how it conveys the themes of the plot. Does these image compliment those themes or does it complicate them? </a:t>
            </a:r>
          </a:p>
          <a:p>
            <a:pPr marL="0" indent="0">
              <a:buNone/>
            </a:pPr>
            <a:endParaRPr lang="en-US" dirty="0"/>
          </a:p>
          <a:p>
            <a:pPr marL="0" indent="0">
              <a:buNone/>
            </a:pPr>
            <a:r>
              <a:rPr lang="en-US" dirty="0"/>
              <a:t>If this were an article passage, how is the word choice significant? How does it connect with larger themes suggested in lecture? Do you agree or disagree with the argument suggested by the passage? Why? </a:t>
            </a:r>
          </a:p>
        </p:txBody>
      </p:sp>
      <p:sp>
        <p:nvSpPr>
          <p:cNvPr id="4" name="Rectangle 2">
            <a:extLst>
              <a:ext uri="{FF2B5EF4-FFF2-40B4-BE49-F238E27FC236}">
                <a16:creationId xmlns:a16="http://schemas.microsoft.com/office/drawing/2014/main" id="{DA9A4B11-D4BA-C548-9C5C-E48E5C607DDB}"/>
              </a:ext>
            </a:extLst>
          </p:cNvPr>
          <p:cNvSpPr>
            <a:spLocks noChangeArrowheads="1"/>
          </p:cNvSpPr>
          <p:nvPr/>
        </p:nvSpPr>
        <p:spPr bwMode="auto">
          <a:xfrm>
            <a:off x="979170" y="1930666"/>
            <a:ext cx="164148"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a:latin typeface="Calibri" panose="020F0502020204030204" pitchFamily="34" charset="0"/>
                <a:ea typeface="Calibri" panose="020F0502020204030204" pitchFamily="34" charset="0"/>
                <a:cs typeface="Arial" panose="020B0604020202020204" pitchFamily="34" charset="0"/>
              </a:rPr>
              <a:t> </a:t>
            </a:r>
            <a:endParaRPr lang="en-US" altLang="en-US" sz="1350">
              <a:latin typeface="Arial" panose="020B0604020202020204" pitchFamily="34" charset="0"/>
            </a:endParaRPr>
          </a:p>
        </p:txBody>
      </p:sp>
      <p:pic>
        <p:nvPicPr>
          <p:cNvPr id="1025" name="Picture 1">
            <a:extLst>
              <a:ext uri="{FF2B5EF4-FFF2-40B4-BE49-F238E27FC236}">
                <a16:creationId xmlns:a16="http://schemas.microsoft.com/office/drawing/2014/main" id="{702AAB40-411F-9248-A5AF-D18FAD5A3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 y="2328386"/>
            <a:ext cx="1828800"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7591B5-0C1F-1B47-BF21-40873E1BCFC9}"/>
              </a:ext>
            </a:extLst>
          </p:cNvPr>
          <p:cNvSpPr txBox="1"/>
          <p:nvPr/>
        </p:nvSpPr>
        <p:spPr>
          <a:xfrm>
            <a:off x="226168" y="973982"/>
            <a:ext cx="2013626" cy="1338828"/>
          </a:xfrm>
          <a:prstGeom prst="rect">
            <a:avLst/>
          </a:prstGeom>
          <a:noFill/>
        </p:spPr>
        <p:txBody>
          <a:bodyPr wrap="square" rtlCol="0">
            <a:spAutoFit/>
          </a:bodyPr>
          <a:lstStyle/>
          <a:p>
            <a:r>
              <a:rPr lang="en-US" sz="1350" dirty="0"/>
              <a:t>Your responses should be </a:t>
            </a:r>
            <a:r>
              <a:rPr lang="en-US" sz="1350" i="1" dirty="0"/>
              <a:t>at least 1-</a:t>
            </a:r>
            <a:r>
              <a:rPr lang="en-US" sz="1350" dirty="0"/>
              <a:t>1.5 pages of a bluebook with B. responses being 3-4 sentences and C. between 4-6 sentences.</a:t>
            </a:r>
          </a:p>
        </p:txBody>
      </p:sp>
    </p:spTree>
    <p:extLst>
      <p:ext uri="{BB962C8B-B14F-4D97-AF65-F5344CB8AC3E}">
        <p14:creationId xmlns:p14="http://schemas.microsoft.com/office/powerpoint/2010/main" val="88847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92F1-58DB-AA41-8554-838C4DA7E8F5}"/>
              </a:ext>
            </a:extLst>
          </p:cNvPr>
          <p:cNvSpPr>
            <a:spLocks noGrp="1"/>
          </p:cNvSpPr>
          <p:nvPr>
            <p:ph type="title"/>
          </p:nvPr>
        </p:nvSpPr>
        <p:spPr/>
        <p:txBody>
          <a:bodyPr/>
          <a:lstStyle/>
          <a:p>
            <a:r>
              <a:rPr lang="en-US" dirty="0"/>
              <a:t>Closed book exam</a:t>
            </a:r>
          </a:p>
        </p:txBody>
      </p:sp>
      <p:sp>
        <p:nvSpPr>
          <p:cNvPr id="3" name="Content Placeholder 2">
            <a:extLst>
              <a:ext uri="{FF2B5EF4-FFF2-40B4-BE49-F238E27FC236}">
                <a16:creationId xmlns:a16="http://schemas.microsoft.com/office/drawing/2014/main" id="{EBCA9176-BF76-B846-BF1C-9007E4C41825}"/>
              </a:ext>
            </a:extLst>
          </p:cNvPr>
          <p:cNvSpPr>
            <a:spLocks noGrp="1"/>
          </p:cNvSpPr>
          <p:nvPr>
            <p:ph idx="1"/>
          </p:nvPr>
        </p:nvSpPr>
        <p:spPr>
          <a:xfrm>
            <a:off x="454446" y="1417638"/>
            <a:ext cx="8229600" cy="4207162"/>
          </a:xfrm>
        </p:spPr>
        <p:txBody>
          <a:bodyPr>
            <a:normAutofit fontScale="70000" lnSpcReduction="20000"/>
          </a:bodyPr>
          <a:lstStyle/>
          <a:p>
            <a:pPr marL="0" indent="0">
              <a:buNone/>
            </a:pPr>
            <a:r>
              <a:rPr lang="en-US" dirty="0"/>
              <a:t>Write your name on the bluebook. </a:t>
            </a:r>
          </a:p>
          <a:p>
            <a:pPr marL="0" indent="0">
              <a:buNone/>
            </a:pPr>
            <a:r>
              <a:rPr lang="en-US" dirty="0"/>
              <a:t>Or </a:t>
            </a:r>
          </a:p>
          <a:p>
            <a:pPr marL="0" indent="0">
              <a:buNone/>
            </a:pPr>
            <a:r>
              <a:rPr lang="en-US" dirty="0"/>
              <a:t>On your laptop, close all browsers and </a:t>
            </a:r>
          </a:p>
          <a:p>
            <a:pPr marL="0" indent="0">
              <a:buNone/>
            </a:pPr>
            <a:r>
              <a:rPr lang="en-US" dirty="0"/>
              <a:t>Open a word file and save it with the title: </a:t>
            </a:r>
          </a:p>
          <a:p>
            <a:pPr marL="0" indent="0" algn="ctr">
              <a:buNone/>
            </a:pPr>
            <a:r>
              <a:rPr lang="en-US" dirty="0"/>
              <a:t>Last Name, first name, midterm1, Section leader’s name</a:t>
            </a:r>
          </a:p>
          <a:p>
            <a:pPr marL="0" indent="0">
              <a:buNone/>
            </a:pPr>
            <a:r>
              <a:rPr lang="en-US" dirty="0"/>
              <a:t>Save your work throughout the session.</a:t>
            </a:r>
          </a:p>
          <a:p>
            <a:pPr marL="0" indent="0">
              <a:buNone/>
            </a:pPr>
            <a:r>
              <a:rPr lang="en-US" dirty="0"/>
              <a:t> </a:t>
            </a:r>
          </a:p>
          <a:p>
            <a:pPr marL="0" indent="0">
              <a:buNone/>
            </a:pPr>
            <a:r>
              <a:rPr lang="en-US" b="1" dirty="0"/>
              <a:t>When you are finished, </a:t>
            </a:r>
            <a:r>
              <a:rPr lang="en-US" dirty="0"/>
              <a:t>put the exam sheet in your bluebook and </a:t>
            </a:r>
            <a:r>
              <a:rPr lang="en-US" sz="1350" b="1" i="1" dirty="0"/>
              <a:t>quietly</a:t>
            </a:r>
            <a:r>
              <a:rPr lang="en-US" dirty="0"/>
              <a:t> return both to the front next to your section sign-in. </a:t>
            </a:r>
            <a:br>
              <a:rPr lang="en-US" dirty="0"/>
            </a:br>
            <a:r>
              <a:rPr lang="en-US" sz="1800" b="1" dirty="0"/>
              <a:t>Or</a:t>
            </a:r>
            <a:r>
              <a:rPr lang="en-US" dirty="0"/>
              <a:t> </a:t>
            </a:r>
            <a:br>
              <a:rPr lang="en-US" dirty="0"/>
            </a:br>
            <a:r>
              <a:rPr lang="en-US" dirty="0"/>
              <a:t>Turn in the exam sheet and </a:t>
            </a:r>
            <a:r>
              <a:rPr lang="en-US" sz="1800" b="1" i="1" dirty="0"/>
              <a:t>quietly</a:t>
            </a:r>
            <a:r>
              <a:rPr lang="en-US" sz="1800" dirty="0"/>
              <a:t> </a:t>
            </a:r>
            <a:r>
              <a:rPr lang="en-US" dirty="0"/>
              <a:t>check in with your section leader to make sure your Canvas upload appears in the correct place.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601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EC1593-F0E2-4746-8E54-88EFFAE57654}"/>
              </a:ext>
            </a:extLst>
          </p:cNvPr>
          <p:cNvSpPr>
            <a:spLocks noGrp="1"/>
          </p:cNvSpPr>
          <p:nvPr>
            <p:ph type="title"/>
          </p:nvPr>
        </p:nvSpPr>
        <p:spPr>
          <a:xfrm>
            <a:off x="457200" y="274638"/>
            <a:ext cx="3093522" cy="758515"/>
          </a:xfrm>
        </p:spPr>
        <p:txBody>
          <a:bodyPr>
            <a:normAutofit fontScale="90000"/>
          </a:bodyPr>
          <a:lstStyle/>
          <a:p>
            <a:pPr algn="l"/>
            <a:r>
              <a:rPr lang="en-US" sz="1800" dirty="0"/>
              <a:t>John Lithgow and B.D. Wong, </a:t>
            </a:r>
            <a:br>
              <a:rPr lang="en-US" sz="1800" dirty="0"/>
            </a:br>
            <a:r>
              <a:rPr lang="en-US" sz="1800" i="1" dirty="0"/>
              <a:t>M. Butterfly </a:t>
            </a:r>
            <a:r>
              <a:rPr lang="en-US" sz="1800" dirty="0"/>
              <a:t>on Broadway, 1988</a:t>
            </a:r>
          </a:p>
        </p:txBody>
      </p:sp>
      <p:pic>
        <p:nvPicPr>
          <p:cNvPr id="8" name="Content Placeholder 7">
            <a:extLst>
              <a:ext uri="{FF2B5EF4-FFF2-40B4-BE49-F238E27FC236}">
                <a16:creationId xmlns:a16="http://schemas.microsoft.com/office/drawing/2014/main" id="{63A9B147-98DA-064E-B17F-E7DFFBD60A1F}"/>
              </a:ext>
            </a:extLst>
          </p:cNvPr>
          <p:cNvPicPr>
            <a:picLocks noGrp="1" noChangeAspect="1"/>
          </p:cNvPicPr>
          <p:nvPr>
            <p:ph sz="half" idx="1"/>
          </p:nvPr>
        </p:nvPicPr>
        <p:blipFill>
          <a:blip r:embed="rId2"/>
          <a:stretch>
            <a:fillRect/>
          </a:stretch>
        </p:blipFill>
        <p:spPr>
          <a:xfrm>
            <a:off x="961926" y="1600200"/>
            <a:ext cx="3029147" cy="4525963"/>
          </a:xfrm>
        </p:spPr>
      </p:pic>
      <p:sp>
        <p:nvSpPr>
          <p:cNvPr id="6" name="Content Placeholder 5">
            <a:extLst>
              <a:ext uri="{FF2B5EF4-FFF2-40B4-BE49-F238E27FC236}">
                <a16:creationId xmlns:a16="http://schemas.microsoft.com/office/drawing/2014/main" id="{99794D5B-9003-E341-86A8-F2B6EA9C4CAE}"/>
              </a:ext>
            </a:extLst>
          </p:cNvPr>
          <p:cNvSpPr>
            <a:spLocks noGrp="1"/>
          </p:cNvSpPr>
          <p:nvPr>
            <p:ph sz="half" idx="2"/>
          </p:nvPr>
        </p:nvSpPr>
        <p:spPr>
          <a:xfrm>
            <a:off x="4132613" y="130630"/>
            <a:ext cx="4701144" cy="6890656"/>
          </a:xfrm>
        </p:spPr>
        <p:txBody>
          <a:bodyPr>
            <a:normAutofit fontScale="92500" lnSpcReduction="10000"/>
          </a:bodyPr>
          <a:lstStyle/>
          <a:p>
            <a:pPr marL="0" indent="0">
              <a:buNone/>
            </a:pPr>
            <a:r>
              <a:rPr lang="en-US" sz="2000" dirty="0">
                <a:solidFill>
                  <a:srgbClr val="FF0000"/>
                </a:solidFill>
              </a:rPr>
              <a:t>Foundation: </a:t>
            </a:r>
          </a:p>
          <a:p>
            <a:pPr marL="0" indent="0">
              <a:buNone/>
            </a:pPr>
            <a:r>
              <a:rPr lang="en-US" sz="2000" dirty="0"/>
              <a:t>What is the nature of this play’s critique about race and gender relations?</a:t>
            </a:r>
          </a:p>
          <a:p>
            <a:pPr marL="0" indent="0">
              <a:buNone/>
            </a:pPr>
            <a:r>
              <a:rPr lang="en-US" sz="2000" dirty="0"/>
              <a:t>How does it convey this? </a:t>
            </a:r>
          </a:p>
          <a:p>
            <a:pPr marL="0" indent="0">
              <a:buNone/>
            </a:pPr>
            <a:endParaRPr lang="en-US" sz="2000" dirty="0"/>
          </a:p>
          <a:p>
            <a:pPr marL="0" indent="0">
              <a:buNone/>
            </a:pPr>
            <a:r>
              <a:rPr lang="en-US" sz="2000" dirty="0">
                <a:solidFill>
                  <a:srgbClr val="FF0000"/>
                </a:solidFill>
              </a:rPr>
              <a:t>Complications: </a:t>
            </a:r>
            <a:endParaRPr lang="en-US" sz="2000" dirty="0"/>
          </a:p>
          <a:p>
            <a:pPr marL="0" indent="0">
              <a:buNone/>
            </a:pPr>
            <a:r>
              <a:rPr lang="en-US" sz="2000" dirty="0"/>
              <a:t>--Some interpretive twists: </a:t>
            </a:r>
          </a:p>
          <a:p>
            <a:pPr marL="0" indent="0">
              <a:buNone/>
            </a:pPr>
            <a:r>
              <a:rPr lang="en-US" sz="2000" dirty="0"/>
              <a:t>Solicit volunteers for an exercise </a:t>
            </a:r>
          </a:p>
          <a:p>
            <a:pPr marL="0" indent="0">
              <a:buNone/>
            </a:pPr>
            <a:endParaRPr lang="en-US" sz="2000" dirty="0"/>
          </a:p>
          <a:p>
            <a:pPr marL="0" indent="0">
              <a:buNone/>
            </a:pPr>
            <a:endParaRPr lang="en-US" sz="2000" dirty="0"/>
          </a:p>
          <a:p>
            <a:pPr marL="0" indent="0">
              <a:buNone/>
            </a:pPr>
            <a:r>
              <a:rPr lang="en-US" sz="2000" dirty="0">
                <a:solidFill>
                  <a:srgbClr val="FF0000"/>
                </a:solidFill>
              </a:rPr>
              <a:t>Bigger takeaways: </a:t>
            </a:r>
          </a:p>
          <a:p>
            <a:pPr marL="0" indent="0">
              <a:buNone/>
            </a:pPr>
            <a:r>
              <a:rPr lang="en-US" sz="2000" dirty="0"/>
              <a:t>the role of fantasy in desire</a:t>
            </a:r>
          </a:p>
          <a:p>
            <a:pPr marL="0" indent="0">
              <a:buNone/>
            </a:pPr>
            <a:endParaRPr lang="en-US" sz="2000" dirty="0"/>
          </a:p>
          <a:p>
            <a:pPr marL="0" indent="0">
              <a:buNone/>
            </a:pPr>
            <a:r>
              <a:rPr lang="en-US" dirty="0">
                <a:solidFill>
                  <a:srgbClr val="FF0000"/>
                </a:solidFill>
              </a:rPr>
              <a:t> </a:t>
            </a:r>
            <a:r>
              <a:rPr lang="en-US" dirty="0"/>
              <a:t>I.6 p. 17: inverting the plot of the opera,  </a:t>
            </a:r>
            <a:r>
              <a:rPr lang="en-US" i="1" dirty="0"/>
              <a:t>Madame Butterfly</a:t>
            </a:r>
            <a:endParaRPr lang="en-US" sz="2000" i="1" dirty="0"/>
          </a:p>
          <a:p>
            <a:pPr marL="0" indent="0">
              <a:buNone/>
            </a:pPr>
            <a:endParaRPr lang="en-US" dirty="0">
              <a:solidFill>
                <a:schemeClr val="accent6">
                  <a:lumMod val="75000"/>
                </a:schemeClr>
              </a:solidFill>
            </a:endParaRPr>
          </a:p>
          <a:p>
            <a:pPr marL="0" indent="0">
              <a:buNone/>
            </a:pPr>
            <a:r>
              <a:rPr lang="en-US" dirty="0">
                <a:solidFill>
                  <a:schemeClr val="accent6">
                    <a:lumMod val="75000"/>
                  </a:schemeClr>
                </a:solidFill>
              </a:rPr>
              <a:t>III.1 p. 82; audio:</a:t>
            </a:r>
          </a:p>
          <a:p>
            <a:pPr marL="0" indent="0">
              <a:buNone/>
            </a:pPr>
            <a:r>
              <a:rPr lang="en-US" dirty="0">
                <a:solidFill>
                  <a:schemeClr val="accent6">
                    <a:lumMod val="75000"/>
                  </a:schemeClr>
                </a:solidFill>
              </a:rPr>
              <a:t>“Rule Two: As soon as a Western man . . . ”  </a:t>
            </a:r>
          </a:p>
          <a:p>
            <a:pPr marL="0" indent="0">
              <a:buNone/>
            </a:pPr>
            <a:endParaRPr lang="en-US" dirty="0"/>
          </a:p>
        </p:txBody>
      </p:sp>
    </p:spTree>
    <p:extLst>
      <p:ext uri="{BB962C8B-B14F-4D97-AF65-F5344CB8AC3E}">
        <p14:creationId xmlns:p14="http://schemas.microsoft.com/office/powerpoint/2010/main" val="106803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E8B190-2745-B448-BC6F-7A31870F7039}"/>
              </a:ext>
            </a:extLst>
          </p:cNvPr>
          <p:cNvSpPr>
            <a:spLocks noGrp="1"/>
          </p:cNvSpPr>
          <p:nvPr>
            <p:ph type="title"/>
          </p:nvPr>
        </p:nvSpPr>
        <p:spPr>
          <a:xfrm>
            <a:off x="457200" y="274638"/>
            <a:ext cx="7891153" cy="544759"/>
          </a:xfrm>
        </p:spPr>
        <p:txBody>
          <a:bodyPr>
            <a:normAutofit fontScale="90000"/>
          </a:bodyPr>
          <a:lstStyle/>
          <a:p>
            <a:pPr algn="l"/>
            <a:br>
              <a:rPr lang="en-US" sz="3100" dirty="0"/>
            </a:br>
            <a:r>
              <a:rPr lang="en-US" sz="3100" dirty="0"/>
              <a:t>Relevance of </a:t>
            </a:r>
            <a:r>
              <a:rPr lang="en-US" sz="3100" i="1" dirty="0"/>
              <a:t>M. Butterfly</a:t>
            </a:r>
            <a:r>
              <a:rPr lang="en-US" sz="3100" dirty="0"/>
              <a:t> in 2017</a:t>
            </a:r>
            <a:br>
              <a:rPr lang="en-US" dirty="0"/>
            </a:br>
            <a:endParaRPr lang="en-US" dirty="0"/>
          </a:p>
        </p:txBody>
      </p:sp>
      <p:sp>
        <p:nvSpPr>
          <p:cNvPr id="8" name="Content Placeholder 7">
            <a:extLst>
              <a:ext uri="{FF2B5EF4-FFF2-40B4-BE49-F238E27FC236}">
                <a16:creationId xmlns:a16="http://schemas.microsoft.com/office/drawing/2014/main" id="{FECC2EEE-4EE9-A547-AF8D-001363041D1E}"/>
              </a:ext>
            </a:extLst>
          </p:cNvPr>
          <p:cNvSpPr>
            <a:spLocks noGrp="1"/>
          </p:cNvSpPr>
          <p:nvPr>
            <p:ph sz="half" idx="1"/>
          </p:nvPr>
        </p:nvSpPr>
        <p:spPr>
          <a:xfrm>
            <a:off x="457199" y="639762"/>
            <a:ext cx="4620987" cy="6218237"/>
          </a:xfrm>
        </p:spPr>
        <p:txBody>
          <a:bodyPr>
            <a:normAutofit fontScale="85000" lnSpcReduction="20000"/>
          </a:bodyPr>
          <a:lstStyle/>
          <a:p>
            <a:pPr marL="0" indent="0">
              <a:buNone/>
            </a:pPr>
            <a:r>
              <a:rPr lang="en-US" dirty="0"/>
              <a:t>David Henry Hwang: </a:t>
            </a:r>
          </a:p>
          <a:p>
            <a:pPr marL="0" indent="0">
              <a:buNone/>
            </a:pPr>
            <a:endParaRPr lang="en-US" dirty="0"/>
          </a:p>
          <a:p>
            <a:pPr marL="0" indent="0">
              <a:buNone/>
            </a:pPr>
            <a:r>
              <a:rPr lang="en-US" dirty="0"/>
              <a:t>“Gallimard falls into a relationship with an Asian woman who he believes to be sort of submissive and extrapolates from that how the West should deal with the East politically. </a:t>
            </a:r>
          </a:p>
          <a:p>
            <a:pPr marL="0" indent="0">
              <a:buNone/>
            </a:pPr>
            <a:r>
              <a:rPr lang="en-US" dirty="0"/>
              <a:t>Today, when we have a president who feels that the way to deal with North Korea or Muslim countries or whatever is by being tougher and more abrasively masculine, that feels to me incredibly consistent with the story ‘M. Butterfly’ is trying to tell.” </a:t>
            </a:r>
          </a:p>
          <a:p>
            <a:pPr marL="0" indent="0">
              <a:buNone/>
            </a:pPr>
            <a:endParaRPr lang="en-US" dirty="0"/>
          </a:p>
          <a:p>
            <a:pPr marL="0" indent="0">
              <a:buNone/>
            </a:pPr>
            <a:r>
              <a:rPr lang="en-US" sz="2200" dirty="0"/>
              <a:t>Cited in “New Flight for a New ‘Butterfly,’</a:t>
            </a:r>
            <a:r>
              <a:rPr lang="en-US" sz="2200" b="1" dirty="0"/>
              <a:t>” </a:t>
            </a:r>
            <a:r>
              <a:rPr lang="en-US" sz="2200" dirty="0">
                <a:hlinkClick r:id="rId2">
                  <a:extLst>
                    <a:ext uri="{A12FA001-AC4F-418D-AE19-62706E023703}">
                      <ahyp:hlinkClr xmlns:ahyp="http://schemas.microsoft.com/office/drawing/2018/hyperlinkcolor" val="tx"/>
                    </a:ext>
                  </a:extLst>
                </a:hlinkClick>
              </a:rPr>
              <a:t>Laura Collins-Hughes</a:t>
            </a:r>
            <a:r>
              <a:rPr lang="en-US" sz="2200" dirty="0"/>
              <a:t>, </a:t>
            </a:r>
            <a:r>
              <a:rPr lang="en-US" sz="2200" i="1" dirty="0"/>
              <a:t>New York Times</a:t>
            </a:r>
            <a:r>
              <a:rPr lang="en-US" sz="2200" dirty="0"/>
              <a:t>, Online  Oct. 17, 2017. </a:t>
            </a:r>
          </a:p>
          <a:p>
            <a:pPr marL="0" indent="0">
              <a:buNone/>
            </a:pPr>
            <a:endParaRPr lang="en-US" b="1" dirty="0"/>
          </a:p>
          <a:p>
            <a:pPr marL="0" indent="0">
              <a:buNone/>
            </a:pPr>
            <a:endParaRPr lang="en-US" dirty="0"/>
          </a:p>
        </p:txBody>
      </p:sp>
      <p:pic>
        <p:nvPicPr>
          <p:cNvPr id="13" name="Picture 12">
            <a:extLst>
              <a:ext uri="{FF2B5EF4-FFF2-40B4-BE49-F238E27FC236}">
                <a16:creationId xmlns:a16="http://schemas.microsoft.com/office/drawing/2014/main" id="{5909E9EB-7C95-0D47-B3D6-3C73D2B3DCEB}"/>
              </a:ext>
            </a:extLst>
          </p:cNvPr>
          <p:cNvPicPr>
            <a:picLocks noChangeAspect="1"/>
          </p:cNvPicPr>
          <p:nvPr/>
        </p:nvPicPr>
        <p:blipFill>
          <a:blip r:embed="rId3"/>
          <a:stretch>
            <a:fillRect/>
          </a:stretch>
        </p:blipFill>
        <p:spPr>
          <a:xfrm>
            <a:off x="5221431" y="819397"/>
            <a:ext cx="3643745" cy="4858327"/>
          </a:xfrm>
          <a:prstGeom prst="rect">
            <a:avLst/>
          </a:prstGeom>
        </p:spPr>
      </p:pic>
      <p:sp>
        <p:nvSpPr>
          <p:cNvPr id="14" name="TextBox 13">
            <a:extLst>
              <a:ext uri="{FF2B5EF4-FFF2-40B4-BE49-F238E27FC236}">
                <a16:creationId xmlns:a16="http://schemas.microsoft.com/office/drawing/2014/main" id="{D57B6FB9-246B-C04E-82BA-09962056245B}"/>
              </a:ext>
            </a:extLst>
          </p:cNvPr>
          <p:cNvSpPr txBox="1"/>
          <p:nvPr/>
        </p:nvSpPr>
        <p:spPr>
          <a:xfrm>
            <a:off x="5221431" y="5925401"/>
            <a:ext cx="4096827" cy="369332"/>
          </a:xfrm>
          <a:prstGeom prst="rect">
            <a:avLst/>
          </a:prstGeom>
          <a:noFill/>
        </p:spPr>
        <p:txBody>
          <a:bodyPr wrap="none" rtlCol="0">
            <a:spAutoFit/>
          </a:bodyPr>
          <a:lstStyle/>
          <a:p>
            <a:r>
              <a:rPr lang="en-US" dirty="0" err="1"/>
              <a:t>Jin</a:t>
            </a:r>
            <a:r>
              <a:rPr lang="en-US" dirty="0"/>
              <a:t> Ha in the revival of </a:t>
            </a:r>
            <a:r>
              <a:rPr lang="en-US" i="1" dirty="0"/>
              <a:t>M. Butterfly</a:t>
            </a:r>
            <a:r>
              <a:rPr lang="en-US" dirty="0"/>
              <a:t>, 2017 </a:t>
            </a:r>
          </a:p>
        </p:txBody>
      </p:sp>
    </p:spTree>
    <p:extLst>
      <p:ext uri="{BB962C8B-B14F-4D97-AF65-F5344CB8AC3E}">
        <p14:creationId xmlns:p14="http://schemas.microsoft.com/office/powerpoint/2010/main" val="33818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7157"/>
            <a:ext cx="8229599" cy="152894"/>
          </a:xfrm>
        </p:spPr>
        <p:txBody>
          <a:bodyPr>
            <a:normAutofit fontScale="90000"/>
          </a:bodyPr>
          <a:lstStyle/>
          <a:p>
            <a:pPr algn="l"/>
            <a:r>
              <a:rPr lang="en-US" dirty="0">
                <a:solidFill>
                  <a:srgbClr val="00B050"/>
                </a:solidFill>
              </a:rPr>
              <a:t>If you agree, walk to the podium.</a:t>
            </a:r>
            <a:br>
              <a:rPr lang="en-US" dirty="0"/>
            </a:br>
            <a:r>
              <a:rPr lang="en-US" dirty="0"/>
              <a:t>If you disagree, </a:t>
            </a:r>
            <a:r>
              <a:rPr lang="en-US" dirty="0">
                <a:solidFill>
                  <a:srgbClr val="FF0000"/>
                </a:solidFill>
              </a:rPr>
              <a:t>stay</a:t>
            </a:r>
            <a:r>
              <a:rPr lang="en-US" dirty="0"/>
              <a:t> where you are. </a:t>
            </a:r>
            <a:br>
              <a:rPr lang="en-US" dirty="0"/>
            </a:br>
            <a:br>
              <a:rPr lang="en-US" dirty="0"/>
            </a:br>
            <a:endParaRPr lang="en-US" dirty="0"/>
          </a:p>
        </p:txBody>
      </p:sp>
      <p:sp>
        <p:nvSpPr>
          <p:cNvPr id="3" name="Content Placeholder 2"/>
          <p:cNvSpPr>
            <a:spLocks noGrp="1"/>
          </p:cNvSpPr>
          <p:nvPr>
            <p:ph idx="1"/>
          </p:nvPr>
        </p:nvSpPr>
        <p:spPr>
          <a:xfrm>
            <a:off x="457202" y="1900051"/>
            <a:ext cx="8229598" cy="4226112"/>
          </a:xfrm>
        </p:spPr>
        <p:txBody>
          <a:bodyPr>
            <a:normAutofit/>
          </a:bodyPr>
          <a:lstStyle/>
          <a:p>
            <a:pPr marL="0" indent="0">
              <a:buNone/>
            </a:pPr>
            <a:endParaRPr lang="en-US" dirty="0"/>
          </a:p>
          <a:p>
            <a:pPr marL="0" indent="0">
              <a:buNone/>
            </a:pPr>
            <a:endParaRPr lang="en-US" dirty="0">
              <a:solidFill>
                <a:schemeClr val="accent4">
                  <a:lumMod val="75000"/>
                </a:schemeClr>
              </a:solidFill>
            </a:endParaRPr>
          </a:p>
          <a:p>
            <a:pPr marL="0" indent="0">
              <a:buNone/>
            </a:pPr>
            <a:endParaRPr lang="en-US" dirty="0">
              <a:solidFill>
                <a:schemeClr val="accent4">
                  <a:lumMod val="75000"/>
                </a:schemeClr>
              </a:solidFill>
            </a:endParaRPr>
          </a:p>
          <a:p>
            <a:pPr marL="0" indent="0">
              <a:buNone/>
            </a:pPr>
            <a:r>
              <a:rPr lang="en-US" dirty="0">
                <a:solidFill>
                  <a:schemeClr val="accent4">
                    <a:lumMod val="75000"/>
                  </a:schemeClr>
                </a:solidFill>
              </a:rPr>
              <a:t>I found Gallimard to be a sympathetic character.   </a:t>
            </a:r>
          </a:p>
          <a:p>
            <a:pPr marL="0" indent="0">
              <a:buNone/>
            </a:pPr>
            <a:endParaRPr lang="en-US" dirty="0"/>
          </a:p>
          <a:p>
            <a:pPr marL="0" indent="0">
              <a:buNone/>
            </a:pPr>
            <a:r>
              <a:rPr lang="en-US" dirty="0"/>
              <a:t>Gallimard is the author of his own deception.</a:t>
            </a:r>
          </a:p>
          <a:p>
            <a:pPr marL="0" indent="0">
              <a:buNone/>
            </a:pPr>
            <a:endParaRPr lang="en-US" dirty="0"/>
          </a:p>
        </p:txBody>
      </p:sp>
    </p:spTree>
    <p:extLst>
      <p:ext uri="{BB962C8B-B14F-4D97-AF65-F5344CB8AC3E}">
        <p14:creationId xmlns:p14="http://schemas.microsoft.com/office/powerpoint/2010/main" val="165784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00B050"/>
                </a:solidFill>
              </a:rPr>
              <a:t>If you agree, walk to the podium.</a:t>
            </a:r>
            <a:br>
              <a:rPr lang="en-US" dirty="0"/>
            </a:br>
            <a:r>
              <a:rPr lang="en-US" dirty="0"/>
              <a:t>If you disagree, </a:t>
            </a:r>
            <a:r>
              <a:rPr lang="en-US" dirty="0">
                <a:solidFill>
                  <a:srgbClr val="FF0000"/>
                </a:solidFill>
              </a:rPr>
              <a:t>stay</a:t>
            </a:r>
            <a:r>
              <a:rPr lang="en-US" dirty="0"/>
              <a:t> where you are. </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marL="0" indent="0">
              <a:buNone/>
            </a:pPr>
            <a:r>
              <a:rPr lang="en-US" dirty="0"/>
              <a:t>Gallimard is in love with an ideal that Song projects.</a:t>
            </a:r>
          </a:p>
          <a:p>
            <a:pPr marL="0" indent="0">
              <a:buNone/>
            </a:pPr>
            <a:r>
              <a:rPr lang="en-US" dirty="0"/>
              <a:t> </a:t>
            </a:r>
          </a:p>
          <a:p>
            <a:pPr marL="0" indent="0">
              <a:buNone/>
            </a:pPr>
            <a:r>
              <a:rPr lang="en-US" dirty="0"/>
              <a:t>Gallimard is in love with Song.</a:t>
            </a:r>
          </a:p>
          <a:p>
            <a:pPr marL="0" indent="0">
              <a:buNone/>
            </a:pPr>
            <a:endParaRPr lang="en-US" dirty="0"/>
          </a:p>
          <a:p>
            <a:pPr marL="0" indent="0">
              <a:buNone/>
            </a:pPr>
            <a:endParaRPr lang="en-US" dirty="0"/>
          </a:p>
          <a:p>
            <a:pPr marL="0" indent="0">
              <a:buNone/>
            </a:pPr>
            <a:endParaRPr lang="en-US" dirty="0"/>
          </a:p>
          <a:p>
            <a:pPr marL="0" indent="0">
              <a:buNone/>
            </a:pPr>
            <a:r>
              <a:rPr lang="en-US" dirty="0"/>
              <a:t>Once Song's deception is revealed, Gallimard is effectively disempowered.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186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dissolv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2264</TotalTime>
  <Words>1218</Words>
  <Application>Microsoft Macintosh PowerPoint</Application>
  <PresentationFormat>On-screen Show (4:3)</PresentationFormat>
  <Paragraphs>130</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Week 6 Monday </vt:lpstr>
      <vt:lpstr>Midterm: 50 min.  Wed. 10/18 in lecture </vt:lpstr>
      <vt:lpstr>PowerPoint Presentation</vt:lpstr>
      <vt:lpstr>PowerPoint Presentation</vt:lpstr>
      <vt:lpstr>Closed book exam</vt:lpstr>
      <vt:lpstr>John Lithgow and B.D. Wong,  M. Butterfly on Broadway, 1988</vt:lpstr>
      <vt:lpstr> Relevance of M. Butterfly in 2017 </vt:lpstr>
      <vt:lpstr>If you agree, walk to the podium. If you disagree, stay where you are.   </vt:lpstr>
      <vt:lpstr>If you agree, walk to the podium. If you disagree, stay where you are. </vt:lpstr>
      <vt:lpstr>If you agree, walk to the podium. If you disagree, stay where you are.</vt:lpstr>
      <vt:lpstr>If you agree, walk to the podium. If you disagree, stay where you are.</vt:lpstr>
      <vt:lpstr>PowerPoint Presentation</vt:lpstr>
      <vt:lpstr>I.5.10 </vt:lpstr>
      <vt:lpstr> </vt:lpstr>
    </vt:vector>
  </TitlesOfParts>
  <Company>UW Madison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Freewrite, uncollected:    Is Gallimard a sympathetic character? Why/why not?   </dc:title>
  <dc:creator>Leslie Bow</dc:creator>
  <cp:lastModifiedBy>Leslie Bow</cp:lastModifiedBy>
  <cp:revision>120</cp:revision>
  <dcterms:created xsi:type="dcterms:W3CDTF">2012-11-06T14:33:38Z</dcterms:created>
  <dcterms:modified xsi:type="dcterms:W3CDTF">2023-10-11T16:10:21Z</dcterms:modified>
</cp:coreProperties>
</file>