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334" r:id="rId3"/>
    <p:sldId id="328" r:id="rId4"/>
    <p:sldId id="324" r:id="rId5"/>
    <p:sldId id="319" r:id="rId6"/>
    <p:sldId id="327" r:id="rId7"/>
    <p:sldId id="326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9"/>
    <p:restoredTop sz="86421"/>
  </p:normalViewPr>
  <p:slideViewPr>
    <p:cSldViewPr snapToGrid="0" snapToObjects="1">
      <p:cViewPr varScale="1">
        <p:scale>
          <a:sx n="94" d="100"/>
          <a:sy n="94" d="100"/>
        </p:scale>
        <p:origin x="12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6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8D1DC-707E-7842-BBCC-50440D34DA2C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F592-CEC7-0945-B27B-750EB10D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3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3604-F5DE-2542-8C4C-7FD1A5041E11}" type="datetimeFigureOut">
              <a:rPr lang="en-US" smtClean="0"/>
              <a:pPr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83BE-CB25-544D-8BB5-7298026B8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3604-F5DE-2542-8C4C-7FD1A5041E11}" type="datetimeFigureOut">
              <a:rPr lang="en-US" smtClean="0"/>
              <a:pPr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83BE-CB25-544D-8BB5-7298026B8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3604-F5DE-2542-8C4C-7FD1A5041E11}" type="datetimeFigureOut">
              <a:rPr lang="en-US" smtClean="0"/>
              <a:pPr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83BE-CB25-544D-8BB5-7298026B8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3604-F5DE-2542-8C4C-7FD1A5041E11}" type="datetimeFigureOut">
              <a:rPr lang="en-US" smtClean="0"/>
              <a:pPr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83BE-CB25-544D-8BB5-7298026B8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3604-F5DE-2542-8C4C-7FD1A5041E11}" type="datetimeFigureOut">
              <a:rPr lang="en-US" smtClean="0"/>
              <a:pPr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83BE-CB25-544D-8BB5-7298026B8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3604-F5DE-2542-8C4C-7FD1A5041E11}" type="datetimeFigureOut">
              <a:rPr lang="en-US" smtClean="0"/>
              <a:pPr/>
              <a:t>10/11/23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83BE-CB25-544D-8BB5-7298026B8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3604-F5DE-2542-8C4C-7FD1A5041E11}" type="datetimeFigureOut">
              <a:rPr lang="en-US" smtClean="0"/>
              <a:pPr/>
              <a:t>10/11/23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83BE-CB25-544D-8BB5-7298026B8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3604-F5DE-2542-8C4C-7FD1A5041E11}" type="datetimeFigureOut">
              <a:rPr lang="en-US" smtClean="0"/>
              <a:pPr/>
              <a:t>10/11/23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83BE-CB25-544D-8BB5-7298026B8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3604-F5DE-2542-8C4C-7FD1A5041E11}" type="datetimeFigureOut">
              <a:rPr lang="en-US" smtClean="0"/>
              <a:pPr/>
              <a:t>10/11/23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83BE-CB25-544D-8BB5-7298026B8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3604-F5DE-2542-8C4C-7FD1A5041E11}" type="datetimeFigureOut">
              <a:rPr lang="en-US" smtClean="0"/>
              <a:pPr/>
              <a:t>10/11/23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83BE-CB25-544D-8BB5-7298026B8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3604-F5DE-2542-8C4C-7FD1A5041E11}" type="datetimeFigureOut">
              <a:rPr lang="en-US" smtClean="0"/>
              <a:pPr/>
              <a:t>10/11/23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83BE-CB25-544D-8BB5-7298026B8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F3604-F5DE-2542-8C4C-7FD1A5041E11}" type="datetimeFigureOut">
              <a:rPr lang="en-US" smtClean="0"/>
              <a:pPr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C83BE-CB25-544D-8BB5-7298026B8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620CB16-FD8B-B447-9C9A-6FC0A4C9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684955" cy="1134614"/>
          </a:xfrm>
        </p:spPr>
        <p:txBody>
          <a:bodyPr/>
          <a:lstStyle/>
          <a:p>
            <a:pPr algn="l"/>
            <a:r>
              <a:rPr lang="en-US" dirty="0"/>
              <a:t>Week 6, Wed.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1864C-B994-6A4A-B72C-0FB83800C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09252"/>
            <a:ext cx="4218972" cy="54487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Today: How does </a:t>
            </a:r>
            <a:r>
              <a:rPr lang="en-US" i="1" dirty="0"/>
              <a:t>M. Butterfly </a:t>
            </a:r>
            <a:r>
              <a:rPr lang="en-US" dirty="0"/>
              <a:t>convey its critique of race and gender roles?</a:t>
            </a:r>
          </a:p>
          <a:p>
            <a:endParaRPr lang="en-US" dirty="0"/>
          </a:p>
          <a:p>
            <a:r>
              <a:rPr lang="en-US" sz="2400" dirty="0"/>
              <a:t>Be studying for Wed. midterm. McBurney students: use the codes to make an appointment</a:t>
            </a:r>
          </a:p>
          <a:p>
            <a:endParaRPr lang="en-US" sz="2400" dirty="0"/>
          </a:p>
          <a:p>
            <a:r>
              <a:rPr lang="en-US" sz="2400" dirty="0"/>
              <a:t>Note paper topics and section leader conference times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8FB8666-25ED-6A4E-BD99-335DD3166A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22608" y="648092"/>
            <a:ext cx="3029147" cy="45259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74BD91-63DE-9A44-9A77-2EA19B3CA41A}"/>
              </a:ext>
            </a:extLst>
          </p:cNvPr>
          <p:cNvSpPr txBox="1"/>
          <p:nvPr/>
        </p:nvSpPr>
        <p:spPr>
          <a:xfrm>
            <a:off x="5545619" y="5479832"/>
            <a:ext cx="3141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John Lithgow and B.D. Wong, </a:t>
            </a:r>
            <a:br>
              <a:rPr lang="en-US" dirty="0"/>
            </a:br>
            <a:r>
              <a:rPr lang="en-US" i="1" dirty="0"/>
              <a:t>M. Butterfly </a:t>
            </a:r>
            <a:r>
              <a:rPr lang="en-US" dirty="0"/>
              <a:t>on Broadway, 1988</a:t>
            </a:r>
          </a:p>
        </p:txBody>
      </p:sp>
    </p:spTree>
    <p:extLst>
      <p:ext uri="{BB962C8B-B14F-4D97-AF65-F5344CB8AC3E}">
        <p14:creationId xmlns:p14="http://schemas.microsoft.com/office/powerpoint/2010/main" val="146636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3">
            <a:extLst>
              <a:ext uri="{FF2B5EF4-FFF2-40B4-BE49-F238E27FC236}">
                <a16:creationId xmlns:a16="http://schemas.microsoft.com/office/drawing/2014/main" id="{E1654452-F6F9-FA45-9A51-554FD813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6" y="2210766"/>
            <a:ext cx="2939970" cy="454885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4700" dirty="0"/>
              <a:t>I. 5 p.</a:t>
            </a:r>
            <a:r>
              <a:rPr lang="en-US" sz="3200" dirty="0"/>
              <a:t>9 </a:t>
            </a:r>
            <a:br>
              <a:rPr lang="en-US" sz="3200" dirty="0"/>
            </a:br>
            <a:r>
              <a:rPr lang="en-US" sz="3200" dirty="0"/>
              <a:t>How does the scene set up Gallimard’s capacity to be duped?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Twist: How does the scene work against this?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CF70A671-71E3-184E-B54E-DF58D5D11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962" y="312517"/>
            <a:ext cx="3355550" cy="1794076"/>
          </a:xfrm>
        </p:spPr>
        <p:txBody>
          <a:bodyPr>
            <a:normAutofit/>
          </a:bodyPr>
          <a:lstStyle/>
          <a:p>
            <a:r>
              <a:rPr lang="en-US" sz="2000" i="1" dirty="0"/>
              <a:t>M. Butterfly</a:t>
            </a:r>
            <a:r>
              <a:rPr lang="en-US" sz="2000" dirty="0"/>
              <a:t> </a:t>
            </a:r>
          </a:p>
          <a:p>
            <a:r>
              <a:rPr lang="en-US" sz="2000" dirty="0"/>
              <a:t>Image: Clive Owen 2017</a:t>
            </a:r>
          </a:p>
          <a:p>
            <a:endParaRPr lang="en-US" sz="2000" dirty="0"/>
          </a:p>
          <a:p>
            <a:r>
              <a:rPr lang="en-US" sz="2000" dirty="0"/>
              <a:t>Audio:  John </a:t>
            </a:r>
            <a:r>
              <a:rPr lang="en-US" sz="2000" dirty="0" err="1"/>
              <a:t>Litthgow</a:t>
            </a:r>
            <a:r>
              <a:rPr lang="en-US" sz="2000" dirty="0"/>
              <a:t>, 1988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2183DF-6CEF-1C4A-A71E-5680279DD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512" y="678686"/>
            <a:ext cx="5568533" cy="4860221"/>
          </a:xfrm>
        </p:spPr>
      </p:pic>
    </p:spTree>
    <p:extLst>
      <p:ext uri="{BB962C8B-B14F-4D97-AF65-F5344CB8AC3E}">
        <p14:creationId xmlns:p14="http://schemas.microsoft.com/office/powerpoint/2010/main" val="263117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1500"/>
            <a:ext cx="7124700" cy="77469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010" y="2743200"/>
            <a:ext cx="8681013" cy="401641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/>
              <a:t>Song: Miss Chin?  Why, in the Peking Opera, are women’s roles played by men?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Chin: I don’t know.  Maybe a reactionary remnant of male—</a:t>
            </a:r>
          </a:p>
          <a:p>
            <a:pPr>
              <a:buNone/>
            </a:pPr>
            <a:r>
              <a:rPr lang="en-US" sz="2400" dirty="0"/>
              <a:t>Song: No. (Beat).  Because </a:t>
            </a:r>
            <a:r>
              <a:rPr lang="en-US" sz="2400" b="1" i="1" dirty="0"/>
              <a:t>only a man knows how a woman is supposed to act.</a:t>
            </a:r>
            <a:r>
              <a:rPr lang="en-US" sz="2400" b="1" dirty="0"/>
              <a:t>  </a:t>
            </a:r>
            <a:endParaRPr lang="en-US" sz="2400" dirty="0"/>
          </a:p>
          <a:p>
            <a:pPr>
              <a:buNone/>
            </a:pPr>
            <a:r>
              <a:rPr lang="en-US" sz="2400" b="1" dirty="0"/>
              <a:t> </a:t>
            </a:r>
            <a:r>
              <a:rPr lang="en-US" sz="2400" dirty="0"/>
              <a:t>                                                    </a:t>
            </a:r>
            <a:r>
              <a:rPr lang="en-US" sz="2000" dirty="0"/>
              <a:t>  (emphasis mine, </a:t>
            </a:r>
            <a:r>
              <a:rPr lang="en-US" sz="2000" b="1" dirty="0"/>
              <a:t>II, vii, 63).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What does this exchange imply about gender as a system? </a:t>
            </a:r>
          </a:p>
          <a:p>
            <a:pPr>
              <a:buNone/>
            </a:pPr>
            <a:r>
              <a:rPr lang="en-US" sz="2400" dirty="0"/>
              <a:t>As an identity?</a:t>
            </a:r>
            <a:endParaRPr lang="en-US" dirty="0"/>
          </a:p>
        </p:txBody>
      </p:sp>
      <p:pic>
        <p:nvPicPr>
          <p:cNvPr id="5" name="Picture 4" descr="A person in a garment holding a red fan&#10;&#10;Description automatically generated">
            <a:extLst>
              <a:ext uri="{FF2B5EF4-FFF2-40B4-BE49-F238E27FC236}">
                <a16:creationId xmlns:a16="http://schemas.microsoft.com/office/drawing/2014/main" id="{96034AD8-7573-88AE-E21E-A2DAB95BB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9"/>
            <a:ext cx="40640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3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CE8B190-2745-B448-BC6F-7A31870F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23982"/>
            <a:ext cx="3447534" cy="780479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CC2EEE-4EE9-A547-AF8D-001363041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632" y="1304461"/>
            <a:ext cx="4330964" cy="23333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09E9EB-7C95-0D47-B3D6-3C73D2B3D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055" y="669924"/>
            <a:ext cx="3643745" cy="48583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7B6FB9-246B-C04E-82BA-09962056245B}"/>
              </a:ext>
            </a:extLst>
          </p:cNvPr>
          <p:cNvSpPr txBox="1"/>
          <p:nvPr/>
        </p:nvSpPr>
        <p:spPr>
          <a:xfrm>
            <a:off x="5221431" y="5925401"/>
            <a:ext cx="4096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Jin</a:t>
            </a:r>
            <a:r>
              <a:rPr lang="en-US" dirty="0"/>
              <a:t> Ha in the revival of </a:t>
            </a:r>
            <a:r>
              <a:rPr lang="en-US" i="1" dirty="0"/>
              <a:t>M. Butterfly</a:t>
            </a:r>
            <a:r>
              <a:rPr lang="en-US" dirty="0"/>
              <a:t>, 2017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2390A-14F1-1058-FE51-306244A380FE}"/>
              </a:ext>
            </a:extLst>
          </p:cNvPr>
          <p:cNvSpPr txBox="1"/>
          <p:nvPr/>
        </p:nvSpPr>
        <p:spPr>
          <a:xfrm>
            <a:off x="231493" y="1304461"/>
            <a:ext cx="4433103" cy="269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1143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Gallimard is in love with the idea of Song..</a:t>
            </a:r>
          </a:p>
          <a:p>
            <a:pPr marL="1143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1143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Song's motivations for deceiving Gallimard are fairly straightforward. Song is “in love with” power, acting, manipulation, his own ego.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D9787-C909-29E7-9BDF-867CE34C29DB}"/>
              </a:ext>
            </a:extLst>
          </p:cNvPr>
          <p:cNvSpPr txBox="1"/>
          <p:nvPr/>
        </p:nvSpPr>
        <p:spPr>
          <a:xfrm>
            <a:off x="694481" y="4363657"/>
            <a:ext cx="3970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III.2  p. 84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</a:t>
            </a:r>
          </a:p>
          <a:p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“Yes, you. White man.”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9ED5F-E826-7756-E718-99BE2F88BBA2}"/>
              </a:ext>
            </a:extLst>
          </p:cNvPr>
          <p:cNvSpPr txBox="1"/>
          <p:nvPr/>
        </p:nvSpPr>
        <p:spPr>
          <a:xfrm>
            <a:off x="333632" y="563267"/>
            <a:ext cx="443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the scene below support or refute the statements below?</a:t>
            </a:r>
          </a:p>
        </p:txBody>
      </p:sp>
    </p:spTree>
    <p:extLst>
      <p:ext uri="{BB962C8B-B14F-4D97-AF65-F5344CB8AC3E}">
        <p14:creationId xmlns:p14="http://schemas.microsoft.com/office/powerpoint/2010/main" val="37314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CE8B190-2745-B448-BC6F-7A31870F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891153" cy="544759"/>
          </a:xfrm>
        </p:spPr>
        <p:txBody>
          <a:bodyPr>
            <a:normAutofit fontScale="90000"/>
          </a:bodyPr>
          <a:lstStyle/>
          <a:p>
            <a:pPr algn="l"/>
            <a:br>
              <a:rPr lang="en-US" sz="3100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CC2EEE-4EE9-A547-AF8D-001363041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211" y="1076353"/>
            <a:ext cx="4734165" cy="50510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7B6FB9-246B-C04E-82BA-09962056245B}"/>
              </a:ext>
            </a:extLst>
          </p:cNvPr>
          <p:cNvSpPr txBox="1"/>
          <p:nvPr/>
        </p:nvSpPr>
        <p:spPr>
          <a:xfrm>
            <a:off x="5221431" y="5925401"/>
            <a:ext cx="198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M. Butterfly</a:t>
            </a:r>
            <a:r>
              <a:rPr lang="en-US" dirty="0"/>
              <a:t>, 1988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553F9B-3864-2B24-B89F-9C357FBB4AC2}"/>
              </a:ext>
            </a:extLst>
          </p:cNvPr>
          <p:cNvSpPr txBox="1"/>
          <p:nvPr/>
        </p:nvSpPr>
        <p:spPr>
          <a:xfrm>
            <a:off x="278824" y="1640841"/>
            <a:ext cx="3934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Song's deception is revealed, Gallimard is effectively disempowered. 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B535E-FEE9-9BB4-8B95-C5B825F0E068}"/>
              </a:ext>
            </a:extLst>
          </p:cNvPr>
          <p:cNvSpPr txBox="1"/>
          <p:nvPr/>
        </p:nvSpPr>
        <p:spPr>
          <a:xfrm>
            <a:off x="542339" y="3601888"/>
            <a:ext cx="3546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Go to III.2  p. 88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audio clip: John Lithgow, 1988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 descr="A person in a suit holding flowers&#10;&#10;Description automatically generated">
            <a:extLst>
              <a:ext uri="{FF2B5EF4-FFF2-40B4-BE49-F238E27FC236}">
                <a16:creationId xmlns:a16="http://schemas.microsoft.com/office/drawing/2014/main" id="{756D1CA6-66D9-E739-F2C2-DBBE91E1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469" y="1076353"/>
            <a:ext cx="2953265" cy="4500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FE0F30-3412-4440-283B-2CAA90B94F0E}"/>
              </a:ext>
            </a:extLst>
          </p:cNvPr>
          <p:cNvSpPr txBox="1"/>
          <p:nvPr/>
        </p:nvSpPr>
        <p:spPr>
          <a:xfrm>
            <a:off x="278824" y="362251"/>
            <a:ext cx="69278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does the scene below support or refute the statements below?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7218-9482-B242-B419-849A8122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950200" cy="6270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II. 2 p. 89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1AF13-75F4-214A-823A-1C130E5AB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Song: I'm your Butterfly. Beneath everything, it was always me. Now, open your eyes and admit it--you adore </a:t>
            </a:r>
            <a:r>
              <a:rPr lang="en-US" b="1" dirty="0"/>
              <a:t>me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G: [H]ow could you, of all people, have made such a mistake? . . . .  You showed me your true self. When all I loved was the lie. A perfect lie . . 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6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CBF0-0E3F-1845-8405-6073198C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Go to: III.2 p. 88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92ACF-F120-F947-83D3-44C4E53D5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Agree or disagree: </a:t>
            </a:r>
          </a:p>
          <a:p>
            <a:pPr marL="0" indent="0">
              <a:buNone/>
            </a:pPr>
            <a:r>
              <a:rPr lang="en-US" dirty="0"/>
              <a:t>The misconceptions and fantasies that haunt Gallimard’s relationship with Song could happen to anyone.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Agree: </a:t>
            </a:r>
            <a:r>
              <a:rPr lang="en-US" dirty="0"/>
              <a:t>To what extent does anyone create what they desire in another person? What is the role of fantasy projection in any romantic relationship? </a:t>
            </a:r>
          </a:p>
          <a:p>
            <a:pPr marL="0" indent="0">
              <a:buNone/>
            </a:pPr>
            <a:r>
              <a:rPr lang="en-US" dirty="0"/>
              <a:t>vs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Disagree: </a:t>
            </a:r>
            <a:r>
              <a:rPr lang="en-US" dirty="0"/>
              <a:t>the specificity of Gallimard’s fantasy has a name: Orientalism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8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Naming the fantasy of East: </a:t>
            </a:r>
            <a:br>
              <a:rPr lang="en-US" dirty="0"/>
            </a:br>
            <a:r>
              <a:rPr lang="en-US" dirty="0"/>
              <a:t>Edward Said’s </a:t>
            </a:r>
            <a:r>
              <a:rPr lang="en-US" i="1" dirty="0"/>
              <a:t>Orientalism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35486" cy="43137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600" dirty="0"/>
              <a:t>	Orientalism represents the “systematic discipline by which European culture was able to manage--and even produce--the Orient politically, sociologically, militarily, ideologically, scientifically, and imaginatively during the post-Enlightenment period. . . .</a:t>
            </a:r>
          </a:p>
          <a:p>
            <a:pPr>
              <a:buNone/>
            </a:pPr>
            <a:r>
              <a:rPr lang="en-US" sz="2600" dirty="0"/>
              <a:t>	European culture gained in strength and identity </a:t>
            </a:r>
            <a:r>
              <a:rPr lang="en-US" sz="2600" b="1" dirty="0"/>
              <a:t>by setting itself off against the Orient as a sort of  surrogate and even underground self.”</a:t>
            </a:r>
            <a:r>
              <a:rPr lang="en-US" sz="2600" dirty="0"/>
              <a:t>  </a:t>
            </a:r>
            <a:r>
              <a:rPr lang="en-US" sz="2300" dirty="0"/>
              <a:t>(1978)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5BBF5-ADE5-AD48-8941-15A8A5366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369" y="1600200"/>
            <a:ext cx="2347500" cy="363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538</Words>
  <Application>Microsoft Macintosh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Week 6, Wed.</vt:lpstr>
      <vt:lpstr>I. 5 p.9  How does the scene set up Gallimard’s capacity to be duped?   Twist: How does the scene work against this? </vt:lpstr>
      <vt:lpstr>PowerPoint Presentation</vt:lpstr>
      <vt:lpstr>  </vt:lpstr>
      <vt:lpstr>  </vt:lpstr>
      <vt:lpstr>II. 2 p. 89</vt:lpstr>
      <vt:lpstr>Go to: III.2 p. 88</vt:lpstr>
      <vt:lpstr>Naming the fantasy of East:  Edward Said’s Orientalism</vt:lpstr>
    </vt:vector>
  </TitlesOfParts>
  <Company>UW Madison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Freewrite, uncollected:    Is Gallimard a sympathetic character? Why/why not?   </dc:title>
  <dc:creator>Leslie Bow</dc:creator>
  <cp:lastModifiedBy>Leslie Bow</cp:lastModifiedBy>
  <cp:revision>132</cp:revision>
  <dcterms:created xsi:type="dcterms:W3CDTF">2012-11-06T14:33:38Z</dcterms:created>
  <dcterms:modified xsi:type="dcterms:W3CDTF">2023-10-11T15:39:50Z</dcterms:modified>
</cp:coreProperties>
</file>