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182" autoAdjust="0"/>
  </p:normalViewPr>
  <p:slideViewPr>
    <p:cSldViewPr snapToGrid="0">
      <p:cViewPr varScale="1">
        <p:scale>
          <a:sx n="150" d="100"/>
          <a:sy n="150"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96FE-1A19-B769-A384-540E7715D9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294FFB-8BD8-C8D7-339B-64A2BE6C6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3B07D-5C54-CCCB-073F-9D59B5228D67}"/>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BDF98774-14E2-ED17-0914-D8E9916EB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74D04-B9B9-A45A-195C-997182C17030}"/>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98947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DA4A-264B-E4EF-835D-23514ADCCD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D17AAB-3BBA-DDFA-5119-5F0A8A668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E0191-4061-5B14-CEA5-1D49EBA8082E}"/>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A89D6378-1855-9B01-2BB9-2786962AB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AB4A9-7B72-2229-517D-3CCFBE825D9B}"/>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291695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96DA2-5F99-7F1A-6BD5-FE026F1A3F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558587-ECFD-8B98-BDD6-BADD84E64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E101B-33B4-A7C7-A4C9-8117672C0DE2}"/>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60D9526F-E71C-EA7F-5D97-E5CF6FD11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90B4E-E6C8-BA23-B49B-53708666DB97}"/>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33124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54D2-9A3A-8531-8EBE-D541B893D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4CA17-22ED-A0A4-8272-935B6EECCA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5C71C-2683-321C-C981-767BB15D3DC1}"/>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9F6D684B-C6C3-EEEF-73A7-6A093EA5C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41E7E-49B8-B01D-B111-F4481B545E45}"/>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203494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55129-3A47-0658-CE82-E1B68B007C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703D6A-4F4F-8A29-8CC1-FA6B3D1D27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7D406-47BD-CF8C-B2D9-C7936543ED15}"/>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442C4254-840D-9FD1-76F1-8DAE1FC15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B0C463-752A-A30F-FED3-311B097F66F1}"/>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390444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9BFB-AE90-18BF-BB67-877E4E70A9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456E1-13DD-5BEA-72ED-A017829C7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491E3-369D-C017-046C-8A8EE815A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6AA5C5-2741-0CA5-DE2B-79D20119FA7D}"/>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6" name="Footer Placeholder 5">
            <a:extLst>
              <a:ext uri="{FF2B5EF4-FFF2-40B4-BE49-F238E27FC236}">
                <a16:creationId xmlns:a16="http://schemas.microsoft.com/office/drawing/2014/main" id="{A68A12B6-56F0-DA68-5175-5DD80BCF3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9C6CE-1C8B-0BF1-A5C2-F02C2168C004}"/>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96943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39EC-0F35-6BF6-3668-737713E9D3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D406A-FDCC-BE16-5A34-CC4884FEAD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21912-BFAE-733C-4A78-43371B64DB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E968ED-17F2-311D-04BE-8ED01A6FDA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4E623-169F-AA6C-2AAC-D8F93A2A32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829508-8D08-3247-D84E-4107EE07C198}"/>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8" name="Footer Placeholder 7">
            <a:extLst>
              <a:ext uri="{FF2B5EF4-FFF2-40B4-BE49-F238E27FC236}">
                <a16:creationId xmlns:a16="http://schemas.microsoft.com/office/drawing/2014/main" id="{6F370793-600B-6F72-1AB5-FF293F217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F3CFA0-CA9D-B4F4-8A7B-1A2E4D330E8E}"/>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182504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AEC6F-EC7B-5C70-490B-6EA7927F63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01078-8E6C-2BD0-9DCB-980EB65983D1}"/>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4" name="Footer Placeholder 3">
            <a:extLst>
              <a:ext uri="{FF2B5EF4-FFF2-40B4-BE49-F238E27FC236}">
                <a16:creationId xmlns:a16="http://schemas.microsoft.com/office/drawing/2014/main" id="{ACECA6B0-43AC-3378-70C2-CA8FF5AA7E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D01D5-1CC4-0CE4-2070-4EE8D5511F07}"/>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129217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6B1C8-261D-8ED9-2EF3-EF573E08C7CB}"/>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3" name="Footer Placeholder 2">
            <a:extLst>
              <a:ext uri="{FF2B5EF4-FFF2-40B4-BE49-F238E27FC236}">
                <a16:creationId xmlns:a16="http://schemas.microsoft.com/office/drawing/2014/main" id="{41A7A366-360D-4818-2FF3-E98D3F4187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CC0FC9-DD61-3972-8FBA-EC91E80FE9DB}"/>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234108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92A1-F9C0-92BF-0887-24EF0470E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C60928-1EAD-E5F7-09D6-D498BEFE61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46BA4-F773-8267-9C76-D4F72B454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71352-A4E4-A460-D913-0C349BE81EA4}"/>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6" name="Footer Placeholder 5">
            <a:extLst>
              <a:ext uri="{FF2B5EF4-FFF2-40B4-BE49-F238E27FC236}">
                <a16:creationId xmlns:a16="http://schemas.microsoft.com/office/drawing/2014/main" id="{2C90951A-CFFB-0DC2-88CA-3E53D636CC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21CD22-6227-A9AC-2295-D47918C2AC2C}"/>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1472775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3D94-DC60-104C-FB10-A1FAE3E32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DAE30-A3D2-AAA9-D2EE-A97DF4774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8838B7-7FC4-D04C-A12D-BCD465457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76FE1-2F7B-29AE-A599-8FC4194CDE69}"/>
              </a:ext>
            </a:extLst>
          </p:cNvPr>
          <p:cNvSpPr>
            <a:spLocks noGrp="1"/>
          </p:cNvSpPr>
          <p:nvPr>
            <p:ph type="dt" sz="half" idx="10"/>
          </p:nvPr>
        </p:nvSpPr>
        <p:spPr/>
        <p:txBody>
          <a:bodyPr/>
          <a:lstStyle/>
          <a:p>
            <a:fld id="{67F55D8B-4E11-426E-BF61-1E2A340DDF64}" type="datetimeFigureOut">
              <a:rPr lang="en-US" smtClean="0"/>
              <a:t>6/20/2025</a:t>
            </a:fld>
            <a:endParaRPr lang="en-US"/>
          </a:p>
        </p:txBody>
      </p:sp>
      <p:sp>
        <p:nvSpPr>
          <p:cNvPr id="6" name="Footer Placeholder 5">
            <a:extLst>
              <a:ext uri="{FF2B5EF4-FFF2-40B4-BE49-F238E27FC236}">
                <a16:creationId xmlns:a16="http://schemas.microsoft.com/office/drawing/2014/main" id="{0ED38AAA-B78E-1C9A-C360-A9787C30F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0CD40-AF6C-DAC1-AEFA-2B8366AF4FED}"/>
              </a:ext>
            </a:extLst>
          </p:cNvPr>
          <p:cNvSpPr>
            <a:spLocks noGrp="1"/>
          </p:cNvSpPr>
          <p:nvPr>
            <p:ph type="sldNum" sz="quarter" idx="12"/>
          </p:nvPr>
        </p:nvSpPr>
        <p:spPr/>
        <p:txBody>
          <a:bodyPr/>
          <a:lstStyle/>
          <a:p>
            <a:fld id="{ADB26328-5AEE-4977-A2CE-2C18960954AD}" type="slidenum">
              <a:rPr lang="en-US" smtClean="0"/>
              <a:t>‹#›</a:t>
            </a:fld>
            <a:endParaRPr lang="en-US"/>
          </a:p>
        </p:txBody>
      </p:sp>
    </p:spTree>
    <p:extLst>
      <p:ext uri="{BB962C8B-B14F-4D97-AF65-F5344CB8AC3E}">
        <p14:creationId xmlns:p14="http://schemas.microsoft.com/office/powerpoint/2010/main" val="338693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E03D23-FA73-E132-02A2-6CCBBB459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37A074-9FAD-B1AA-E102-5FDB45151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D823B-D153-CBF4-C13A-80B6F7DAE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F55D8B-4E11-426E-BF61-1E2A340DDF64}" type="datetimeFigureOut">
              <a:rPr lang="en-US" smtClean="0"/>
              <a:t>6/20/2025</a:t>
            </a:fld>
            <a:endParaRPr lang="en-US"/>
          </a:p>
        </p:txBody>
      </p:sp>
      <p:sp>
        <p:nvSpPr>
          <p:cNvPr id="5" name="Footer Placeholder 4">
            <a:extLst>
              <a:ext uri="{FF2B5EF4-FFF2-40B4-BE49-F238E27FC236}">
                <a16:creationId xmlns:a16="http://schemas.microsoft.com/office/drawing/2014/main" id="{0D2FB788-9531-D718-A066-E3BE036B2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A4E267-86DB-7B04-58CF-2DA5A075D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B26328-5AEE-4977-A2CE-2C18960954AD}" type="slidenum">
              <a:rPr lang="en-US" smtClean="0"/>
              <a:t>‹#›</a:t>
            </a:fld>
            <a:endParaRPr lang="en-US"/>
          </a:p>
        </p:txBody>
      </p:sp>
    </p:spTree>
    <p:extLst>
      <p:ext uri="{BB962C8B-B14F-4D97-AF65-F5344CB8AC3E}">
        <p14:creationId xmlns:p14="http://schemas.microsoft.com/office/powerpoint/2010/main" val="2068119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997E9-6C23-9030-16D7-B73B13E48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76DDC-02BE-A303-0763-8115D57B9BB6}"/>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77EE9FE1-10DF-3D98-3E56-EF2E60043EC0}"/>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876E9F6A-A335-9FE5-FE38-58AE3D162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F451FA5D-5C10-BF4E-F563-E46BFD9B1359}"/>
              </a:ext>
            </a:extLst>
          </p:cNvPr>
          <p:cNvSpPr txBox="1"/>
          <p:nvPr/>
        </p:nvSpPr>
        <p:spPr>
          <a:xfrm>
            <a:off x="0" y="0"/>
            <a:ext cx="9906000" cy="3662541"/>
          </a:xfrm>
          <a:prstGeom prst="rect">
            <a:avLst/>
          </a:prstGeom>
          <a:noFill/>
        </p:spPr>
        <p:txBody>
          <a:bodyPr wrap="square">
            <a:spAutoFit/>
          </a:bodyPr>
          <a:lstStyle/>
          <a:p>
            <a:pPr>
              <a:buNone/>
            </a:pPr>
            <a:r>
              <a:rPr lang="en-US" sz="2400" b="1" dirty="0">
                <a:solidFill>
                  <a:schemeClr val="tx1">
                    <a:lumMod val="50000"/>
                    <a:lumOff val="50000"/>
                  </a:schemeClr>
                </a:solidFill>
                <a:latin typeface="Bahnschrift" panose="020B0502040204020203" pitchFamily="34" charset="0"/>
              </a:rPr>
              <a:t>Introduction to DNS Spoofing</a:t>
            </a:r>
            <a:endParaRPr lang="ar-SA" sz="2400" b="1" dirty="0">
              <a:solidFill>
                <a:schemeClr val="tx1">
                  <a:lumMod val="50000"/>
                  <a:lumOff val="50000"/>
                </a:schemeClr>
              </a:solidFill>
              <a:latin typeface="Bahnschrift" panose="020B0502040204020203" pitchFamily="34" charset="0"/>
            </a:endParaRPr>
          </a:p>
          <a:p>
            <a:pPr>
              <a:buNone/>
            </a:pPr>
            <a:endParaRPr lang="ar-SA" b="1" dirty="0">
              <a:solidFill>
                <a:schemeClr val="bg1">
                  <a:lumMod val="95000"/>
                </a:schemeClr>
              </a:solidFill>
              <a:latin typeface="Bahnschrift" panose="020B0502040204020203" pitchFamily="34" charset="0"/>
            </a:endParaRPr>
          </a:p>
          <a:p>
            <a:pPr>
              <a:buNone/>
            </a:pPr>
            <a:endParaRPr lang="en-US" b="1" dirty="0">
              <a:solidFill>
                <a:schemeClr val="bg1">
                  <a:lumMod val="95000"/>
                </a:schemeClr>
              </a:solidFill>
              <a:latin typeface="Bahnschrift" panose="020B0502040204020203" pitchFamily="34" charset="0"/>
            </a:endParaRPr>
          </a:p>
          <a:p>
            <a:pPr>
              <a:buFont typeface="Arial" panose="020B0604020202020204" pitchFamily="34" charset="0"/>
              <a:buChar char="•"/>
            </a:pPr>
            <a:r>
              <a:rPr lang="en-US" sz="2000" b="1" dirty="0">
                <a:solidFill>
                  <a:schemeClr val="bg1">
                    <a:lumMod val="95000"/>
                  </a:schemeClr>
                </a:solidFill>
                <a:latin typeface="Bahnschrift" panose="020B0502040204020203" pitchFamily="34" charset="0"/>
              </a:rPr>
              <a:t>What is DNS Spoofing?</a:t>
            </a:r>
            <a:endParaRPr lang="en-US" sz="2000" dirty="0">
              <a:solidFill>
                <a:schemeClr val="bg1">
                  <a:lumMod val="95000"/>
                </a:schemeClr>
              </a:solidFill>
              <a:latin typeface="Bahnschrift" panose="020B0502040204020203" pitchFamily="34" charset="0"/>
            </a:endParaRPr>
          </a:p>
          <a:p>
            <a:pPr marL="742950" lvl="1" indent="-285750">
              <a:buFont typeface="Arial" panose="020B0604020202020204" pitchFamily="34" charset="0"/>
              <a:buChar char="•"/>
            </a:pPr>
            <a:r>
              <a:rPr lang="en-US" dirty="0">
                <a:solidFill>
                  <a:schemeClr val="bg1">
                    <a:lumMod val="95000"/>
                  </a:schemeClr>
                </a:solidFill>
                <a:latin typeface="Bahnschrift" panose="020B0502040204020203" pitchFamily="34" charset="0"/>
              </a:rPr>
              <a:t>DNS Spoofing, or DNS Cache Poisoning, is an attack where malicious DNS responses are sent to a victim, causing them to visit fraudulent websites.</a:t>
            </a:r>
            <a:endParaRPr lang="ar-SA" dirty="0">
              <a:solidFill>
                <a:schemeClr val="bg1">
                  <a:lumMod val="95000"/>
                </a:schemeClr>
              </a:solidFill>
              <a:latin typeface="Bahnschrift" panose="020B0502040204020203" pitchFamily="34" charset="0"/>
            </a:endParaRPr>
          </a:p>
          <a:p>
            <a:pPr marL="742950" lvl="1" indent="-285750">
              <a:buFont typeface="Arial" panose="020B0604020202020204" pitchFamily="34" charset="0"/>
              <a:buChar char="•"/>
            </a:pPr>
            <a:endParaRPr lang="en-US" dirty="0">
              <a:solidFill>
                <a:schemeClr val="bg1">
                  <a:lumMod val="95000"/>
                </a:schemeClr>
              </a:solidFill>
              <a:latin typeface="Bahnschrift" panose="020B0502040204020203" pitchFamily="34" charset="0"/>
            </a:endParaRPr>
          </a:p>
          <a:p>
            <a:pPr>
              <a:buFont typeface="Arial" panose="020B0604020202020204" pitchFamily="34" charset="0"/>
              <a:buChar char="•"/>
            </a:pPr>
            <a:r>
              <a:rPr lang="en-US" b="1" dirty="0">
                <a:solidFill>
                  <a:schemeClr val="bg1">
                    <a:lumMod val="95000"/>
                  </a:schemeClr>
                </a:solidFill>
                <a:latin typeface="Bahnschrift" panose="020B0502040204020203" pitchFamily="34" charset="0"/>
              </a:rPr>
              <a:t>Why is it Dangerous?</a:t>
            </a:r>
            <a:endParaRPr lang="en-US" dirty="0">
              <a:solidFill>
                <a:schemeClr val="bg1">
                  <a:lumMod val="95000"/>
                </a:schemeClr>
              </a:solidFill>
              <a:latin typeface="Bahnschrift" panose="020B0502040204020203" pitchFamily="34" charset="0"/>
            </a:endParaRPr>
          </a:p>
          <a:p>
            <a:pPr marL="742950" lvl="1" indent="-285750">
              <a:buFont typeface="Arial" panose="020B0604020202020204" pitchFamily="34" charset="0"/>
              <a:buChar char="•"/>
            </a:pPr>
            <a:r>
              <a:rPr lang="en-US" dirty="0">
                <a:solidFill>
                  <a:schemeClr val="bg1">
                    <a:lumMod val="95000"/>
                  </a:schemeClr>
                </a:solidFill>
                <a:latin typeface="Bahnschrift" panose="020B0502040204020203" pitchFamily="34" charset="0"/>
              </a:rPr>
              <a:t>Data theft: Stealing sensitive login credentials and personal details.</a:t>
            </a:r>
          </a:p>
          <a:p>
            <a:pPr marL="742950" lvl="1" indent="-285750">
              <a:buFont typeface="Arial" panose="020B0604020202020204" pitchFamily="34" charset="0"/>
              <a:buChar char="•"/>
            </a:pPr>
            <a:r>
              <a:rPr lang="en-US" dirty="0">
                <a:solidFill>
                  <a:schemeClr val="bg1">
                    <a:lumMod val="95000"/>
                  </a:schemeClr>
                </a:solidFill>
                <a:latin typeface="Bahnschrift" panose="020B0502040204020203" pitchFamily="34" charset="0"/>
              </a:rPr>
              <a:t>Malware injection: Redirecting victims to compromised servers for malware delivery.</a:t>
            </a:r>
          </a:p>
          <a:p>
            <a:pPr marL="742950" lvl="1" indent="-285750">
              <a:buFont typeface="Arial" panose="020B0604020202020204" pitchFamily="34" charset="0"/>
              <a:buChar char="•"/>
            </a:pPr>
            <a:r>
              <a:rPr lang="en-US" dirty="0">
                <a:solidFill>
                  <a:schemeClr val="bg1">
                    <a:lumMod val="95000"/>
                  </a:schemeClr>
                </a:solidFill>
                <a:latin typeface="Bahnschrift" panose="020B0502040204020203" pitchFamily="34" charset="0"/>
              </a:rPr>
              <a:t>Phishing and ransomware: Redirecting to fake sites resembling legitimate ones.</a:t>
            </a:r>
          </a:p>
          <a:p>
            <a:pPr>
              <a:buNone/>
            </a:pPr>
            <a:endParaRPr lang="en-US" sz="2400" dirty="0">
              <a:solidFill>
                <a:schemeClr val="bg1">
                  <a:lumMod val="95000"/>
                </a:schemeClr>
              </a:solidFill>
              <a:latin typeface="Bahnschrift" panose="020B0502040204020203" pitchFamily="34" charset="0"/>
            </a:endParaRPr>
          </a:p>
        </p:txBody>
      </p:sp>
    </p:spTree>
    <p:extLst>
      <p:ext uri="{BB962C8B-B14F-4D97-AF65-F5344CB8AC3E}">
        <p14:creationId xmlns:p14="http://schemas.microsoft.com/office/powerpoint/2010/main" val="359754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35525-E7F0-2107-6301-99D9ED390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E503E-8A29-79B6-34AA-638D42630180}"/>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E9C69A18-4F79-52F7-9AC7-8477EB3C0E65}"/>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C1255FC0-E564-1780-F5C3-8E19A2522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EA9384B3-91C5-F1EF-7A5C-5484A92C05A0}"/>
              </a:ext>
            </a:extLst>
          </p:cNvPr>
          <p:cNvSpPr txBox="1"/>
          <p:nvPr/>
        </p:nvSpPr>
        <p:spPr>
          <a:xfrm>
            <a:off x="0" y="1"/>
            <a:ext cx="9490075" cy="7478970"/>
          </a:xfrm>
          <a:prstGeom prst="rect">
            <a:avLst/>
          </a:prstGeom>
          <a:noFill/>
        </p:spPr>
        <p:txBody>
          <a:bodyPr wrap="square">
            <a:spAutoFit/>
          </a:bodyPr>
          <a:lstStyle/>
          <a:p>
            <a:pPr>
              <a:buNone/>
            </a:pPr>
            <a:r>
              <a:rPr lang="en-US" sz="2400" b="1" dirty="0">
                <a:solidFill>
                  <a:schemeClr val="tx1">
                    <a:lumMod val="50000"/>
                    <a:lumOff val="50000"/>
                  </a:schemeClr>
                </a:solidFill>
                <a:latin typeface="Bahnschrift" panose="020B0502040204020203" pitchFamily="34" charset="0"/>
              </a:rPr>
              <a:t>Tools Used</a:t>
            </a:r>
            <a:endParaRPr lang="ar-SA" sz="2400" b="1" dirty="0">
              <a:solidFill>
                <a:schemeClr val="tx1">
                  <a:lumMod val="50000"/>
                  <a:lumOff val="50000"/>
                </a:schemeClr>
              </a:solidFill>
              <a:latin typeface="Bahnschrift" panose="020B0502040204020203" pitchFamily="34" charset="0"/>
            </a:endParaRPr>
          </a:p>
          <a:p>
            <a:pPr>
              <a:buNone/>
            </a:pPr>
            <a:endParaRPr lang="en-US" sz="2400" b="1" dirty="0">
              <a:solidFill>
                <a:schemeClr val="tx1">
                  <a:lumMod val="50000"/>
                  <a:lumOff val="50000"/>
                </a:schemeClr>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Kali Linux:</a:t>
            </a:r>
            <a:endParaRPr lang="en-US" dirty="0">
              <a:solidFill>
                <a:schemeClr val="bg1"/>
              </a:solidFill>
              <a:latin typeface="Bahnschrift" panose="020B0502040204020203" pitchFamily="34" charset="0"/>
            </a:endParaRPr>
          </a:p>
          <a:p>
            <a:pPr marL="742950" lvl="1" indent="-285750">
              <a:buFont typeface="Arial" panose="020B0604020202020204" pitchFamily="34" charset="0"/>
              <a:buChar char="•"/>
            </a:pPr>
            <a:r>
              <a:rPr lang="en-US" dirty="0">
                <a:solidFill>
                  <a:schemeClr val="bg1"/>
                </a:solidFill>
                <a:latin typeface="Bahnschrift" panose="020B0502040204020203" pitchFamily="34" charset="0"/>
              </a:rPr>
              <a:t>Attacker machine equipped with penetration testing tools like Ettercap.</a:t>
            </a:r>
            <a:endParaRPr lang="ar-SA" dirty="0">
              <a:solidFill>
                <a:schemeClr val="bg1"/>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Ubuntu:</a:t>
            </a:r>
            <a:endParaRPr lang="en-US" dirty="0">
              <a:solidFill>
                <a:schemeClr val="bg1"/>
              </a:solidFill>
              <a:latin typeface="Bahnschrift" panose="020B0502040204020203" pitchFamily="34" charset="0"/>
            </a:endParaRPr>
          </a:p>
          <a:p>
            <a:pPr marL="742950" lvl="1" indent="-285750">
              <a:buFont typeface="Arial" panose="020B0604020202020204" pitchFamily="34" charset="0"/>
              <a:buChar char="•"/>
            </a:pPr>
            <a:r>
              <a:rPr lang="en-US" dirty="0">
                <a:solidFill>
                  <a:schemeClr val="bg1"/>
                </a:solidFill>
                <a:latin typeface="Bahnschrift" panose="020B0502040204020203" pitchFamily="34" charset="0"/>
              </a:rPr>
              <a:t>Victim machine receiving DNS responses from the attacker.</a:t>
            </a:r>
          </a:p>
          <a:p>
            <a:pPr>
              <a:buFont typeface="Arial" panose="020B0604020202020204" pitchFamily="34" charset="0"/>
              <a:buChar char="•"/>
            </a:pPr>
            <a:r>
              <a:rPr lang="en-US" b="1" dirty="0">
                <a:solidFill>
                  <a:schemeClr val="bg1"/>
                </a:solidFill>
                <a:latin typeface="Bahnschrift" panose="020B0502040204020203" pitchFamily="34" charset="0"/>
              </a:rPr>
              <a:t>Ettercap:</a:t>
            </a:r>
            <a:endParaRPr lang="en-US" dirty="0">
              <a:solidFill>
                <a:schemeClr val="bg1"/>
              </a:solidFill>
              <a:latin typeface="Bahnschrift" panose="020B0502040204020203" pitchFamily="34" charset="0"/>
            </a:endParaRPr>
          </a:p>
          <a:p>
            <a:pPr marL="742950" lvl="1" indent="-285750">
              <a:buFont typeface="Arial" panose="020B0604020202020204" pitchFamily="34" charset="0"/>
              <a:buChar char="•"/>
            </a:pPr>
            <a:r>
              <a:rPr lang="en-US" dirty="0">
                <a:solidFill>
                  <a:schemeClr val="bg1"/>
                </a:solidFill>
                <a:latin typeface="Bahnschrift" panose="020B0502040204020203" pitchFamily="34" charset="0"/>
              </a:rPr>
              <a:t>Tool used to perform ARP poisoning and DNS spoofing.</a:t>
            </a:r>
          </a:p>
          <a:p>
            <a:pPr marL="742950" lvl="1" indent="-285750">
              <a:buFont typeface="Arial" panose="020B0604020202020204" pitchFamily="34" charset="0"/>
              <a:buChar char="•"/>
            </a:pPr>
            <a:r>
              <a:rPr lang="en-US" dirty="0">
                <a:solidFill>
                  <a:schemeClr val="bg1"/>
                </a:solidFill>
                <a:latin typeface="Bahnschrift" panose="020B0502040204020203" pitchFamily="34" charset="0"/>
              </a:rPr>
              <a:t>Supports active and passive sniffing, and network traffic manipulation.</a:t>
            </a: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en-US" dirty="0">
              <a:solidFill>
                <a:schemeClr val="bg1"/>
              </a:solidFill>
              <a:latin typeface="Bahnschrift" panose="020B0502040204020203" pitchFamily="34" charset="0"/>
            </a:endParaRPr>
          </a:p>
          <a:p>
            <a:pPr lvl="1"/>
            <a:br>
              <a:rPr lang="en-US" dirty="0">
                <a:solidFill>
                  <a:schemeClr val="bg1"/>
                </a:solidFill>
                <a:latin typeface="Bahnschrift" panose="020B0502040204020203" pitchFamily="34" charset="0"/>
              </a:rPr>
            </a:b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marL="742950" lvl="1" indent="-285750">
              <a:buFont typeface="Arial" panose="020B0604020202020204" pitchFamily="34" charset="0"/>
              <a:buChar char="•"/>
            </a:pPr>
            <a:endParaRPr lang="ar-SA" dirty="0">
              <a:solidFill>
                <a:schemeClr val="bg1"/>
              </a:solidFill>
              <a:latin typeface="Bahnschrift" panose="020B0502040204020203" pitchFamily="34" charset="0"/>
            </a:endParaRPr>
          </a:p>
          <a:p>
            <a:pPr lvl="1"/>
            <a:r>
              <a:rPr lang="ar-SA" i="1" dirty="0">
                <a:solidFill>
                  <a:schemeClr val="bg1"/>
                </a:solidFill>
                <a:latin typeface="Bahnschrift" panose="020B0502040204020203" pitchFamily="34" charset="0"/>
              </a:rPr>
              <a:t> </a:t>
            </a:r>
            <a:r>
              <a:rPr lang="en-US" i="1" dirty="0">
                <a:solidFill>
                  <a:schemeClr val="bg1"/>
                </a:solidFill>
                <a:latin typeface="Bahnschrift" panose="020B0502040204020203" pitchFamily="34" charset="0"/>
              </a:rPr>
              <a:t>Kali Linux (Attacker Machine) with Ettercap installed.</a:t>
            </a:r>
            <a:endParaRPr lang="ar-SA" i="1" dirty="0">
              <a:solidFill>
                <a:schemeClr val="bg1"/>
              </a:solidFill>
              <a:latin typeface="Bahnschrift" panose="020B0502040204020203" pitchFamily="34" charset="0"/>
            </a:endParaRPr>
          </a:p>
          <a:p>
            <a:pPr lvl="1"/>
            <a:br>
              <a:rPr lang="en-US" i="1" dirty="0">
                <a:solidFill>
                  <a:schemeClr val="bg1"/>
                </a:solidFill>
              </a:rPr>
            </a:br>
            <a:endParaRPr lang="en-US" i="1" dirty="0">
              <a:solidFill>
                <a:schemeClr val="bg1"/>
              </a:solidFill>
            </a:endParaRPr>
          </a:p>
        </p:txBody>
      </p:sp>
      <p:pic>
        <p:nvPicPr>
          <p:cNvPr id="8" name="Picture 7" descr="A screenshot of a computer&#10;&#10;AI-generated content may be incorrect.">
            <a:extLst>
              <a:ext uri="{FF2B5EF4-FFF2-40B4-BE49-F238E27FC236}">
                <a16:creationId xmlns:a16="http://schemas.microsoft.com/office/drawing/2014/main" id="{7D168D0F-5D7C-2072-E5DB-72CABA5C6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10" y="3005907"/>
            <a:ext cx="5705650" cy="3392947"/>
          </a:xfrm>
          <a:prstGeom prst="rect">
            <a:avLst/>
          </a:prstGeom>
        </p:spPr>
      </p:pic>
    </p:spTree>
    <p:extLst>
      <p:ext uri="{BB962C8B-B14F-4D97-AF65-F5344CB8AC3E}">
        <p14:creationId xmlns:p14="http://schemas.microsoft.com/office/powerpoint/2010/main" val="279188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CA5A3-A502-BFFF-2541-F1AAF4585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6D26F-2A0F-93BF-6963-F355BDC0BAF3}"/>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E2AE9D9B-8ECA-4FAC-AFA4-1F7296BD4381}"/>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880A8BC4-96B9-C18F-D15B-138A35798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9" name="TextBox 8">
            <a:extLst>
              <a:ext uri="{FF2B5EF4-FFF2-40B4-BE49-F238E27FC236}">
                <a16:creationId xmlns:a16="http://schemas.microsoft.com/office/drawing/2014/main" id="{1AB5D371-CE15-EF85-52C7-442B518C1BEC}"/>
              </a:ext>
            </a:extLst>
          </p:cNvPr>
          <p:cNvSpPr txBox="1"/>
          <p:nvPr/>
        </p:nvSpPr>
        <p:spPr>
          <a:xfrm>
            <a:off x="0" y="0"/>
            <a:ext cx="9469755" cy="3139321"/>
          </a:xfrm>
          <a:prstGeom prst="rect">
            <a:avLst/>
          </a:prstGeom>
          <a:noFill/>
        </p:spPr>
        <p:txBody>
          <a:bodyPr wrap="square">
            <a:spAutoFit/>
          </a:bodyPr>
          <a:lstStyle/>
          <a:p>
            <a:pPr>
              <a:buNone/>
            </a:pPr>
            <a:r>
              <a:rPr lang="en-US" sz="2400" b="1" dirty="0">
                <a:solidFill>
                  <a:schemeClr val="tx1">
                    <a:lumMod val="50000"/>
                    <a:lumOff val="50000"/>
                  </a:schemeClr>
                </a:solidFill>
                <a:latin typeface="Bahnschrift" panose="020B0502040204020203" pitchFamily="34" charset="0"/>
              </a:rPr>
              <a:t>Network Setup</a:t>
            </a:r>
            <a:endParaRPr lang="ar-SA" sz="2400" b="1" dirty="0">
              <a:solidFill>
                <a:schemeClr val="tx1">
                  <a:lumMod val="50000"/>
                  <a:lumOff val="50000"/>
                </a:schemeClr>
              </a:solidFill>
              <a:latin typeface="Bahnschrift" panose="020B0502040204020203" pitchFamily="34" charset="0"/>
            </a:endParaRPr>
          </a:p>
          <a:p>
            <a:pPr>
              <a:buNone/>
            </a:pPr>
            <a:endParaRPr lang="ar-SA" sz="2400" b="1" dirty="0">
              <a:solidFill>
                <a:schemeClr val="tx1">
                  <a:lumMod val="50000"/>
                  <a:lumOff val="50000"/>
                </a:schemeClr>
              </a:solidFill>
              <a:latin typeface="Bahnschrift" panose="020B0502040204020203" pitchFamily="34" charset="0"/>
            </a:endParaRPr>
          </a:p>
          <a:p>
            <a:pPr>
              <a:buNone/>
            </a:pPr>
            <a:endParaRPr lang="en-US" sz="2400" b="1" dirty="0">
              <a:solidFill>
                <a:schemeClr val="tx1">
                  <a:lumMod val="50000"/>
                  <a:lumOff val="50000"/>
                </a:schemeClr>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Attacker:</a:t>
            </a:r>
            <a:r>
              <a:rPr lang="en-US" dirty="0">
                <a:solidFill>
                  <a:schemeClr val="bg1"/>
                </a:solidFill>
                <a:latin typeface="Bahnschrift" panose="020B0502040204020203" pitchFamily="34" charset="0"/>
              </a:rPr>
              <a:t> Kali Linux (ARP Spoofing, DNS Spoofing).</a:t>
            </a:r>
            <a:endParaRPr lang="ar-SA" dirty="0">
              <a:solidFill>
                <a:schemeClr val="bg1"/>
              </a:solidFill>
              <a:latin typeface="Bahnschrift" panose="020B0502040204020203" pitchFamily="34" charset="0"/>
            </a:endParaRPr>
          </a:p>
          <a:p>
            <a:pPr>
              <a:buFont typeface="Arial" panose="020B0604020202020204" pitchFamily="34" charset="0"/>
              <a:buChar char="•"/>
            </a:pPr>
            <a:endParaRPr lang="en-US" dirty="0">
              <a:solidFill>
                <a:schemeClr val="bg1"/>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Victim:</a:t>
            </a:r>
            <a:r>
              <a:rPr lang="en-US" dirty="0">
                <a:solidFill>
                  <a:schemeClr val="bg1"/>
                </a:solidFill>
                <a:latin typeface="Bahnschrift" panose="020B0502040204020203" pitchFamily="34" charset="0"/>
              </a:rPr>
              <a:t> Ubuntu (receives poisoned DNS responses).</a:t>
            </a:r>
            <a:endParaRPr lang="ar-SA" dirty="0">
              <a:solidFill>
                <a:schemeClr val="bg1"/>
              </a:solidFill>
              <a:latin typeface="Bahnschrift" panose="020B0502040204020203" pitchFamily="34" charset="0"/>
            </a:endParaRPr>
          </a:p>
          <a:p>
            <a:pPr>
              <a:buFont typeface="Arial" panose="020B0604020202020204" pitchFamily="34" charset="0"/>
              <a:buChar char="•"/>
            </a:pPr>
            <a:endParaRPr lang="en-US" dirty="0">
              <a:solidFill>
                <a:schemeClr val="bg1"/>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Gateway:</a:t>
            </a:r>
            <a:r>
              <a:rPr lang="en-US" dirty="0">
                <a:solidFill>
                  <a:schemeClr val="bg1"/>
                </a:solidFill>
                <a:latin typeface="Bahnschrift" panose="020B0502040204020203" pitchFamily="34" charset="0"/>
              </a:rPr>
              <a:t> Network router directing traffic between attacker and victim.</a:t>
            </a:r>
          </a:p>
          <a:p>
            <a:pPr>
              <a:buFont typeface="Arial" panose="020B0604020202020204" pitchFamily="34" charset="0"/>
              <a:buChar char="•"/>
            </a:pPr>
            <a:endParaRPr lang="en-US" dirty="0">
              <a:solidFill>
                <a:schemeClr val="bg1"/>
              </a:solidFill>
              <a:latin typeface="Bahnschrift" panose="020B0502040204020203" pitchFamily="34" charset="0"/>
            </a:endParaRPr>
          </a:p>
          <a:p>
            <a:pPr>
              <a:buFont typeface="Arial" panose="020B0604020202020204" pitchFamily="34" charset="0"/>
              <a:buChar char="•"/>
            </a:pPr>
            <a:endParaRPr lang="en-US" dirty="0">
              <a:solidFill>
                <a:schemeClr val="bg1"/>
              </a:solidFill>
              <a:latin typeface="Bahnschrift" panose="020B0502040204020203" pitchFamily="34" charset="0"/>
            </a:endParaRPr>
          </a:p>
        </p:txBody>
      </p:sp>
      <p:pic>
        <p:nvPicPr>
          <p:cNvPr id="11" name="Picture 10" descr="A computer screen shot of a network&#10;&#10;AI-generated content may be incorrect.">
            <a:extLst>
              <a:ext uri="{FF2B5EF4-FFF2-40B4-BE49-F238E27FC236}">
                <a16:creationId xmlns:a16="http://schemas.microsoft.com/office/drawing/2014/main" id="{5538A5EA-3F91-5400-56A5-F8F9DB30C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75" y="2747613"/>
            <a:ext cx="5324984" cy="3364611"/>
          </a:xfrm>
          <a:prstGeom prst="rect">
            <a:avLst/>
          </a:prstGeom>
        </p:spPr>
      </p:pic>
      <p:sp>
        <p:nvSpPr>
          <p:cNvPr id="13" name="TextBox 12">
            <a:extLst>
              <a:ext uri="{FF2B5EF4-FFF2-40B4-BE49-F238E27FC236}">
                <a16:creationId xmlns:a16="http://schemas.microsoft.com/office/drawing/2014/main" id="{9A87AE26-D578-4F29-93A6-D70BACCB2B5F}"/>
              </a:ext>
            </a:extLst>
          </p:cNvPr>
          <p:cNvSpPr txBox="1">
            <a:spLocks noGrp="1" noRot="1" noMove="1" noResize="1" noEditPoints="1" noAdjustHandles="1" noChangeArrowheads="1" noChangeShapeType="1"/>
          </p:cNvSpPr>
          <p:nvPr/>
        </p:nvSpPr>
        <p:spPr>
          <a:xfrm>
            <a:off x="586741" y="3680460"/>
            <a:ext cx="8618220" cy="3139321"/>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solidFill>
                  <a:schemeClr val="bg1"/>
                </a:solidFill>
                <a:latin typeface="Bahnschrift" panose="020B0502040204020203" pitchFamily="34" charset="0"/>
              </a:rPr>
              <a:t>Network Configuration: Kali Linux (Attacker) and Ubuntu (Victim) on the same isolated network using Host-Only Adapter</a:t>
            </a:r>
          </a:p>
        </p:txBody>
      </p:sp>
      <p:pic>
        <p:nvPicPr>
          <p:cNvPr id="15" name="Picture 14" descr="A computer screen shot of a computer&#10;&#10;AI-generated content may be incorrect.">
            <a:extLst>
              <a:ext uri="{FF2B5EF4-FFF2-40B4-BE49-F238E27FC236}">
                <a16:creationId xmlns:a16="http://schemas.microsoft.com/office/drawing/2014/main" id="{1B409A53-95FC-D653-1C9D-83EF30034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753" y="2747613"/>
            <a:ext cx="5444421" cy="3364610"/>
          </a:xfrm>
          <a:prstGeom prst="rect">
            <a:avLst/>
          </a:prstGeom>
        </p:spPr>
      </p:pic>
    </p:spTree>
    <p:extLst>
      <p:ext uri="{BB962C8B-B14F-4D97-AF65-F5344CB8AC3E}">
        <p14:creationId xmlns:p14="http://schemas.microsoft.com/office/powerpoint/2010/main" val="230153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02FEC-8848-841B-314E-1A4955988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49DC3-CF14-8E2B-3743-07024F1159C8}"/>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794B13B9-26E2-3B20-9919-ED1096F12219}"/>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A079B147-6AA3-1F75-FB53-CA2BF044D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14" name="TextBox 13">
            <a:extLst>
              <a:ext uri="{FF2B5EF4-FFF2-40B4-BE49-F238E27FC236}">
                <a16:creationId xmlns:a16="http://schemas.microsoft.com/office/drawing/2014/main" id="{1EA3969D-C6C5-4001-1C11-8F5B4D8DE254}"/>
              </a:ext>
            </a:extLst>
          </p:cNvPr>
          <p:cNvSpPr txBox="1"/>
          <p:nvPr/>
        </p:nvSpPr>
        <p:spPr>
          <a:xfrm>
            <a:off x="0" y="-1"/>
            <a:ext cx="12557760" cy="7755969"/>
          </a:xfrm>
          <a:prstGeom prst="rect">
            <a:avLst/>
          </a:prstGeom>
          <a:noFill/>
        </p:spPr>
        <p:txBody>
          <a:bodyPr wrap="square">
            <a:spAutoFit/>
          </a:bodyPr>
          <a:lstStyle/>
          <a:p>
            <a:pPr>
              <a:buNone/>
            </a:pPr>
            <a:r>
              <a:rPr lang="en-US" sz="2400" b="1" dirty="0">
                <a:solidFill>
                  <a:schemeClr val="tx1">
                    <a:lumMod val="50000"/>
                    <a:lumOff val="50000"/>
                  </a:schemeClr>
                </a:solidFill>
                <a:latin typeface="Bahnschrift" panose="020B0502040204020203" pitchFamily="34" charset="0"/>
              </a:rPr>
              <a:t>ARP Spoofing - Command Example</a:t>
            </a:r>
            <a:endParaRPr lang="ar-SA" sz="2400" b="1" dirty="0">
              <a:solidFill>
                <a:schemeClr val="tx1">
                  <a:lumMod val="50000"/>
                  <a:lumOff val="50000"/>
                </a:schemeClr>
              </a:solidFill>
              <a:latin typeface="Bahnschrift" panose="020B0502040204020203" pitchFamily="34" charset="0"/>
            </a:endParaRPr>
          </a:p>
          <a:p>
            <a:pPr>
              <a:buNone/>
            </a:pPr>
            <a:endParaRPr lang="en-US" sz="2400" b="1" dirty="0">
              <a:solidFill>
                <a:schemeClr val="tx1">
                  <a:lumMod val="50000"/>
                  <a:lumOff val="50000"/>
                </a:schemeClr>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What is ARP Spoofing?</a:t>
            </a:r>
          </a:p>
          <a:p>
            <a:pPr>
              <a:buFont typeface="Arial" panose="020B0604020202020204" pitchFamily="34" charset="0"/>
              <a:buChar char="•"/>
            </a:pPr>
            <a:endParaRPr lang="en-US" b="1" dirty="0">
              <a:solidFill>
                <a:schemeClr val="bg1"/>
              </a:solidFill>
              <a:latin typeface="Bahnschrift" panose="020B0502040204020203" pitchFamily="34" charset="0"/>
            </a:endParaRPr>
          </a:p>
          <a:p>
            <a:pPr>
              <a:buFont typeface="Arial" panose="020B0604020202020204" pitchFamily="34" charset="0"/>
              <a:buChar char="•"/>
            </a:pPr>
            <a:r>
              <a:rPr lang="en-US" dirty="0">
                <a:solidFill>
                  <a:schemeClr val="bg1"/>
                </a:solidFill>
                <a:latin typeface="Bahnschrift" panose="020B0502040204020203" pitchFamily="34" charset="0"/>
              </a:rPr>
              <a:t> ARP Spoofing is a technique where the attacker sends false ARP (Address Resolution Protocol) messages on the network, misleading the victim into thinking the attacker’s machine is the network's gateway. This allows the attacker to intercept and potentially manipulate the victim's network traffic.</a:t>
            </a: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pPr>
              <a:buFont typeface="Arial" panose="020B0604020202020204" pitchFamily="34" charset="0"/>
              <a:buChar char="•"/>
            </a:pPr>
            <a:r>
              <a:rPr lang="en-US" b="1" dirty="0">
                <a:solidFill>
                  <a:schemeClr val="bg1"/>
                </a:solidFill>
                <a:latin typeface="Bahnschrift" panose="020B0502040204020203" pitchFamily="34" charset="0"/>
              </a:rPr>
              <a:t>Command Example:</a:t>
            </a:r>
            <a:endParaRPr lang="ar-SA" b="1" dirty="0">
              <a:solidFill>
                <a:schemeClr val="bg1"/>
              </a:solidFill>
              <a:latin typeface="Bahnschrift" panose="020B0502040204020203" pitchFamily="34" charset="0"/>
            </a:endParaRPr>
          </a:p>
          <a:p>
            <a:pPr>
              <a:buFont typeface="Arial" panose="020B0604020202020204" pitchFamily="34" charset="0"/>
              <a:buChar char="•"/>
            </a:pPr>
            <a:r>
              <a:rPr lang="ar-SA" b="1" dirty="0">
                <a:solidFill>
                  <a:srgbClr val="00B050"/>
                </a:solidFill>
                <a:latin typeface="Bahnschrift" panose="020B0502040204020203" pitchFamily="34" charset="0"/>
              </a:rPr>
              <a:t> </a:t>
            </a:r>
            <a:r>
              <a:rPr lang="en-US" b="1" dirty="0" err="1">
                <a:solidFill>
                  <a:schemeClr val="accent6"/>
                </a:solidFill>
                <a:latin typeface="Bahnschrift" panose="020B0502040204020203" pitchFamily="34" charset="0"/>
              </a:rPr>
              <a:t>sudo</a:t>
            </a:r>
            <a:r>
              <a:rPr lang="en-US" b="1" dirty="0">
                <a:solidFill>
                  <a:schemeClr val="accent6"/>
                </a:solidFill>
                <a:latin typeface="Bahnschrift" panose="020B0502040204020203" pitchFamily="34" charset="0"/>
              </a:rPr>
              <a:t> </a:t>
            </a:r>
            <a:r>
              <a:rPr lang="en-US" b="1" dirty="0" err="1">
                <a:solidFill>
                  <a:schemeClr val="accent6"/>
                </a:solidFill>
                <a:latin typeface="Bahnschrift" panose="020B0502040204020203" pitchFamily="34" charset="0"/>
              </a:rPr>
              <a:t>arpspoof</a:t>
            </a:r>
            <a:r>
              <a:rPr lang="en-US" b="1" dirty="0">
                <a:solidFill>
                  <a:schemeClr val="accent6"/>
                </a:solidFill>
                <a:latin typeface="Bahnschrift" panose="020B0502040204020203" pitchFamily="34" charset="0"/>
              </a:rPr>
              <a:t> -</a:t>
            </a:r>
            <a:r>
              <a:rPr lang="en-US" b="1" dirty="0" err="1">
                <a:solidFill>
                  <a:schemeClr val="accent6"/>
                </a:solidFill>
                <a:latin typeface="Bahnschrift" panose="020B0502040204020203" pitchFamily="34" charset="0"/>
              </a:rPr>
              <a:t>i</a:t>
            </a:r>
            <a:r>
              <a:rPr lang="en-US" b="1" dirty="0">
                <a:solidFill>
                  <a:schemeClr val="accent6"/>
                </a:solidFill>
                <a:latin typeface="Bahnschrift" panose="020B0502040204020203" pitchFamily="34" charset="0"/>
              </a:rPr>
              <a:t> eth0 -t &lt;192.168.56.104&gt; &lt;192.168.56.1&gt;</a:t>
            </a:r>
            <a:endParaRPr lang="ar-SA" b="1" dirty="0">
              <a:solidFill>
                <a:schemeClr val="accent6"/>
              </a:solidFill>
              <a:latin typeface="Bahnschrift" panose="020B0502040204020203" pitchFamily="34" charset="0"/>
            </a:endParaRPr>
          </a:p>
          <a:p>
            <a:pPr>
              <a:buFont typeface="Arial" panose="020B0604020202020204" pitchFamily="34" charset="0"/>
              <a:buChar char="•"/>
            </a:pPr>
            <a:r>
              <a:rPr lang="en-US" dirty="0">
                <a:solidFill>
                  <a:schemeClr val="bg1"/>
                </a:solidFill>
                <a:latin typeface="Bahnschrift" panose="020B0502040204020203" pitchFamily="34" charset="0"/>
              </a:rPr>
              <a:t>This command redirects traffic from the victim to the attacker.</a:t>
            </a:r>
          </a:p>
          <a:p>
            <a:pPr>
              <a:buFont typeface="Arial" panose="020B0604020202020204" pitchFamily="34" charset="0"/>
              <a:buChar char="•"/>
            </a:pPr>
            <a:endParaRPr lang="ar-SA" dirty="0">
              <a:solidFill>
                <a:schemeClr val="bg1"/>
              </a:solidFill>
            </a:endParaRPr>
          </a:p>
          <a:p>
            <a:pPr>
              <a:buFont typeface="Arial" panose="020B0604020202020204" pitchFamily="34" charset="0"/>
              <a:buChar char="•"/>
            </a:pPr>
            <a:endParaRPr lang="en-US"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ar-SA" b="1" dirty="0">
              <a:solidFill>
                <a:schemeClr val="bg1"/>
              </a:solidFill>
            </a:endParaRPr>
          </a:p>
          <a:p>
            <a:pPr>
              <a:buFont typeface="Arial" panose="020B0604020202020204" pitchFamily="34" charset="0"/>
              <a:buChar char="•"/>
            </a:pPr>
            <a:endParaRPr lang="en-US" dirty="0">
              <a:solidFill>
                <a:schemeClr val="bg1"/>
              </a:solidFill>
            </a:endParaRPr>
          </a:p>
          <a:p>
            <a:endParaRPr lang="en-US" dirty="0"/>
          </a:p>
        </p:txBody>
      </p:sp>
    </p:spTree>
    <p:extLst>
      <p:ext uri="{BB962C8B-B14F-4D97-AF65-F5344CB8AC3E}">
        <p14:creationId xmlns:p14="http://schemas.microsoft.com/office/powerpoint/2010/main" val="36008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CC1B7-E336-305F-AFD0-BD95237B4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8DCBD-60B4-DB3D-67E4-D82BDB336A5F}"/>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BBD27891-6163-0839-06C5-A262136A70F3}"/>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906DC7BB-6949-F2E9-0D43-3A9D0914B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44932F4D-9173-F265-DAF9-521787382D1B}"/>
              </a:ext>
            </a:extLst>
          </p:cNvPr>
          <p:cNvSpPr txBox="1"/>
          <p:nvPr/>
        </p:nvSpPr>
        <p:spPr>
          <a:xfrm>
            <a:off x="0" y="0"/>
            <a:ext cx="9496425" cy="4431983"/>
          </a:xfrm>
          <a:prstGeom prst="rect">
            <a:avLst/>
          </a:prstGeom>
          <a:noFill/>
        </p:spPr>
        <p:txBody>
          <a:bodyPr wrap="square">
            <a:spAutoFit/>
          </a:bodyPr>
          <a:lstStyle/>
          <a:p>
            <a:pPr>
              <a:buNone/>
            </a:pPr>
            <a:r>
              <a:rPr lang="en-US" sz="2400" b="1" dirty="0">
                <a:solidFill>
                  <a:schemeClr val="tx1">
                    <a:lumMod val="50000"/>
                    <a:lumOff val="50000"/>
                  </a:schemeClr>
                </a:solidFill>
              </a:rPr>
              <a:t>DNS Spoofing with Ettercap</a:t>
            </a:r>
            <a:endParaRPr lang="ar-SA" sz="2400" b="1" dirty="0">
              <a:solidFill>
                <a:schemeClr val="tx1">
                  <a:lumMod val="50000"/>
                  <a:lumOff val="50000"/>
                </a:schemeClr>
              </a:solidFill>
            </a:endParaRPr>
          </a:p>
          <a:p>
            <a:pPr>
              <a:buNone/>
            </a:pPr>
            <a:endParaRPr lang="en-US" sz="2400" b="1" dirty="0">
              <a:solidFill>
                <a:schemeClr val="tx1">
                  <a:lumMod val="50000"/>
                  <a:lumOff val="50000"/>
                </a:schemeClr>
              </a:solidFill>
            </a:endParaRPr>
          </a:p>
          <a:p>
            <a:pPr>
              <a:buNone/>
            </a:pPr>
            <a:r>
              <a:rPr lang="en-US" b="1" dirty="0">
                <a:solidFill>
                  <a:schemeClr val="bg1"/>
                </a:solidFill>
              </a:rPr>
              <a:t>Ettercap Setup:</a:t>
            </a:r>
            <a:endParaRPr lang="en-US" dirty="0">
              <a:solidFill>
                <a:schemeClr val="bg1"/>
              </a:solidFill>
            </a:endParaRPr>
          </a:p>
          <a:p>
            <a:pPr>
              <a:buFont typeface="Arial" panose="020B0604020202020204" pitchFamily="34" charset="0"/>
              <a:buChar char="•"/>
            </a:pPr>
            <a:r>
              <a:rPr lang="en-US" dirty="0">
                <a:solidFill>
                  <a:schemeClr val="bg1"/>
                </a:solidFill>
              </a:rPr>
              <a:t>Start Ettercap in graphical mode using the following command:</a:t>
            </a:r>
            <a:endParaRPr lang="ar-SA" dirty="0">
              <a:solidFill>
                <a:schemeClr val="bg1"/>
              </a:solidFill>
            </a:endParaRPr>
          </a:p>
          <a:p>
            <a:pPr>
              <a:buFont typeface="Arial" panose="020B0604020202020204" pitchFamily="34" charset="0"/>
              <a:buChar char="•"/>
            </a:pPr>
            <a:endParaRPr lang="ar-SA" dirty="0">
              <a:solidFill>
                <a:schemeClr val="bg1"/>
              </a:solidFill>
            </a:endParaRPr>
          </a:p>
          <a:p>
            <a:pPr>
              <a:buFont typeface="Arial" panose="020B0604020202020204" pitchFamily="34" charset="0"/>
              <a:buChar char="•"/>
            </a:pPr>
            <a:r>
              <a:rPr lang="en-US" dirty="0" err="1">
                <a:solidFill>
                  <a:schemeClr val="accent6"/>
                </a:solidFill>
              </a:rPr>
              <a:t>sudo</a:t>
            </a:r>
            <a:r>
              <a:rPr lang="en-US" dirty="0">
                <a:solidFill>
                  <a:schemeClr val="accent6"/>
                </a:solidFill>
              </a:rPr>
              <a:t> </a:t>
            </a:r>
            <a:r>
              <a:rPr lang="en-US" dirty="0" err="1">
                <a:solidFill>
                  <a:schemeClr val="accent6"/>
                </a:solidFill>
              </a:rPr>
              <a:t>ettercap</a:t>
            </a:r>
            <a:r>
              <a:rPr lang="en-US" dirty="0">
                <a:solidFill>
                  <a:schemeClr val="accent6"/>
                </a:solidFill>
              </a:rPr>
              <a:t> –G</a:t>
            </a:r>
            <a:endParaRPr lang="ar-SA" dirty="0">
              <a:solidFill>
                <a:schemeClr val="accent6"/>
              </a:solidFill>
            </a:endParaRPr>
          </a:p>
          <a:p>
            <a:pPr>
              <a:buFont typeface="Arial" panose="020B0604020202020204" pitchFamily="34" charset="0"/>
              <a:buChar char="•"/>
            </a:pPr>
            <a:endParaRPr lang="ar-SA" dirty="0">
              <a:solidFill>
                <a:schemeClr val="accent6"/>
              </a:solidFill>
            </a:endParaRPr>
          </a:p>
          <a:p>
            <a:pPr>
              <a:buFont typeface="Arial" panose="020B0604020202020204" pitchFamily="34" charset="0"/>
              <a:buChar char="•"/>
            </a:pPr>
            <a:endParaRPr lang="ar-SA" dirty="0">
              <a:solidFill>
                <a:schemeClr val="accent6"/>
              </a:solidFill>
            </a:endParaRPr>
          </a:p>
          <a:p>
            <a:pPr>
              <a:buNone/>
            </a:pPr>
            <a:r>
              <a:rPr lang="en-US" b="1" dirty="0">
                <a:solidFill>
                  <a:schemeClr val="bg1"/>
                </a:solidFill>
              </a:rPr>
              <a:t>DNS Spoofing Plugin Configuration:</a:t>
            </a:r>
            <a:endParaRPr lang="en-US" dirty="0">
              <a:solidFill>
                <a:schemeClr val="bg1"/>
              </a:solidFill>
            </a:endParaRPr>
          </a:p>
          <a:p>
            <a:pPr>
              <a:buFont typeface="Arial" panose="020B0604020202020204" pitchFamily="34" charset="0"/>
              <a:buChar char="•"/>
            </a:pPr>
            <a:r>
              <a:rPr lang="en-US" dirty="0">
                <a:solidFill>
                  <a:schemeClr val="bg1"/>
                </a:solidFill>
              </a:rPr>
              <a:t>Enable the DNS Spoofing plugin in Ettercap.</a:t>
            </a:r>
            <a:endParaRPr lang="ar-SA" dirty="0">
              <a:solidFill>
                <a:schemeClr val="bg1"/>
              </a:solidFill>
            </a:endParaRPr>
          </a:p>
          <a:p>
            <a:pPr>
              <a:buFont typeface="Arial" panose="020B0604020202020204" pitchFamily="34" charset="0"/>
              <a:buChar char="•"/>
            </a:pPr>
            <a:endParaRPr lang="ar-SA" dirty="0">
              <a:solidFill>
                <a:schemeClr val="bg1"/>
              </a:solidFill>
            </a:endParaRPr>
          </a:p>
          <a:p>
            <a:pPr>
              <a:buFont typeface="Arial" panose="020B0604020202020204" pitchFamily="34" charset="0"/>
              <a:buChar char="•"/>
            </a:pPr>
            <a:r>
              <a:rPr lang="en-US" dirty="0">
                <a:solidFill>
                  <a:schemeClr val="bg1"/>
                </a:solidFill>
              </a:rPr>
              <a:t>Modify the </a:t>
            </a:r>
            <a:r>
              <a:rPr lang="en-US" dirty="0" err="1">
                <a:solidFill>
                  <a:schemeClr val="bg1"/>
                </a:solidFill>
              </a:rPr>
              <a:t>etter.dns</a:t>
            </a:r>
            <a:r>
              <a:rPr lang="en-US" dirty="0">
                <a:solidFill>
                  <a:schemeClr val="bg1"/>
                </a:solidFill>
              </a:rPr>
              <a:t> file to specify fake DNS mappings (e.g., redirect www.google.com to </a:t>
            </a:r>
            <a:r>
              <a:rPr lang="en-US" dirty="0">
                <a:solidFill>
                  <a:srgbClr val="C00000"/>
                </a:solidFill>
              </a:rPr>
              <a:t>http://notreal.com</a:t>
            </a:r>
            <a:r>
              <a:rPr lang="en-US" dirty="0">
                <a:solidFill>
                  <a:schemeClr val="bg1"/>
                </a:solidFill>
              </a:rPr>
              <a:t>)</a:t>
            </a:r>
          </a:p>
          <a:p>
            <a:endParaRPr lang="en-US" dirty="0">
              <a:solidFill>
                <a:schemeClr val="accent6"/>
              </a:solidFill>
            </a:endParaRPr>
          </a:p>
          <a:p>
            <a:pPr>
              <a:buFont typeface="Arial" panose="020B0604020202020204" pitchFamily="34" charset="0"/>
              <a:buChar char="•"/>
            </a:pPr>
            <a:endParaRPr lang="en-US" dirty="0">
              <a:solidFill>
                <a:schemeClr val="bg1"/>
              </a:solidFill>
            </a:endParaRPr>
          </a:p>
        </p:txBody>
      </p:sp>
      <p:pic>
        <p:nvPicPr>
          <p:cNvPr id="11" name="Picture 10" descr="A screenshot of a computer&#10;&#10;AI-generated content may be incorrect.">
            <a:extLst>
              <a:ext uri="{FF2B5EF4-FFF2-40B4-BE49-F238E27FC236}">
                <a16:creationId xmlns:a16="http://schemas.microsoft.com/office/drawing/2014/main" id="{B64B2190-F8EE-6D10-DE4B-A9E165D94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79" y="4035138"/>
            <a:ext cx="3327535" cy="273904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9CBA7FFE-427E-C054-3A0E-089EB5EF2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8617" y="4035139"/>
            <a:ext cx="4298266" cy="273904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135FAD7-6270-4B84-9BDF-C220FB60C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2371" y="4035138"/>
            <a:ext cx="3772388" cy="2293567"/>
          </a:xfrm>
          <a:prstGeom prst="rect">
            <a:avLst/>
          </a:prstGeom>
        </p:spPr>
      </p:pic>
    </p:spTree>
    <p:extLst>
      <p:ext uri="{BB962C8B-B14F-4D97-AF65-F5344CB8AC3E}">
        <p14:creationId xmlns:p14="http://schemas.microsoft.com/office/powerpoint/2010/main" val="35118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A8F3D-54FF-C8BB-D2FD-3740C3A23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1E664-9923-457C-1DDE-074CA797B1A4}"/>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98C59D94-DC0E-A1D3-8F2A-000FE54F3757}"/>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3FD7B630-6077-CBA1-1CEF-1612915D7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7" name="TextBox 6">
            <a:extLst>
              <a:ext uri="{FF2B5EF4-FFF2-40B4-BE49-F238E27FC236}">
                <a16:creationId xmlns:a16="http://schemas.microsoft.com/office/drawing/2014/main" id="{DC68AFB6-AB56-B0C8-5B4C-B40B150C4CE1}"/>
              </a:ext>
            </a:extLst>
          </p:cNvPr>
          <p:cNvSpPr txBox="1">
            <a:spLocks/>
          </p:cNvSpPr>
          <p:nvPr/>
        </p:nvSpPr>
        <p:spPr>
          <a:xfrm>
            <a:off x="0" y="0"/>
            <a:ext cx="9496425" cy="10433625"/>
          </a:xfrm>
          <a:prstGeom prst="rect">
            <a:avLst/>
          </a:prstGeom>
          <a:noFill/>
        </p:spPr>
        <p:txBody>
          <a:bodyPr wrap="square">
            <a:spAutoFit/>
          </a:bodyPr>
          <a:lstStyle/>
          <a:p>
            <a:r>
              <a:rPr lang="en-US" sz="2400" b="1" dirty="0">
                <a:solidFill>
                  <a:schemeClr val="tx1">
                    <a:lumMod val="50000"/>
                    <a:lumOff val="50000"/>
                  </a:schemeClr>
                </a:solidFill>
                <a:latin typeface="Bahnschrift" panose="020B0502040204020203" pitchFamily="34" charset="0"/>
              </a:rPr>
              <a:t>Impact on the Victim</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Phishing:</a:t>
            </a:r>
          </a:p>
          <a:p>
            <a:r>
              <a:rPr lang="en-US" dirty="0">
                <a:solidFill>
                  <a:schemeClr val="bg1"/>
                </a:solidFill>
                <a:latin typeface="Bahnschrift" panose="020B0502040204020203" pitchFamily="34" charset="0"/>
              </a:rPr>
              <a:t>The victim is redirected to a fake website, http://notreal.com, where sensitive information (e.g., usernames and passwords) can be stolen.</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Malware Infection:</a:t>
            </a:r>
          </a:p>
          <a:p>
            <a:r>
              <a:rPr lang="en-US" dirty="0">
                <a:solidFill>
                  <a:schemeClr val="bg1"/>
                </a:solidFill>
                <a:latin typeface="Bahnschrift" panose="020B0502040204020203" pitchFamily="34" charset="0"/>
              </a:rPr>
              <a:t>The victim could unknowingly download malware from the spoofed site.</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Man-in-the-Middle Communication:</a:t>
            </a:r>
          </a:p>
          <a:p>
            <a:r>
              <a:rPr lang="en-US" dirty="0">
                <a:solidFill>
                  <a:schemeClr val="bg1"/>
                </a:solidFill>
                <a:latin typeface="Bahnschrift" panose="020B0502040204020203" pitchFamily="34" charset="0"/>
              </a:rPr>
              <a:t>The attacker can intercept and manipulate the victim's communication with legitimate websites.</a:t>
            </a: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ar-SA" sz="1800" i="1" dirty="0">
              <a:solidFill>
                <a:schemeClr val="bg1"/>
              </a:solidFill>
              <a:latin typeface="Segoe UI" panose="020B0502040204020203" pitchFamily="34" charset="0"/>
            </a:endParaRPr>
          </a:p>
          <a:p>
            <a:endParaRPr lang="ar-SA" i="1" dirty="0">
              <a:solidFill>
                <a:schemeClr val="bg1"/>
              </a:solidFill>
              <a:latin typeface="Segoe UI" panose="020B0502040204020203" pitchFamily="34" charset="0"/>
            </a:endParaRPr>
          </a:p>
          <a:p>
            <a:endParaRPr lang="ar-SA" sz="1800" i="1" dirty="0">
              <a:solidFill>
                <a:schemeClr val="bg1"/>
              </a:solidFill>
              <a:latin typeface="Segoe UI" panose="020B0502040204020203" pitchFamily="34" charset="0"/>
            </a:endParaRPr>
          </a:p>
          <a:p>
            <a:endParaRPr lang="ar-SA" i="1" dirty="0">
              <a:solidFill>
                <a:schemeClr val="bg1"/>
              </a:solidFill>
              <a:latin typeface="Segoe UI" panose="020B0502040204020203" pitchFamily="34" charset="0"/>
            </a:endParaRPr>
          </a:p>
          <a:p>
            <a:endParaRPr lang="ar-SA" sz="1800" i="1" dirty="0">
              <a:solidFill>
                <a:schemeClr val="bg1"/>
              </a:solidFill>
              <a:latin typeface="Segoe UI" panose="020B0502040204020203" pitchFamily="34" charset="0"/>
            </a:endParaRPr>
          </a:p>
          <a:p>
            <a:endParaRPr lang="ar-SA" i="1" dirty="0">
              <a:solidFill>
                <a:schemeClr val="bg1"/>
              </a:solidFill>
              <a:latin typeface="Segoe UI" panose="020B0502040204020203" pitchFamily="34" charset="0"/>
            </a:endParaRPr>
          </a:p>
          <a:p>
            <a:endParaRPr lang="ar-SA" i="1" dirty="0">
              <a:solidFill>
                <a:schemeClr val="bg1"/>
              </a:solidFill>
              <a:latin typeface="Segoe UI" panose="020B0502040204020203" pitchFamily="34" charset="0"/>
            </a:endParaRPr>
          </a:p>
          <a:p>
            <a:r>
              <a:rPr lang="ar-SA" sz="1800" i="1" dirty="0">
                <a:solidFill>
                  <a:schemeClr val="bg1"/>
                </a:solidFill>
                <a:latin typeface="Segoe UI" panose="020B0502040204020203" pitchFamily="34" charset="0"/>
              </a:rPr>
              <a:t> </a:t>
            </a:r>
            <a:r>
              <a:rPr lang="en-US" sz="1800" i="1" dirty="0">
                <a:solidFill>
                  <a:schemeClr val="bg1"/>
                </a:solidFill>
                <a:latin typeface="Segoe UI" panose="020B0502040204020203" pitchFamily="34" charset="0"/>
              </a:rPr>
              <a:t>Victim’s browser accessing the fake website: http://notreal.com.</a:t>
            </a: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endParaRPr lang="en-US" dirty="0">
              <a:solidFill>
                <a:schemeClr val="bg1"/>
              </a:solidFill>
              <a:latin typeface="Bahnschrift" panose="020B0502040204020203" pitchFamily="34" charset="0"/>
            </a:endParaRPr>
          </a:p>
          <a:p>
            <a:r>
              <a:rPr lang="en-US" i="1" dirty="0">
                <a:solidFill>
                  <a:schemeClr val="bg1"/>
                </a:solidFill>
                <a:latin typeface="Bahnschrift" panose="020B0502040204020203" pitchFamily="34" charset="0"/>
              </a:rPr>
              <a:t>Victim’s browser accessing the fake website: http://notreal.com.</a:t>
            </a:r>
          </a:p>
          <a:p>
            <a:endParaRPr lang="en-US" dirty="0">
              <a:solidFill>
                <a:schemeClr val="bg1"/>
              </a:solidFill>
            </a:endParaRPr>
          </a:p>
          <a:p>
            <a:endParaRPr lang="en-US" dirty="0">
              <a:solidFill>
                <a:schemeClr val="bg1"/>
              </a:solidFill>
            </a:endParaRPr>
          </a:p>
        </p:txBody>
      </p:sp>
      <p:pic>
        <p:nvPicPr>
          <p:cNvPr id="11" name="Picture 10" descr="A screenshot of a computer&#10;&#10;AI-generated content may be incorrect.">
            <a:extLst>
              <a:ext uri="{FF2B5EF4-FFF2-40B4-BE49-F238E27FC236}">
                <a16:creationId xmlns:a16="http://schemas.microsoft.com/office/drawing/2014/main" id="{72B2C625-6C2C-3D8C-4703-7C4F8AFD8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8" y="3767392"/>
            <a:ext cx="6477000" cy="2417253"/>
          </a:xfrm>
          <a:prstGeom prst="rect">
            <a:avLst/>
          </a:prstGeom>
        </p:spPr>
      </p:pic>
    </p:spTree>
    <p:extLst>
      <p:ext uri="{BB962C8B-B14F-4D97-AF65-F5344CB8AC3E}">
        <p14:creationId xmlns:p14="http://schemas.microsoft.com/office/powerpoint/2010/main" val="304368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C34AA-0EAA-DA93-84A6-7874318C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3E886-D2A6-928E-6604-C88806589310}"/>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E808B1DA-27A7-583F-02CE-335DAF1D41C5}"/>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A547D988-E705-4D58-CD92-C0525C1BB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F346F14E-BF56-44A9-C909-786F55A7A1CB}"/>
              </a:ext>
            </a:extLst>
          </p:cNvPr>
          <p:cNvSpPr txBox="1"/>
          <p:nvPr/>
        </p:nvSpPr>
        <p:spPr>
          <a:xfrm>
            <a:off x="0" y="1"/>
            <a:ext cx="9496425" cy="4801314"/>
          </a:xfrm>
          <a:prstGeom prst="rect">
            <a:avLst/>
          </a:prstGeom>
          <a:noFill/>
        </p:spPr>
        <p:txBody>
          <a:bodyPr wrap="square">
            <a:spAutoFit/>
          </a:bodyPr>
          <a:lstStyle/>
          <a:p>
            <a:pPr>
              <a:buNone/>
            </a:pPr>
            <a:r>
              <a:rPr lang="en-US" sz="2400" b="1" dirty="0">
                <a:solidFill>
                  <a:schemeClr val="tx1">
                    <a:lumMod val="50000"/>
                    <a:lumOff val="50000"/>
                  </a:schemeClr>
                </a:solidFill>
                <a:latin typeface="Bahnschrift" panose="020B0502040204020203" pitchFamily="34" charset="0"/>
              </a:rPr>
              <a:t>Prevention and Mitigation</a:t>
            </a:r>
          </a:p>
          <a:p>
            <a:pPr>
              <a:buNone/>
            </a:pPr>
            <a:endParaRPr lang="en-US" sz="2400" b="1" dirty="0">
              <a:solidFill>
                <a:schemeClr val="tx1">
                  <a:lumMod val="50000"/>
                  <a:lumOff val="50000"/>
                </a:schemeClr>
              </a:solidFill>
              <a:latin typeface="Bahnschrift" panose="020B0502040204020203" pitchFamily="34" charset="0"/>
            </a:endParaRPr>
          </a:p>
          <a:p>
            <a:pPr>
              <a:buNone/>
            </a:pPr>
            <a:endParaRPr lang="en-US" sz="2400" b="1" dirty="0">
              <a:solidFill>
                <a:schemeClr val="tx1">
                  <a:lumMod val="50000"/>
                  <a:lumOff val="50000"/>
                </a:schemeClr>
              </a:solidFill>
              <a:latin typeface="Bahnschrift" panose="020B0502040204020203" pitchFamily="34" charset="0"/>
            </a:endParaRPr>
          </a:p>
          <a:p>
            <a:pPr>
              <a:buNone/>
            </a:pPr>
            <a:r>
              <a:rPr lang="en-US" b="1" dirty="0">
                <a:solidFill>
                  <a:schemeClr val="bg1"/>
                </a:solidFill>
                <a:latin typeface="Bahnschrift" panose="020B0502040204020203" pitchFamily="34" charset="0"/>
              </a:rPr>
              <a:t>DNSSEC (DNS Security Extensions):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DNSSEC ensures that DNS responses are authentic and unmodified by using cryptographic signatures.</a:t>
            </a:r>
          </a:p>
          <a:p>
            <a:pPr>
              <a:buNone/>
            </a:pPr>
            <a:endParaRPr lang="en-US" dirty="0">
              <a:solidFill>
                <a:schemeClr val="bg1"/>
              </a:solidFill>
              <a:latin typeface="Bahnschrift" panose="020B0502040204020203" pitchFamily="34" charset="0"/>
            </a:endParaRPr>
          </a:p>
          <a:p>
            <a:pPr>
              <a:buNone/>
            </a:pPr>
            <a:r>
              <a:rPr lang="en-US" b="1" dirty="0">
                <a:solidFill>
                  <a:schemeClr val="bg1"/>
                </a:solidFill>
                <a:latin typeface="Bahnschrift" panose="020B0502040204020203" pitchFamily="34" charset="0"/>
              </a:rPr>
              <a:t>Static DNS Entries:</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Configure static DNS settings on client machines to prevent redirection.</a:t>
            </a:r>
          </a:p>
          <a:p>
            <a:pPr>
              <a:buNone/>
            </a:pPr>
            <a:endParaRPr lang="en-US" dirty="0">
              <a:solidFill>
                <a:schemeClr val="bg1"/>
              </a:solidFill>
              <a:latin typeface="Bahnschrift" panose="020B0502040204020203" pitchFamily="34" charset="0"/>
            </a:endParaRPr>
          </a:p>
          <a:p>
            <a:pPr>
              <a:buNone/>
            </a:pPr>
            <a:r>
              <a:rPr lang="en-US" b="1" dirty="0">
                <a:solidFill>
                  <a:schemeClr val="bg1"/>
                </a:solidFill>
                <a:latin typeface="Bahnschrift" panose="020B0502040204020203" pitchFamily="34" charset="0"/>
              </a:rPr>
              <a:t>Network Security:</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Use firewalls and IPSec to block malicious DNS traffic and enforce encrypted communication channels.</a:t>
            </a:r>
          </a:p>
          <a:p>
            <a:pPr>
              <a:buNone/>
            </a:pPr>
            <a:endParaRPr lang="en-US" dirty="0">
              <a:solidFill>
                <a:schemeClr val="bg1"/>
              </a:solidFill>
              <a:latin typeface="Bahnschrift" panose="020B0502040204020203" pitchFamily="34" charset="0"/>
            </a:endParaRPr>
          </a:p>
          <a:p>
            <a:r>
              <a:rPr lang="en-US" b="1" dirty="0">
                <a:solidFill>
                  <a:schemeClr val="bg1"/>
                </a:solidFill>
                <a:latin typeface="Bahnschrift" panose="020B0502040204020203" pitchFamily="34" charset="0"/>
              </a:rPr>
              <a:t>Regular Monitoring:</a:t>
            </a:r>
            <a:br>
              <a:rPr lang="en-US" dirty="0">
                <a:solidFill>
                  <a:schemeClr val="bg1"/>
                </a:solidFill>
                <a:latin typeface="Bahnschrift" panose="020B0502040204020203" pitchFamily="34" charset="0"/>
              </a:rPr>
            </a:br>
            <a:r>
              <a:rPr lang="en-US" dirty="0">
                <a:solidFill>
                  <a:schemeClr val="bg1"/>
                </a:solidFill>
                <a:latin typeface="Bahnschrift" panose="020B0502040204020203" pitchFamily="34" charset="0"/>
              </a:rPr>
              <a:t>Monitor DNS traffic and audit network systems to detect suspicious patterns or anomalies.</a:t>
            </a:r>
          </a:p>
        </p:txBody>
      </p:sp>
    </p:spTree>
    <p:extLst>
      <p:ext uri="{BB962C8B-B14F-4D97-AF65-F5344CB8AC3E}">
        <p14:creationId xmlns:p14="http://schemas.microsoft.com/office/powerpoint/2010/main" val="266661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BEC23-65F6-573A-10AF-388003499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63453-C46E-D033-E68A-C1AEF367679D}"/>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B05CEE93-3903-14CA-3A0E-B5CB0E660E86}"/>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9374C949-11B4-BB10-45E9-6B63D0772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E15DB6B8-7CEB-5935-16A6-5436FAF1D5B7}"/>
              </a:ext>
            </a:extLst>
          </p:cNvPr>
          <p:cNvSpPr txBox="1"/>
          <p:nvPr/>
        </p:nvSpPr>
        <p:spPr>
          <a:xfrm>
            <a:off x="0" y="1"/>
            <a:ext cx="9496425" cy="3693319"/>
          </a:xfrm>
          <a:prstGeom prst="rect">
            <a:avLst/>
          </a:prstGeom>
          <a:noFill/>
        </p:spPr>
        <p:txBody>
          <a:bodyPr wrap="square">
            <a:spAutoFit/>
          </a:bodyPr>
          <a:lstStyle/>
          <a:p>
            <a:pPr>
              <a:buNone/>
            </a:pPr>
            <a:r>
              <a:rPr lang="en-US" sz="2400" b="1" dirty="0">
                <a:solidFill>
                  <a:schemeClr val="tx1">
                    <a:lumMod val="50000"/>
                    <a:lumOff val="50000"/>
                  </a:schemeClr>
                </a:solidFill>
              </a:rPr>
              <a:t>Conclusion</a:t>
            </a:r>
          </a:p>
          <a:p>
            <a:pPr>
              <a:buNone/>
            </a:pPr>
            <a:endParaRPr lang="en-US" sz="2400" b="1" dirty="0">
              <a:solidFill>
                <a:schemeClr val="tx1">
                  <a:lumMod val="50000"/>
                  <a:lumOff val="50000"/>
                </a:schemeClr>
              </a:solidFill>
            </a:endParaRPr>
          </a:p>
          <a:p>
            <a:pPr>
              <a:buNone/>
            </a:pPr>
            <a:endParaRPr lang="en-US" sz="2400" b="1" dirty="0">
              <a:solidFill>
                <a:schemeClr val="tx1">
                  <a:lumMod val="50000"/>
                  <a:lumOff val="50000"/>
                </a:schemeClr>
              </a:solidFill>
            </a:endParaRPr>
          </a:p>
          <a:p>
            <a:pPr>
              <a:buNone/>
            </a:pPr>
            <a:r>
              <a:rPr lang="en-US" b="1" dirty="0">
                <a:solidFill>
                  <a:schemeClr val="bg1"/>
                </a:solidFill>
              </a:rPr>
              <a:t>Summary:</a:t>
            </a:r>
            <a:br>
              <a:rPr lang="en-US" dirty="0">
                <a:solidFill>
                  <a:schemeClr val="bg1"/>
                </a:solidFill>
              </a:rPr>
            </a:br>
            <a:r>
              <a:rPr lang="en-US" dirty="0">
                <a:solidFill>
                  <a:schemeClr val="bg1"/>
                </a:solidFill>
              </a:rPr>
              <a:t>DNS Spoofing is a serious attack method that can lead to data theft, malware infection, and phishing. Ettercap is an effective tool for demonstrating such attacks in a controlled environment.</a:t>
            </a:r>
          </a:p>
          <a:p>
            <a:pPr>
              <a:buNone/>
            </a:pPr>
            <a:endParaRPr lang="en-US" dirty="0">
              <a:solidFill>
                <a:schemeClr val="bg1"/>
              </a:solidFill>
            </a:endParaRPr>
          </a:p>
          <a:p>
            <a:r>
              <a:rPr lang="en-US" b="1" dirty="0">
                <a:solidFill>
                  <a:schemeClr val="bg1"/>
                </a:solidFill>
              </a:rPr>
              <a:t>Mitigation:</a:t>
            </a:r>
            <a:br>
              <a:rPr lang="en-US" dirty="0">
                <a:solidFill>
                  <a:schemeClr val="bg1"/>
                </a:solidFill>
              </a:rPr>
            </a:br>
            <a:r>
              <a:rPr lang="en-US" dirty="0">
                <a:solidFill>
                  <a:schemeClr val="bg1"/>
                </a:solidFill>
              </a:rPr>
              <a:t>To reduce the risks of DNS Spoofing, implement DNSSEC</a:t>
            </a:r>
          </a:p>
          <a:p>
            <a:r>
              <a:rPr lang="en-US" dirty="0">
                <a:solidFill>
                  <a:schemeClr val="bg1"/>
                </a:solidFill>
              </a:rPr>
              <a:t>(</a:t>
            </a:r>
            <a:r>
              <a:rPr lang="en-US" b="0" i="0" dirty="0">
                <a:solidFill>
                  <a:schemeClr val="tx1">
                    <a:lumMod val="50000"/>
                    <a:lumOff val="50000"/>
                  </a:schemeClr>
                </a:solidFill>
                <a:effectLst/>
                <a:latin typeface="Google Sans"/>
              </a:rPr>
              <a:t>Domain Name System Security Extensions</a:t>
            </a:r>
            <a:r>
              <a:rPr lang="en-US" b="0" i="0" dirty="0">
                <a:solidFill>
                  <a:srgbClr val="FFFFFF"/>
                </a:solidFill>
                <a:effectLst/>
                <a:latin typeface="Google Sans"/>
              </a:rPr>
              <a:t>)</a:t>
            </a:r>
            <a:r>
              <a:rPr lang="en-US" dirty="0">
                <a:solidFill>
                  <a:schemeClr val="bg1"/>
                </a:solidFill>
              </a:rPr>
              <a:t>, </a:t>
            </a:r>
          </a:p>
          <a:p>
            <a:r>
              <a:rPr lang="en-US" dirty="0">
                <a:solidFill>
                  <a:schemeClr val="bg1"/>
                </a:solidFill>
              </a:rPr>
              <a:t>use static DNS entries, and continuously monitor network traffic</a:t>
            </a:r>
          </a:p>
        </p:txBody>
      </p:sp>
    </p:spTree>
    <p:extLst>
      <p:ext uri="{BB962C8B-B14F-4D97-AF65-F5344CB8AC3E}">
        <p14:creationId xmlns:p14="http://schemas.microsoft.com/office/powerpoint/2010/main" val="309228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BEE19-D821-F9C2-9086-221EF3DB2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326DE-0DE4-F981-E91E-0943E2036457}"/>
              </a:ext>
            </a:extLst>
          </p:cNvPr>
          <p:cNvSpPr>
            <a:spLocks noGrp="1"/>
          </p:cNvSpPr>
          <p:nvPr>
            <p:ph type="ctrTitle"/>
          </p:nvPr>
        </p:nvSpPr>
        <p:spPr/>
        <p:txBody>
          <a:bodyPr>
            <a:normAutofit/>
          </a:bodyPr>
          <a:lstStyle/>
          <a:p>
            <a:r>
              <a:rPr lang="en-US" sz="4000" b="0" i="0" dirty="0">
                <a:effectLst/>
                <a:latin typeface="gg sans"/>
              </a:rPr>
              <a:t>NS Spoofing Attack using Ettercap Collapse</a:t>
            </a:r>
            <a:endParaRPr lang="en-US" sz="4000" dirty="0"/>
          </a:p>
        </p:txBody>
      </p:sp>
      <p:sp>
        <p:nvSpPr>
          <p:cNvPr id="3" name="Subtitle 2">
            <a:extLst>
              <a:ext uri="{FF2B5EF4-FFF2-40B4-BE49-F238E27FC236}">
                <a16:creationId xmlns:a16="http://schemas.microsoft.com/office/drawing/2014/main" id="{0702D760-0435-F10B-347C-58A5D206A457}"/>
              </a:ext>
            </a:extLst>
          </p:cNvPr>
          <p:cNvSpPr>
            <a:spLocks noGrp="1"/>
          </p:cNvSpPr>
          <p:nvPr>
            <p:ph type="subTitle" idx="1"/>
          </p:nvPr>
        </p:nvSpPr>
        <p:spPr/>
        <p:txBody>
          <a:bodyPr/>
          <a:lstStyle/>
          <a:p>
            <a:endParaRPr lang="en-US"/>
          </a:p>
        </p:txBody>
      </p:sp>
      <p:pic>
        <p:nvPicPr>
          <p:cNvPr id="5" name="Picture 4" descr="A black and grey background with a white dragon&#10;&#10;AI-generated content may be incorrect.">
            <a:extLst>
              <a:ext uri="{FF2B5EF4-FFF2-40B4-BE49-F238E27FC236}">
                <a16:creationId xmlns:a16="http://schemas.microsoft.com/office/drawing/2014/main" id="{C7D1C65E-2790-DBCA-1714-C23855038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23800" cy="7889875"/>
          </a:xfrm>
          <a:prstGeom prst="rect">
            <a:avLst/>
          </a:prstGeom>
        </p:spPr>
      </p:pic>
      <p:sp>
        <p:nvSpPr>
          <p:cNvPr id="6" name="TextBox 5">
            <a:extLst>
              <a:ext uri="{FF2B5EF4-FFF2-40B4-BE49-F238E27FC236}">
                <a16:creationId xmlns:a16="http://schemas.microsoft.com/office/drawing/2014/main" id="{274802C3-DD26-7A37-00F5-A57950677C4B}"/>
              </a:ext>
            </a:extLst>
          </p:cNvPr>
          <p:cNvSpPr txBox="1"/>
          <p:nvPr/>
        </p:nvSpPr>
        <p:spPr>
          <a:xfrm>
            <a:off x="0" y="0"/>
            <a:ext cx="9496425" cy="3323987"/>
          </a:xfrm>
          <a:prstGeom prst="rect">
            <a:avLst/>
          </a:prstGeom>
          <a:noFill/>
        </p:spPr>
        <p:txBody>
          <a:bodyPr wrap="square">
            <a:spAutoFit/>
          </a:bodyPr>
          <a:lstStyle/>
          <a:p>
            <a:pPr>
              <a:buNone/>
            </a:pPr>
            <a:r>
              <a:rPr lang="en-US" sz="2400" b="1" dirty="0">
                <a:solidFill>
                  <a:schemeClr val="tx1">
                    <a:lumMod val="50000"/>
                    <a:lumOff val="50000"/>
                  </a:schemeClr>
                </a:solidFill>
              </a:rPr>
              <a:t>References</a:t>
            </a:r>
          </a:p>
          <a:p>
            <a:pPr>
              <a:buNone/>
            </a:pPr>
            <a:endParaRPr lang="en-US" sz="2400" b="1" dirty="0">
              <a:solidFill>
                <a:schemeClr val="tx1">
                  <a:lumMod val="50000"/>
                  <a:lumOff val="50000"/>
                </a:schemeClr>
              </a:solidFill>
            </a:endParaRPr>
          </a:p>
          <a:p>
            <a:pPr>
              <a:buFont typeface="+mj-lt"/>
              <a:buAutoNum type="arabicPeriod"/>
            </a:pPr>
            <a:r>
              <a:rPr lang="en-US" b="1" dirty="0">
                <a:solidFill>
                  <a:schemeClr val="bg1"/>
                </a:solidFill>
              </a:rPr>
              <a:t>Ettercap Documentation</a:t>
            </a:r>
            <a:r>
              <a:rPr lang="en-US" dirty="0">
                <a:solidFill>
                  <a:schemeClr val="bg1"/>
                </a:solidFill>
              </a:rPr>
              <a:t> - Ettercap Project</a:t>
            </a:r>
          </a:p>
          <a:p>
            <a:pPr>
              <a:buFont typeface="+mj-lt"/>
              <a:buAutoNum type="arabicPeriod"/>
            </a:pPr>
            <a:r>
              <a:rPr lang="en-US" b="1" dirty="0">
                <a:solidFill>
                  <a:schemeClr val="bg1"/>
                </a:solidFill>
              </a:rPr>
              <a:t>DNS Spoofing Overview</a:t>
            </a:r>
            <a:r>
              <a:rPr lang="en-US" dirty="0">
                <a:solidFill>
                  <a:schemeClr val="bg1"/>
                </a:solidFill>
              </a:rPr>
              <a:t> - CSO Online</a:t>
            </a:r>
          </a:p>
          <a:p>
            <a:pPr>
              <a:buFont typeface="+mj-lt"/>
              <a:buAutoNum type="arabicPeriod"/>
            </a:pPr>
            <a:r>
              <a:rPr lang="en-US" b="1" dirty="0">
                <a:solidFill>
                  <a:schemeClr val="bg1"/>
                </a:solidFill>
              </a:rPr>
              <a:t>Kali Linux Tools</a:t>
            </a:r>
            <a:r>
              <a:rPr lang="en-US" dirty="0">
                <a:solidFill>
                  <a:schemeClr val="bg1"/>
                </a:solidFill>
              </a:rPr>
              <a:t> - Kali.org</a:t>
            </a:r>
          </a:p>
          <a:p>
            <a:pPr>
              <a:buFont typeface="+mj-lt"/>
              <a:buAutoNum type="arabicPeriod"/>
            </a:pPr>
            <a:r>
              <a:rPr lang="en-US" b="1" dirty="0">
                <a:solidFill>
                  <a:schemeClr val="bg1"/>
                </a:solidFill>
              </a:rPr>
              <a:t>Cybersecurity Basics</a:t>
            </a:r>
            <a:r>
              <a:rPr lang="en-US" dirty="0">
                <a:solidFill>
                  <a:schemeClr val="bg1"/>
                </a:solidFill>
              </a:rPr>
              <a:t> - CSO Online</a:t>
            </a:r>
          </a:p>
          <a:p>
            <a:pPr>
              <a:buFont typeface="+mj-lt"/>
              <a:buAutoNum type="arabicPeriod"/>
            </a:pPr>
            <a:endParaRPr lang="en-US" dirty="0">
              <a:solidFill>
                <a:schemeClr val="bg1"/>
              </a:solidFill>
            </a:endParaRPr>
          </a:p>
          <a:p>
            <a:pPr>
              <a:buFont typeface="+mj-lt"/>
              <a:buAutoNum type="arabicPeriod"/>
            </a:pPr>
            <a:endParaRPr lang="en-US" dirty="0">
              <a:solidFill>
                <a:schemeClr val="bg1"/>
              </a:solidFill>
            </a:endParaRPr>
          </a:p>
          <a:p>
            <a:pPr>
              <a:buFont typeface="+mj-lt"/>
              <a:buAutoNum type="arabicPeriod"/>
            </a:pPr>
            <a:endParaRPr lang="en-US" dirty="0">
              <a:solidFill>
                <a:schemeClr val="bg1"/>
              </a:solidFill>
            </a:endParaRPr>
          </a:p>
          <a:p>
            <a:pPr>
              <a:buFont typeface="+mj-lt"/>
              <a:buAutoNum type="arabicPeriod"/>
            </a:pPr>
            <a:endParaRPr lang="en-US" dirty="0">
              <a:solidFill>
                <a:schemeClr val="bg1"/>
              </a:solidFill>
            </a:endParaRPr>
          </a:p>
          <a:p>
            <a:pPr>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190145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TotalTime>
  <Words>660</Words>
  <Application>Microsoft Office PowerPoint</Application>
  <PresentationFormat>Widescreen</PresentationFormat>
  <Paragraphs>154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Aptos Display</vt:lpstr>
      <vt:lpstr>Arial</vt:lpstr>
      <vt:lpstr>Bahnschrift</vt:lpstr>
      <vt:lpstr>gg sans</vt:lpstr>
      <vt:lpstr>Google Sans</vt:lpstr>
      <vt:lpstr>Segoe UI</vt:lpstr>
      <vt:lpstr>Office Theme</vt:lpstr>
      <vt:lpstr>NS Spoofing Attack using Ettercap Collapse</vt:lpstr>
      <vt:lpstr>NS Spoofing Attack using Ettercap Collapse</vt:lpstr>
      <vt:lpstr>NS Spoofing Attack using Ettercap Collapse</vt:lpstr>
      <vt:lpstr>NS Spoofing Attack using Ettercap Collapse</vt:lpstr>
      <vt:lpstr>NS Spoofing Attack using Ettercap Collapse</vt:lpstr>
      <vt:lpstr>NS Spoofing Attack using Ettercap Collapse</vt:lpstr>
      <vt:lpstr>NS Spoofing Attack using Ettercap Collapse</vt:lpstr>
      <vt:lpstr>NS Spoofing Attack using Ettercap Collapse</vt:lpstr>
      <vt:lpstr>NS Spoofing Attack using Ettercap Collapse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Wadi Q Alshammari, Majed</dc:creator>
  <cp:lastModifiedBy>Wadi Q Alshammari, Majed</cp:lastModifiedBy>
  <cp:revision>6</cp:revision>
  <dcterms:created xsi:type="dcterms:W3CDTF">2025-05-04T16:46:00Z</dcterms:created>
  <dcterms:modified xsi:type="dcterms:W3CDTF">2025-06-20T15:59:54Z</dcterms:modified>
</cp:coreProperties>
</file>