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1" r:id="rId4"/>
    <p:sldId id="262" r:id="rId5"/>
    <p:sldId id="273" r:id="rId6"/>
    <p:sldId id="263" r:id="rId7"/>
    <p:sldId id="268" r:id="rId8"/>
    <p:sldId id="274" r:id="rId9"/>
    <p:sldId id="269" r:id="rId10"/>
    <p:sldId id="264" r:id="rId11"/>
    <p:sldId id="283" r:id="rId12"/>
    <p:sldId id="284" r:id="rId13"/>
    <p:sldId id="285" r:id="rId14"/>
    <p:sldId id="265" r:id="rId15"/>
    <p:sldId id="278" r:id="rId16"/>
    <p:sldId id="266" r:id="rId17"/>
    <p:sldId id="286" r:id="rId18"/>
    <p:sldId id="276" r:id="rId19"/>
    <p:sldId id="258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0" autoAdjust="0"/>
  </p:normalViewPr>
  <p:slideViewPr>
    <p:cSldViewPr snapToGrid="0" snapToObjects="1">
      <p:cViewPr varScale="1">
        <p:scale>
          <a:sx n="82" d="100"/>
          <a:sy n="82" d="100"/>
        </p:scale>
        <p:origin x="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0" y="1698172"/>
            <a:ext cx="9144000" cy="1427584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53165" y="3372631"/>
            <a:ext cx="8243596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744405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753384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ВЫБРАННЫЙ ИНСТРУМЕНТАРИЙ, 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ЯЗЫК  И СРЕДА ПРОГРАММИРОВАНИЯ,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Сторонние библиотеки (со ссылками, указанием авторов, версии, года и т.п.)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АРХИТЕКТУРА ПРИЛОЖЕНИЯ, диаграммы, в т.ч. классов</a:t>
            </a:r>
          </a:p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ОСОБЕННОСТЕЙ ПРОГРАММНОЙ РЕАЛИЗАЦИИ И Т.П.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369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i="1" dirty="0">
              <a:solidFill>
                <a:srgbClr val="003F82"/>
              </a:solidFill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Тестирование программы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ОПИСАНИЕ МЕТОДИКИ ИССЛЕДОВАНИЙ, 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Arial" panose="020B0604020202020204" pitchFamily="34" charset="0"/>
              </a:rPr>
              <a:t>План эксперимента</a:t>
            </a: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3595" y="1772099"/>
            <a:ext cx="8503205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ДЕМОНСТРАЦИЯ ПРОГРАММНОГО ПРОДУКТА,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РЕЗУЛЬТАТЫ ИССЛЕДОВАНИЙ , экспериментов И ПР.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МОЖЕТ БЫТЬ НЕСКОЛЬКО СЛАЙДОВ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7882" y="4151313"/>
            <a:ext cx="837891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ВАЖНО, ЧТОБЫ РЕЗУЛЬТАТЫ СООТВЕТСТВОВАЛИ ПОСТАВЛЕННЫМ ЗАДАЧАМ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i="1" dirty="0">
                <a:solidFill>
                  <a:srgbClr val="003F82"/>
                </a:solidFill>
                <a:latin typeface="Arial" panose="020B0604020202020204" pitchFamily="34" charset="0"/>
              </a:rPr>
              <a:t>В описании результатов можете повторить задачи, но добавить 1-3 предложения, описывающие результаты по каждой задаче</a:t>
            </a: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ru-RU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АПРОБАЦИЯ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2250" y="2394647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Публикации, статьи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1229" y="1570192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Выступления на конференциях, тезисы докладов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2250" y="3851753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3F82"/>
                </a:solidFill>
                <a:latin typeface="Arial" panose="020B0604020202020204" pitchFamily="34" charset="0"/>
              </a:rPr>
              <a:t>C</a:t>
            </a:r>
            <a:r>
              <a:rPr lang="ru-RU" sz="1400" i="1" dirty="0" err="1">
                <a:solidFill>
                  <a:srgbClr val="003F82"/>
                </a:solidFill>
                <a:latin typeface="Arial" panose="020B0604020202020204" pitchFamily="34" charset="0"/>
              </a:rPr>
              <a:t>видетельства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 о регистрации программы в </a:t>
            </a:r>
            <a:r>
              <a:rPr lang="ru-RU" sz="1400" i="1" dirty="0" err="1">
                <a:solidFill>
                  <a:srgbClr val="003F82"/>
                </a:solidFill>
                <a:latin typeface="Arial" panose="020B0604020202020204" pitchFamily="34" charset="0"/>
              </a:rPr>
              <a:t>РОСПАТЕНТе</a:t>
            </a:r>
            <a:endParaRPr lang="ru-RU" sz="14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250" y="3113804"/>
            <a:ext cx="8182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Внедрение (акт или справка о внедрении, ссылка на ресурс </a:t>
            </a:r>
            <a:r>
              <a:rPr lang="en-US" sz="1400" i="1">
                <a:solidFill>
                  <a:srgbClr val="003F82"/>
                </a:solidFill>
                <a:latin typeface="Arial" panose="020B0604020202020204" pitchFamily="34" charset="0"/>
              </a:rPr>
              <a:t>App Store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3F82"/>
                </a:solidFill>
                <a:latin typeface="Arial" panose="020B0604020202020204" pitchFamily="34" charset="0"/>
              </a:rPr>
              <a:t>Android Apps </a:t>
            </a:r>
            <a:r>
              <a:rPr lang="ru-RU" sz="1400" i="1" dirty="0">
                <a:solidFill>
                  <a:srgbClr val="003F82"/>
                </a:solidFill>
                <a:latin typeface="Arial" panose="020B0604020202020204" pitchFamily="34" charset="0"/>
              </a:rPr>
              <a:t>и т.п.)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ВЫВОДЫ ПО РАБОТЕ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Научная новизна (может не быть, особенно у 1 курса)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3810786"/>
            <a:ext cx="818216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Практическая значимость (может не быть, особенно у 1 курса)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2250" y="1963450"/>
            <a:ext cx="8699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Пути дальнейшей работы (желательно написать)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работа полезная / интересная и т.п., то направления дальнейшей работы точно есть.</a:t>
            </a:r>
          </a:p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Если их нет, значит, работа - тупиковая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Arial" panose="020B0604020202020204" pitchFamily="34" charset="0"/>
              </a:rPr>
              <a:t>ОФОРМИТЬ В СООТВЕТСТВИИИ С ГОСТ (см. Методические указания по оформлению списка использованных источников)</a:t>
            </a:r>
          </a:p>
          <a:p>
            <a:endParaRPr lang="ru-RU" sz="16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ФИО студента,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e-mail</a:t>
            </a: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4" y="10987"/>
            <a:ext cx="8061649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SF UI Text" panose="00000400000000000000" pitchFamily="2" charset="0"/>
              </a:rPr>
              <a:t>У Вышки есть </a:t>
            </a:r>
            <a:r>
              <a:rPr lang="ru-RU" dirty="0" smtClean="0">
                <a:solidFill>
                  <a:schemeClr val="bg1"/>
                </a:solidFill>
                <a:latin typeface="SF UI Text" panose="00000400000000000000" pitchFamily="2" charset="0"/>
              </a:rPr>
              <a:t>мероприятия!</a:t>
            </a:r>
            <a:endParaRPr lang="ru-RU" dirty="0">
              <a:solidFill>
                <a:schemeClr val="bg1"/>
              </a:solidFill>
              <a:latin typeface="SF UI Text" panose="000004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45" y="2297362"/>
            <a:ext cx="5937069" cy="3339601"/>
          </a:xfrm>
          <a:prstGeom prst="rect">
            <a:avLst/>
          </a:prstGeom>
        </p:spPr>
      </p:pic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0" y="2183912"/>
            <a:ext cx="4012474" cy="333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Цель:</a:t>
            </a:r>
          </a:p>
          <a:p>
            <a:pPr marL="0" indent="0">
              <a:buNone/>
            </a:pPr>
            <a:r>
              <a:rPr lang="ru-RU" sz="2000" dirty="0" smtClean="0"/>
              <a:t>Упростить распространение информации о мероприятиях Вышки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Задача:</a:t>
            </a:r>
          </a:p>
          <a:p>
            <a:pPr marL="0" indent="0">
              <a:buNone/>
            </a:pPr>
            <a:r>
              <a:rPr lang="ru-RU" sz="2000" dirty="0" smtClean="0"/>
              <a:t>Написать клиент-серверное приложение для вывода списка мероприятий и работы с ними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</a:t>
            </a:r>
            <a:r>
              <a:rPr lang="ru-RU" sz="16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1600" b="1" dirty="0" smtClean="0">
              <a:latin typeface="Segoe UI" panose="020B0502040204020203" pitchFamily="34" charset="0"/>
            </a:endParaRPr>
          </a:p>
          <a:p>
            <a:r>
              <a:rPr lang="en-US" sz="1600" b="1" dirty="0" err="1" smtClean="0">
                <a:latin typeface="Segoe UI" panose="020B0502040204020203" pitchFamily="34" charset="0"/>
              </a:rPr>
              <a:t>Xamarin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16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1600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r>
              <a:rPr lang="en-US" sz="1600" b="1" dirty="0" smtClean="0">
                <a:latin typeface="Segoe UI" panose="020B0502040204020203" pitchFamily="34" charset="0"/>
              </a:rPr>
              <a:t>JSON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r>
              <a:rPr lang="en-US" sz="1600" b="1" dirty="0" smtClean="0">
                <a:latin typeface="Segoe UI" panose="020B0502040204020203" pitchFamily="34" charset="0"/>
              </a:rPr>
              <a:t>HTTPS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Клиент</a:t>
            </a:r>
            <a:r>
              <a:rPr lang="ru-RU" sz="16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Сервер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Цель работы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 smtClean="0">
                <a:solidFill>
                  <a:srgbClr val="003F82"/>
                </a:solidFill>
              </a:rPr>
              <a:t>Сделать мероприятия ВШЭ более доступными.</a:t>
            </a:r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solidFill>
                  <a:srgbClr val="003F82"/>
                </a:solidFill>
              </a:rPr>
              <a:t>Создать </a:t>
            </a:r>
            <a:r>
              <a:rPr lang="ru-RU" sz="1200" dirty="0" err="1" smtClean="0">
                <a:solidFill>
                  <a:srgbClr val="003F82"/>
                </a:solidFill>
              </a:rPr>
              <a:t>прграмму</a:t>
            </a:r>
            <a:r>
              <a:rPr lang="ru-RU" sz="1200" dirty="0" smtClean="0">
                <a:solidFill>
                  <a:srgbClr val="003F82"/>
                </a:solidFill>
              </a:rPr>
              <a:t> на сервере для </a:t>
            </a:r>
            <a:r>
              <a:rPr lang="ru-RU" sz="1200" dirty="0" err="1" smtClean="0">
                <a:solidFill>
                  <a:srgbClr val="003F82"/>
                </a:solidFill>
              </a:rPr>
              <a:t>парсинга</a:t>
            </a:r>
            <a:r>
              <a:rPr lang="ru-RU" sz="1200" dirty="0" smtClean="0">
                <a:solidFill>
                  <a:srgbClr val="003F82"/>
                </a:solidFill>
              </a:rPr>
              <a:t> данных с сайта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solidFill>
                  <a:srgbClr val="003F82"/>
                </a:solidFill>
              </a:rPr>
              <a:t>Создать клиент-серверное приложения для мобильных устройств для вывода информации о мероприятиях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Segoe UI" panose="020B0502040204020203" pitchFamily="34" charset="0"/>
              </a:rPr>
              <a:t>На данный момент у Вышки 3 </a:t>
            </a:r>
            <a:r>
              <a:rPr lang="ru-RU" sz="1600" b="1" dirty="0">
                <a:latin typeface="Segoe UI" panose="020B0502040204020203" pitchFamily="34" charset="0"/>
              </a:rPr>
              <a:t>канала распространения </a:t>
            </a:r>
            <a:r>
              <a:rPr lang="ru-RU" sz="1600" b="1" dirty="0" smtClean="0">
                <a:latin typeface="Segoe UI" panose="020B0502040204020203" pitchFamily="34" charset="0"/>
              </a:rPr>
              <a:t>информации о мероприятиях:</a:t>
            </a:r>
            <a:endParaRPr lang="en-US" sz="1600" dirty="0">
              <a:latin typeface="Segoe UI" panose="020B0502040204020203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2249" y="2410112"/>
            <a:ext cx="857552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>
                <a:latin typeface="Segoe UI" panose="020B0502040204020203" pitchFamily="34" charset="0"/>
              </a:rPr>
              <a:t>Сайт </a:t>
            </a:r>
            <a:r>
              <a:rPr lang="en-US" sz="2400" dirty="0" smtClean="0">
                <a:latin typeface="Segoe UI" panose="020B0502040204020203" pitchFamily="34" charset="0"/>
              </a:rPr>
              <a:t>HSE.ru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Segoe UI" panose="020B0502040204020203" pitchFamily="34" charset="0"/>
              </a:rPr>
              <a:t>Рассылка по электронной почте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Segoe UI" panose="020B0502040204020203" pitchFamily="34" charset="0"/>
              </a:rPr>
              <a:t>Распространение через социальные сети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Segoe UI" panose="020B0502040204020203" pitchFamily="34" charset="0"/>
              </a:rPr>
              <a:t>Информация на стендах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ВЫБОР МОДЕЛЕЙ, МЕТОДОВ И АЛГОРИТМОВ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МАТЕМАТИЧЕСКИЕ МОДЕЛИ, МЕТОДЫ, АЛГОРИТМЫ И Т.П., которые используются при решении задач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Выноска 2 8"/>
          <p:cNvSpPr/>
          <p:nvPr/>
        </p:nvSpPr>
        <p:spPr>
          <a:xfrm>
            <a:off x="3387144" y="1296139"/>
            <a:ext cx="5756856" cy="599537"/>
          </a:xfrm>
          <a:prstGeom prst="borderCallout2">
            <a:avLst>
              <a:gd name="adj1" fmla="val -7101"/>
              <a:gd name="adj2" fmla="val 25815"/>
              <a:gd name="adj3" fmla="val -29166"/>
              <a:gd name="adj4" fmla="val 16495"/>
              <a:gd name="adj5" fmla="val -42900"/>
              <a:gd name="adj6" fmla="val 1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 заголовках слайдов эти слова необязательны. Можете написать содержательный заголовок по существу своей темы.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511559" y="428625"/>
            <a:ext cx="735005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Обмен данными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ВЫБРАННЫХ МЕТОДОВ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75446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ИНФОРМАЦИОННЫЕ МОДЕЛИ, АЛГОРИТМЫ И Т.П.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r>
              <a:rPr lang="ru-RU" sz="1200" dirty="0">
                <a:solidFill>
                  <a:srgbClr val="003F82"/>
                </a:solidFill>
              </a:rPr>
              <a:t> </a:t>
            </a:r>
            <a:r>
              <a:rPr lang="ru-RU" sz="1200" dirty="0" err="1">
                <a:solidFill>
                  <a:srgbClr val="003F82"/>
                </a:solidFill>
              </a:rPr>
              <a:t>текст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ВЫБРАННЫХ АЛГОРИТМОВ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46455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СХЕМА ИЛИ ОПИСАНИЕ АЛГОРИТМА НА ПСЕВДОЯЗЫКЕ</a:t>
            </a:r>
            <a:r>
              <a:rPr lang="ru-RU" sz="1600" i="1">
                <a:solidFill>
                  <a:srgbClr val="003F82"/>
                </a:solidFill>
              </a:rPr>
              <a:t>, 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>
                <a:solidFill>
                  <a:srgbClr val="003F82"/>
                </a:solidFill>
              </a:rPr>
              <a:t>Использованные структуры данных</a:t>
            </a:r>
          </a:p>
          <a:p>
            <a:endParaRPr lang="ru-RU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НАСТОЯТЕЛЬНО СОВЕТУЮ ПРИВЕСТИ ИЛЛЮСТРАЦИИ РАБОТЫ АЛГОРИТМА НА ПРИМЕРЕ И Т.Д.</a:t>
            </a:r>
            <a:endParaRPr lang="ru-RU" sz="1200" i="1" dirty="0">
              <a:solidFill>
                <a:srgbClr val="003F8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614</Words>
  <Application>Microsoft Office PowerPoint</Application>
  <PresentationFormat>Экран (4:3)</PresentationFormat>
  <Paragraphs>193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49</cp:revision>
  <dcterms:created xsi:type="dcterms:W3CDTF">2010-09-30T06:45:00Z</dcterms:created>
  <dcterms:modified xsi:type="dcterms:W3CDTF">2019-05-16T08:29:07Z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