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9" r:id="rId3"/>
    <p:sldId id="293" r:id="rId4"/>
    <p:sldId id="273" r:id="rId5"/>
    <p:sldId id="262" r:id="rId6"/>
    <p:sldId id="291" r:id="rId7"/>
    <p:sldId id="274" r:id="rId8"/>
    <p:sldId id="283" r:id="rId9"/>
    <p:sldId id="265" r:id="rId10"/>
    <p:sldId id="287" r:id="rId11"/>
    <p:sldId id="288" r:id="rId12"/>
    <p:sldId id="289" r:id="rId13"/>
    <p:sldId id="290" r:id="rId14"/>
    <p:sldId id="294" r:id="rId15"/>
    <p:sldId id="261" r:id="rId16"/>
    <p:sldId id="263" r:id="rId17"/>
    <p:sldId id="268" r:id="rId18"/>
    <p:sldId id="264" r:id="rId19"/>
    <p:sldId id="286" r:id="rId20"/>
    <p:sldId id="276" r:id="rId21"/>
    <p:sldId id="292" r:id="rId2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F82"/>
    <a:srgbClr val="21386F"/>
    <a:srgbClr val="1C2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980" autoAdjust="0"/>
  </p:normalViewPr>
  <p:slideViewPr>
    <p:cSldViewPr snapToGrid="0" snapToObjects="1">
      <p:cViewPr varScale="1">
        <p:scale>
          <a:sx n="88" d="100"/>
          <a:sy n="88" d="100"/>
        </p:scale>
        <p:origin x="133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-1" y="8685213"/>
            <a:ext cx="3275635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u-RU" dirty="0"/>
              <a:t>Высшая школа экономики, Москва, </a:t>
            </a:r>
            <a:r>
              <a:rPr lang="ru-RU" dirty="0" smtClean="0"/>
              <a:t>2018</a:t>
            </a:r>
            <a:endParaRPr kumimoji="1" lang="ru-RU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3A33E-C325-493D-853D-0C52CC5BC609}" type="datetimeFigureOut">
              <a:rPr lang="ru-RU" smtClean="0"/>
              <a:t>22.05.2019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AEE50-5194-4E2F-9E63-C1259C2ACA2A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AEE50-5194-4E2F-9E63-C1259C2ACA2A}" type="slidenum">
              <a:rPr lang="ru-RU" smtClean="0"/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99D9B1-B6B0-4324-91A6-EA2D4E340434}" type="datetime1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57FFD-70CD-4C5C-8117-5884EA760DE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7CB3C1-8DEB-4F78-85B6-939055E39EDB}" type="datetime1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BE88E-3ED5-4852-8D89-B50379241A2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3DD563-E40F-4587-96CC-6FC37E1B9AD4}" type="datetime1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4C045-341C-4E2D-AF88-1D9C5038858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23F1F2-488E-48F5-B284-CB2ADAE765FC}" type="datetime1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5F501-F5CC-4E12-934E-78BB5E4DA20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32485-165D-4AD8-8DD3-ABDE4DD29132}" type="datetime1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B318A3-27E7-4D27-924C-4173717FF29D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C1CB64-5CF5-4F51-85BC-788A4A7F3B6F}" type="datetime1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1699C-A097-4533-BEFF-B1452833F26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9C625-3F9E-4DFB-A5E1-1CBDC5003C45}" type="datetime1">
              <a:rPr lang="en-US" smtClean="0"/>
              <a:t>5/22/2019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8C458-4B9D-4501-AB19-9D129E2810A0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AF6697-FEC6-4C36-B0D2-2C440F34F0B7}" type="datetime1">
              <a:rPr lang="en-US" smtClean="0"/>
              <a:t>5/22/2019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1CD07-29D6-4A4D-ADEA-1E0E2DFE29D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E8EB36-176D-458F-A1D1-51CF3378A8BB}" type="datetime1">
              <a:rPr lang="en-US" smtClean="0"/>
              <a:t>5/22/2019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36B3D-EFD3-47A2-82AF-07B5235D9849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50F3EA-07D7-4291-97BD-1D78061A2850}" type="datetime1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45757-2996-489D-9DE7-5C2053F788D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912E4-C26E-43EE-9313-25FCA704325B}" type="datetime1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0040B-1B69-4DF3-82DE-71CA80F2D89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  <a:latin typeface="Calibri" panose="020F0502020204030204" charset="0"/>
                <a:ea typeface="MS PGothic" panose="020B0600070205080204" charset="-128"/>
                <a:cs typeface="+mn-cs"/>
              </a:defRPr>
            </a:lvl1pPr>
          </a:lstStyle>
          <a:p>
            <a:pPr>
              <a:defRPr/>
            </a:pPr>
            <a:fld id="{88E82FEC-4005-4EF6-B205-585ADA59CD5B}" type="datetime1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charset="0"/>
                <a:ea typeface="MS PGothic" panose="020B0600070205080204" charset="-128"/>
                <a:cs typeface="+mn-cs"/>
              </a:defRPr>
            </a:lvl1pPr>
          </a:lstStyle>
          <a:p>
            <a:pPr>
              <a:defRPr/>
            </a:pPr>
            <a:fld id="{B1F37826-9FC6-4A47-B435-94C6280B7F57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charset="-128"/>
          <a:cs typeface="MS PGothic" panose="020B0600070205080204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ru-ru/dotnet/csharp/" TargetMode="External"/><Relationship Id="rId2" Type="http://schemas.openxmlformats.org/officeDocument/2006/relationships/hyperlink" Target="https://docs.microsoft.com/ru-ru/xamari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ckoverflow.com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1123172" y="0"/>
            <a:ext cx="8020828" cy="1198736"/>
          </a:xfrm>
        </p:spPr>
        <p:txBody>
          <a:bodyPr/>
          <a:lstStyle/>
          <a:p>
            <a:pPr eaLnBrk="1" hangingPunct="1"/>
            <a:r>
              <a:rPr lang="ru-RU" sz="2400" dirty="0">
                <a:solidFill>
                  <a:srgbClr val="000066"/>
                </a:solidFill>
                <a:latin typeface="SF UI Text" panose="00000400000000000000" pitchFamily="2" charset="0"/>
                <a:cs typeface="+mj-lt"/>
              </a:rPr>
              <a:t>Факультет компьютерных наук</a:t>
            </a:r>
            <a:br>
              <a:rPr lang="ru-RU" sz="2400" dirty="0">
                <a:solidFill>
                  <a:srgbClr val="000066"/>
                </a:solidFill>
                <a:latin typeface="SF UI Text" panose="00000400000000000000" pitchFamily="2" charset="0"/>
                <a:cs typeface="+mj-lt"/>
              </a:rPr>
            </a:br>
            <a:r>
              <a:rPr lang="ru-RU" sz="2400" dirty="0">
                <a:solidFill>
                  <a:srgbClr val="000066"/>
                </a:solidFill>
                <a:latin typeface="SF UI Text" panose="00000400000000000000" pitchFamily="2" charset="0"/>
                <a:cs typeface="+mj-lt"/>
              </a:rPr>
              <a:t>Департамент программной инженерии</a:t>
            </a:r>
            <a:br>
              <a:rPr lang="ru-RU" sz="2400" dirty="0">
                <a:solidFill>
                  <a:srgbClr val="000066"/>
                </a:solidFill>
                <a:latin typeface="SF UI Text" panose="00000400000000000000" pitchFamily="2" charset="0"/>
                <a:cs typeface="+mj-lt"/>
              </a:rPr>
            </a:br>
            <a:r>
              <a:rPr lang="ru-RU" sz="2400" dirty="0">
                <a:solidFill>
                  <a:srgbClr val="000066"/>
                </a:solidFill>
                <a:latin typeface="SF UI Text" panose="00000400000000000000" pitchFamily="2" charset="0"/>
                <a:cs typeface="+mj-lt"/>
              </a:rPr>
              <a:t>Курсовая </a:t>
            </a:r>
            <a:r>
              <a:rPr lang="ru-RU" sz="2400" dirty="0" smtClean="0">
                <a:solidFill>
                  <a:srgbClr val="000066"/>
                </a:solidFill>
                <a:latin typeface="SF UI Text" panose="00000400000000000000" pitchFamily="2" charset="0"/>
                <a:cs typeface="+mj-lt"/>
              </a:rPr>
              <a:t>работа</a:t>
            </a:r>
            <a:endParaRPr lang="en-US" sz="2800" dirty="0">
              <a:solidFill>
                <a:srgbClr val="FF0000"/>
              </a:solidFill>
              <a:latin typeface="SF UI Text" panose="00000400000000000000" pitchFamily="2" charset="0"/>
              <a:cs typeface="+mj-lt"/>
            </a:endParaRPr>
          </a:p>
        </p:txBody>
      </p:sp>
      <p:sp>
        <p:nvSpPr>
          <p:cNvPr id="13316" name="Subtitle 2"/>
          <p:cNvSpPr txBox="1"/>
          <p:nvPr/>
        </p:nvSpPr>
        <p:spPr bwMode="auto">
          <a:xfrm>
            <a:off x="1371600" y="6467475"/>
            <a:ext cx="6400800" cy="349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ru-RU" sz="800" dirty="0">
                <a:latin typeface="+mj-lt"/>
                <a:cs typeface="+mj-lt"/>
              </a:rPr>
              <a:t>Высшая школа экономики, Москва, 2019</a:t>
            </a:r>
          </a:p>
          <a:p>
            <a:pPr algn="ctr">
              <a:spcBef>
                <a:spcPct val="20000"/>
              </a:spcBef>
            </a:pPr>
            <a:r>
              <a:rPr lang="en-US" sz="800" dirty="0">
                <a:latin typeface="+mj-lt"/>
                <a:cs typeface="+mj-lt"/>
              </a:rPr>
              <a:t>www.hse.ru</a:t>
            </a:r>
            <a:r>
              <a:rPr lang="ru-RU" sz="800" dirty="0">
                <a:latin typeface="+mj-lt"/>
                <a:cs typeface="+mj-lt"/>
              </a:rPr>
              <a:t> </a:t>
            </a:r>
            <a:endParaRPr kumimoji="1" lang="ru-RU" sz="800" dirty="0">
              <a:latin typeface="+mj-lt"/>
              <a:cs typeface="+mj-lt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677635" y="2354131"/>
            <a:ext cx="7788729" cy="10472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anose="020B0600070205080204" charset="-128"/>
                <a:cs typeface="MS PGothic" panose="020B0600070205080204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 eaLnBrk="1" hangingPunct="1"/>
            <a:r>
              <a:rPr lang="ru-RU" sz="3200" dirty="0">
                <a:latin typeface="SF UI Text" panose="00000400000000000000" pitchFamily="2" charset="0"/>
              </a:rPr>
              <a:t>Приложение активности и уведомления ВШЭ</a:t>
            </a:r>
            <a:endParaRPr lang="en-US" sz="2900" dirty="0">
              <a:solidFill>
                <a:srgbClr val="FF0000"/>
              </a:solidFill>
              <a:latin typeface="SF UI Text" panose="00000400000000000000" pitchFamily="2" charset="0"/>
              <a:cs typeface="+mj-lt"/>
            </a:endParaRPr>
          </a:p>
        </p:txBody>
      </p:sp>
      <p:sp>
        <p:nvSpPr>
          <p:cNvPr id="10" name="Подзаголовок 2"/>
          <p:cNvSpPr txBox="1">
            <a:spLocks/>
          </p:cNvSpPr>
          <p:nvPr/>
        </p:nvSpPr>
        <p:spPr>
          <a:xfrm>
            <a:off x="-75890" y="4636927"/>
            <a:ext cx="4162697" cy="8577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2000" dirty="0" smtClean="0">
                <a:latin typeface="SF UI Text" panose="00000400000000000000" pitchFamily="2" charset="0"/>
              </a:rPr>
              <a:t>Выполнил студент группы 182</a:t>
            </a:r>
          </a:p>
          <a:p>
            <a:pPr algn="r"/>
            <a:r>
              <a:rPr lang="ru-RU" sz="2000" b="1" dirty="0" smtClean="0">
                <a:latin typeface="SF UI Text" panose="00000400000000000000" pitchFamily="2" charset="0"/>
              </a:rPr>
              <a:t>Шакура Максим Александрович</a:t>
            </a:r>
          </a:p>
        </p:txBody>
      </p:sp>
      <p:sp>
        <p:nvSpPr>
          <p:cNvPr id="11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72000" y="4529450"/>
            <a:ext cx="4389119" cy="1715588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ru-RU" sz="2000" dirty="0" smtClean="0">
                <a:solidFill>
                  <a:schemeClr val="tx1"/>
                </a:solidFill>
                <a:latin typeface="SF UI Text" panose="00000400000000000000" pitchFamily="2" charset="0"/>
              </a:rPr>
              <a:t>Научный руководитель</a:t>
            </a:r>
            <a:r>
              <a:rPr lang="en-US" sz="2000" dirty="0" smtClean="0">
                <a:solidFill>
                  <a:schemeClr val="tx1"/>
                </a:solidFill>
                <a:latin typeface="SF UI Text" panose="00000400000000000000" pitchFamily="2" charset="0"/>
              </a:rPr>
              <a:t>:</a:t>
            </a:r>
          </a:p>
          <a:p>
            <a:pPr algn="r"/>
            <a:r>
              <a:rPr lang="ru-RU" sz="2000" dirty="0">
                <a:solidFill>
                  <a:schemeClr val="tx1"/>
                </a:solidFill>
                <a:latin typeface="SF UI Text" panose="00000400000000000000" pitchFamily="2" charset="0"/>
              </a:rPr>
              <a:t>Руководитель </a:t>
            </a:r>
            <a:r>
              <a:rPr lang="ru-RU" sz="2000" dirty="0" smtClean="0">
                <a:solidFill>
                  <a:schemeClr val="tx1"/>
                </a:solidFill>
                <a:latin typeface="SF UI Text" panose="00000400000000000000" pitchFamily="2" charset="0"/>
              </a:rPr>
              <a:t>департамента</a:t>
            </a:r>
          </a:p>
          <a:p>
            <a:pPr algn="r"/>
            <a:r>
              <a:rPr lang="ru-RU" sz="2000" dirty="0" smtClean="0">
                <a:solidFill>
                  <a:schemeClr val="tx1"/>
                </a:solidFill>
                <a:latin typeface="SF UI Text" panose="00000400000000000000" pitchFamily="2" charset="0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SF UI Text" panose="00000400000000000000" pitchFamily="2" charset="0"/>
              </a:rPr>
              <a:t>программной </a:t>
            </a:r>
            <a:r>
              <a:rPr lang="ru-RU" sz="2000" dirty="0" smtClean="0">
                <a:solidFill>
                  <a:schemeClr val="tx1"/>
                </a:solidFill>
                <a:latin typeface="SF UI Text" panose="00000400000000000000" pitchFamily="2" charset="0"/>
              </a:rPr>
              <a:t>инженерии</a:t>
            </a:r>
            <a:endParaRPr lang="en-US" sz="2000" dirty="0" smtClean="0">
              <a:solidFill>
                <a:schemeClr val="tx1"/>
              </a:solidFill>
              <a:latin typeface="SF UI Text" panose="00000400000000000000" pitchFamily="2" charset="0"/>
            </a:endParaRPr>
          </a:p>
          <a:p>
            <a:pPr algn="r"/>
            <a:r>
              <a:rPr lang="ru-RU" sz="2000" dirty="0" smtClean="0">
                <a:solidFill>
                  <a:schemeClr val="tx1"/>
                </a:solidFill>
                <a:latin typeface="SF UI Text" panose="00000400000000000000" pitchFamily="2" charset="0"/>
              </a:rPr>
              <a:t>факультета </a:t>
            </a:r>
            <a:r>
              <a:rPr lang="ru-RU" sz="2000" dirty="0">
                <a:solidFill>
                  <a:schemeClr val="tx1"/>
                </a:solidFill>
                <a:latin typeface="SF UI Text" panose="00000400000000000000" pitchFamily="2" charset="0"/>
              </a:rPr>
              <a:t>компьютерных наук</a:t>
            </a:r>
          </a:p>
          <a:p>
            <a:pPr algn="r"/>
            <a:r>
              <a:rPr lang="ru-RU" sz="2000" b="1" dirty="0" err="1" smtClean="0">
                <a:solidFill>
                  <a:schemeClr val="tx1"/>
                </a:solidFill>
                <a:latin typeface="SF UI Text" panose="00000400000000000000" pitchFamily="2" charset="0"/>
              </a:rPr>
              <a:t>Авдошин</a:t>
            </a:r>
            <a:r>
              <a:rPr lang="ru-RU" sz="2000" b="1" dirty="0" smtClean="0">
                <a:solidFill>
                  <a:schemeClr val="tx1"/>
                </a:solidFill>
                <a:latin typeface="SF UI Text" panose="00000400000000000000" pitchFamily="2" charset="0"/>
              </a:rPr>
              <a:t> Сергей </a:t>
            </a:r>
            <a:r>
              <a:rPr lang="ru-RU" sz="2000" b="1" dirty="0">
                <a:solidFill>
                  <a:schemeClr val="tx1"/>
                </a:solidFill>
                <a:latin typeface="SF UI Text" panose="00000400000000000000" pitchFamily="2" charset="0"/>
              </a:rPr>
              <a:t>М</a:t>
            </a:r>
            <a:r>
              <a:rPr lang="ru-RU" sz="2000" b="1" dirty="0" smtClean="0">
                <a:solidFill>
                  <a:schemeClr val="tx1"/>
                </a:solidFill>
                <a:latin typeface="SF UI Text" panose="00000400000000000000" pitchFamily="2" charset="0"/>
              </a:rPr>
              <a:t>ихайлович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5841" y="0"/>
            <a:ext cx="8229600" cy="1143000"/>
          </a:xfrm>
        </p:spPr>
        <p:txBody>
          <a:bodyPr/>
          <a:lstStyle/>
          <a:p>
            <a:r>
              <a:rPr lang="ru-RU" dirty="0" smtClean="0">
                <a:latin typeface="SF UI Text" panose="00000400000000000000" pitchFamily="2" charset="0"/>
              </a:rPr>
              <a:t>Мероприятия на английском</a:t>
            </a:r>
            <a:endParaRPr lang="ru-RU" dirty="0">
              <a:latin typeface="SF UI Text" panose="00000400000000000000" pitchFamily="2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65F501-F5CC-4E12-934E-78BB5E4DA208}" type="slidenum">
              <a:rPr lang="en-US" smtClean="0"/>
              <a:t>10</a:t>
            </a:fld>
            <a:endParaRPr lang="en-US"/>
          </a:p>
        </p:txBody>
      </p:sp>
      <p:sp>
        <p:nvSpPr>
          <p:cNvPr id="7" name="Номер слайда 10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defPPr>
              <a:defRPr lang="en-US"/>
            </a:defPPr>
            <a:lvl1pPr algn="r" defTabSz="457200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Calibri" panose="020F0502020204030204" charset="0"/>
                <a:ea typeface="MS PGothic" panose="020B060007020508020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>
              <a:defRPr/>
            </a:pPr>
            <a:fld id="{CB65F501-F5CC-4E12-934E-78BB5E4DA208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Picture 2" descr="https://github.com/M2000h/HSE-APP/raw/master/screenshots/main_rus_whi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416" y="1242880"/>
            <a:ext cx="2556736" cy="5113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s://github.com/M2000h/HSE-APP/raw/master/screenshots/main_rus_blac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832" y="1242880"/>
            <a:ext cx="2556736" cy="5113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github.com/M2000h/HSE-APP/raw/master/screenshots/main_en_whit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414" y="1242880"/>
            <a:ext cx="2556738" cy="5113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https://github.com/M2000h/HSE-APP/raw/master/screenshots/main_en_black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832" y="1242880"/>
            <a:ext cx="2556737" cy="5113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025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10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defPPr>
              <a:defRPr lang="en-US"/>
            </a:defPPr>
            <a:lvl1pPr algn="r" defTabSz="457200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Calibri" panose="020F0502020204030204" charset="0"/>
                <a:ea typeface="MS PGothic" panose="020B060007020508020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>
              <a:defRPr/>
            </a:pPr>
            <a:fld id="{CB65F501-F5CC-4E12-934E-78BB5E4DA208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Picture 2" descr="https://github.com/M2000h/HSE-APP/raw/master/screenshots/main_rus_whi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416" y="1242880"/>
            <a:ext cx="2556736" cy="5113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s://github.com/M2000h/HSE-APP/raw/master/screenshots/main_rus_blac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832" y="1242880"/>
            <a:ext cx="2556736" cy="5113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5690" y="274638"/>
            <a:ext cx="8064139" cy="648471"/>
          </a:xfrm>
        </p:spPr>
        <p:txBody>
          <a:bodyPr/>
          <a:lstStyle/>
          <a:p>
            <a:r>
              <a:rPr lang="ru-RU" dirty="0" smtClean="0">
                <a:latin typeface="SF UI Text" panose="00000400000000000000" pitchFamily="2" charset="0"/>
              </a:rPr>
              <a:t>Подробности мероприятия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65F501-F5CC-4E12-934E-78BB5E4DA208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10" descr="https://github.com/M2000h/HSE-APP/raw/master/screenshots/event_white_ru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416" y="1242880"/>
            <a:ext cx="2556735" cy="5113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https://github.com/M2000h/HSE-APP/raw/master/screenshots/event_black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806" y="1242880"/>
            <a:ext cx="2559762" cy="5113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532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10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defPPr>
              <a:defRPr lang="en-US"/>
            </a:defPPr>
            <a:lvl1pPr algn="r" defTabSz="457200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Calibri" panose="020F0502020204030204" charset="0"/>
                <a:ea typeface="MS PGothic" panose="020B060007020508020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>
              <a:defRPr/>
            </a:pPr>
            <a:fld id="{CB65F501-F5CC-4E12-934E-78BB5E4DA208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Picture 2" descr="https://github.com/M2000h/HSE-APP/raw/master/screenshots/main_rus_whi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416" y="1242880"/>
            <a:ext cx="2556736" cy="5113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s://github.com/M2000h/HSE-APP/raw/master/screenshots/main_rus_blac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832" y="1242880"/>
            <a:ext cx="2556736" cy="5113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2973"/>
          </a:xfrm>
        </p:spPr>
        <p:txBody>
          <a:bodyPr/>
          <a:lstStyle/>
          <a:p>
            <a:r>
              <a:rPr lang="ru-RU" dirty="0" smtClean="0">
                <a:latin typeface="SF UI Text" panose="00000400000000000000" pitchFamily="2" charset="0"/>
              </a:rPr>
              <a:t>Поиск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65F501-F5CC-4E12-934E-78BB5E4DA208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14" descr="https://github.com/M2000h/HSE-APP/raw/master/screenshots/search_rus_whit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416" y="1242880"/>
            <a:ext cx="2556736" cy="511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8" descr="https://github.com/M2000h/HSE-APP/raw/master/screenshots/search_rus_black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832" y="1242880"/>
            <a:ext cx="2556736" cy="5113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11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омер слайда 10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defPPr>
              <a:defRPr lang="en-US"/>
            </a:defPPr>
            <a:lvl1pPr algn="r" defTabSz="457200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Calibri" panose="020F0502020204030204" charset="0"/>
                <a:ea typeface="MS PGothic" panose="020B060007020508020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>
              <a:defRPr/>
            </a:pPr>
            <a:fld id="{CB65F501-F5CC-4E12-934E-78BB5E4DA208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Picture 2" descr="https://github.com/M2000h/HSE-APP/raw/master/screenshots/main_rus_whi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416" y="1242880"/>
            <a:ext cx="2556736" cy="5113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s://github.com/M2000h/HSE-APP/raw/master/screenshots/main_rus_blac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832" y="1242880"/>
            <a:ext cx="2556736" cy="5113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3119"/>
          </a:xfrm>
        </p:spPr>
        <p:txBody>
          <a:bodyPr/>
          <a:lstStyle/>
          <a:p>
            <a:r>
              <a:rPr lang="ru-RU" dirty="0" smtClean="0">
                <a:latin typeface="SF UI Text" panose="00000400000000000000" pitchFamily="2" charset="0"/>
              </a:rPr>
              <a:t>Настройки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65F501-F5CC-4E12-934E-78BB5E4DA208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16" descr="https://github.com/M2000h/HSE-APP/raw/master/screenshots/set_whit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416" y="1242880"/>
            <a:ext cx="2556736" cy="511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0" descr="https://github.com/M2000h/HSE-APP/raw/master/screenshots/set_black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832" y="1242880"/>
            <a:ext cx="2556736" cy="5113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3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45326" y="196260"/>
            <a:ext cx="7441474" cy="665888"/>
          </a:xfrm>
        </p:spPr>
        <p:txBody>
          <a:bodyPr/>
          <a:lstStyle/>
          <a:p>
            <a:r>
              <a:rPr lang="ru-RU" dirty="0" smtClean="0">
                <a:latin typeface="SF UI Text" panose="00000400000000000000" pitchFamily="2" charset="0"/>
              </a:rPr>
              <a:t>Видео-</a:t>
            </a:r>
            <a:r>
              <a:rPr lang="ru-RU" dirty="0" smtClean="0">
                <a:latin typeface="SF UI Text" panose="00000400000000000000" pitchFamily="2" charset="0"/>
              </a:rPr>
              <a:t>демонстрация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65F501-F5CC-4E12-934E-78BB5E4DA20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1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6546851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r>
              <a:rPr lang="ru-RU" sz="3200" dirty="0" smtClean="0">
                <a:latin typeface="SF UI Text" panose="00000400000000000000" pitchFamily="2" charset="0"/>
              </a:rPr>
              <a:t>Термины</a:t>
            </a:r>
            <a:endParaRPr lang="en-US" sz="3200" dirty="0">
              <a:latin typeface="SF UI Text" panose="00000400000000000000" pitchFamily="2" charset="0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15</a:t>
            </a:fld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765900" y="1959529"/>
            <a:ext cx="7872548" cy="378565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latin typeface="Segoe UI" panose="020B0502040204020203" pitchFamily="34" charset="0"/>
              </a:rPr>
              <a:t>C#</a:t>
            </a:r>
            <a:r>
              <a:rPr lang="ru-RU" sz="2000" dirty="0" smtClean="0">
                <a:latin typeface="Segoe UI" panose="020B0502040204020203" pitchFamily="34" charset="0"/>
              </a:rPr>
              <a:t> </a:t>
            </a:r>
            <a:r>
              <a:rPr lang="ru-RU" sz="2000" dirty="0">
                <a:latin typeface="Segoe UI" panose="020B0502040204020203" pitchFamily="34" charset="0"/>
              </a:rPr>
              <a:t>– </a:t>
            </a:r>
            <a:r>
              <a:rPr lang="ru-RU" sz="2000" dirty="0" smtClean="0">
                <a:latin typeface="Segoe UI" panose="020B0502040204020203" pitchFamily="34" charset="0"/>
              </a:rPr>
              <a:t>Язык </a:t>
            </a:r>
            <a:r>
              <a:rPr lang="ru-RU" sz="2000" dirty="0" err="1" smtClean="0">
                <a:latin typeface="Segoe UI" panose="020B0502040204020203" pitchFamily="34" charset="0"/>
              </a:rPr>
              <a:t>програмирования</a:t>
            </a:r>
            <a:endParaRPr lang="en-US" sz="2000" dirty="0" smtClean="0">
              <a:latin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 smtClean="0">
                <a:latin typeface="Segoe UI" panose="020B0502040204020203" pitchFamily="34" charset="0"/>
              </a:rPr>
              <a:t>API </a:t>
            </a:r>
            <a:r>
              <a:rPr lang="ru-RU" sz="2000" dirty="0" smtClean="0">
                <a:latin typeface="Segoe UI" panose="020B0502040204020203" pitchFamily="34" charset="0"/>
              </a:rPr>
              <a:t>– Программный интерфейс</a:t>
            </a:r>
            <a:r>
              <a:rPr lang="en-US" sz="2000" dirty="0" smtClean="0">
                <a:latin typeface="Segoe UI" panose="020B0502040204020203" pitchFamily="34" charset="0"/>
              </a:rPr>
              <a:t> </a:t>
            </a:r>
            <a:endParaRPr lang="en-US" sz="2000" b="1" dirty="0" smtClean="0">
              <a:latin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 err="1" smtClean="0">
                <a:latin typeface="Segoe UI" panose="020B0502040204020203" pitchFamily="34" charset="0"/>
              </a:rPr>
              <a:t>Xamarin</a:t>
            </a:r>
            <a:r>
              <a:rPr lang="ru-RU" sz="2000" dirty="0" smtClean="0">
                <a:latin typeface="Segoe UI" panose="020B0502040204020203" pitchFamily="34" charset="0"/>
              </a:rPr>
              <a:t> </a:t>
            </a:r>
            <a:r>
              <a:rPr lang="ru-RU" sz="2000" dirty="0">
                <a:latin typeface="Segoe UI" panose="020B0502040204020203" pitchFamily="34" charset="0"/>
              </a:rPr>
              <a:t>– </a:t>
            </a:r>
            <a:r>
              <a:rPr lang="ru-RU" sz="2000" dirty="0" err="1" smtClean="0">
                <a:latin typeface="Segoe UI" panose="020B0502040204020203" pitchFamily="34" charset="0"/>
              </a:rPr>
              <a:t>фрэймворк</a:t>
            </a:r>
            <a:r>
              <a:rPr lang="ru-RU" sz="2000" dirty="0" smtClean="0">
                <a:latin typeface="Segoe UI" panose="020B0502040204020203" pitchFamily="34" charset="0"/>
              </a:rPr>
              <a:t> для разработки приложений на языке </a:t>
            </a:r>
            <a:r>
              <a:rPr lang="en-US" sz="2000" dirty="0" smtClean="0">
                <a:latin typeface="Segoe UI" panose="020B0502040204020203" pitchFamily="34" charset="0"/>
              </a:rPr>
              <a:t>C#</a:t>
            </a:r>
            <a:r>
              <a:rPr lang="ru-RU" sz="2000" dirty="0" smtClean="0">
                <a:latin typeface="Segoe UI" panose="020B0502040204020203" pitchFamily="34" charset="0"/>
              </a:rPr>
              <a:t>.</a:t>
            </a:r>
            <a:endParaRPr lang="ru-RU" sz="2000" dirty="0">
              <a:latin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 smtClean="0">
                <a:latin typeface="Segoe UI" panose="020B0502040204020203" pitchFamily="34" charset="0"/>
              </a:rPr>
              <a:t>JSON</a:t>
            </a:r>
            <a:r>
              <a:rPr lang="ru-RU" sz="2000" dirty="0" smtClean="0">
                <a:latin typeface="Segoe UI" panose="020B0502040204020203" pitchFamily="34" charset="0"/>
              </a:rPr>
              <a:t> </a:t>
            </a:r>
            <a:r>
              <a:rPr lang="ru-RU" sz="2000" dirty="0">
                <a:latin typeface="Segoe UI" panose="020B0502040204020203" pitchFamily="34" charset="0"/>
              </a:rPr>
              <a:t>– </a:t>
            </a:r>
            <a:r>
              <a:rPr lang="ru-RU" sz="2000" dirty="0" smtClean="0">
                <a:latin typeface="Segoe UI" panose="020B0502040204020203" pitchFamily="34" charset="0"/>
              </a:rPr>
              <a:t>формат представления данных.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latin typeface="Segoe UI" panose="020B0502040204020203" pitchFamily="34" charset="0"/>
              </a:rPr>
              <a:t>HTTPS</a:t>
            </a:r>
            <a:r>
              <a:rPr lang="ru-RU" sz="2000" dirty="0" smtClean="0">
                <a:latin typeface="Segoe UI" panose="020B0502040204020203" pitchFamily="34" charset="0"/>
              </a:rPr>
              <a:t> </a:t>
            </a:r>
            <a:r>
              <a:rPr lang="ru-RU" sz="2000" dirty="0">
                <a:latin typeface="Segoe UI" panose="020B0502040204020203" pitchFamily="34" charset="0"/>
              </a:rPr>
              <a:t>– </a:t>
            </a:r>
            <a:r>
              <a:rPr lang="ru-RU" sz="2000" dirty="0" smtClean="0">
                <a:latin typeface="Segoe UI" panose="020B0502040204020203" pitchFamily="34" charset="0"/>
              </a:rPr>
              <a:t>протокол передачи данных.</a:t>
            </a:r>
          </a:p>
          <a:p>
            <a:pPr>
              <a:lnSpc>
                <a:spcPct val="150000"/>
              </a:lnSpc>
            </a:pPr>
            <a:r>
              <a:rPr lang="ru-RU" sz="2000" b="1" dirty="0" smtClean="0">
                <a:latin typeface="Segoe UI" panose="020B0502040204020203" pitchFamily="34" charset="0"/>
              </a:rPr>
              <a:t>Клиент</a:t>
            </a:r>
            <a:r>
              <a:rPr lang="ru-RU" sz="2000" dirty="0" smtClean="0">
                <a:latin typeface="Segoe UI" panose="020B0502040204020203" pitchFamily="34" charset="0"/>
              </a:rPr>
              <a:t> – программа конечного пользователя.</a:t>
            </a:r>
          </a:p>
          <a:p>
            <a:pPr>
              <a:lnSpc>
                <a:spcPct val="150000"/>
              </a:lnSpc>
            </a:pPr>
            <a:r>
              <a:rPr lang="ru-RU" sz="2000" b="1" dirty="0" smtClean="0">
                <a:latin typeface="Segoe UI" panose="020B0502040204020203" pitchFamily="34" charset="0"/>
              </a:rPr>
              <a:t>Сервер</a:t>
            </a:r>
            <a:r>
              <a:rPr lang="ru-RU" sz="2000" dirty="0" smtClean="0">
                <a:latin typeface="Segoe UI" panose="020B0502040204020203" pitchFamily="34" charset="0"/>
              </a:rPr>
              <a:t> </a:t>
            </a:r>
            <a:r>
              <a:rPr lang="ru-RU" sz="2000" dirty="0">
                <a:latin typeface="Segoe UI" panose="020B0502040204020203" pitchFamily="34" charset="0"/>
              </a:rPr>
              <a:t>– </a:t>
            </a:r>
            <a:r>
              <a:rPr lang="ru-RU" sz="2000" dirty="0" smtClean="0">
                <a:latin typeface="Segoe UI" panose="020B0502040204020203" pitchFamily="34" charset="0"/>
              </a:rPr>
              <a:t>Компьютер, обменивающийся данными с клиентами.</a:t>
            </a:r>
            <a:endParaRPr lang="en-US" sz="2000" dirty="0" smtClean="0">
              <a:latin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 smtClean="0">
                <a:latin typeface="Segoe UI" panose="020B0502040204020203" pitchFamily="34" charset="0"/>
              </a:rPr>
              <a:t>HTML</a:t>
            </a:r>
            <a:r>
              <a:rPr lang="ru-RU" sz="2000" dirty="0" smtClean="0">
                <a:latin typeface="Segoe UI" panose="020B0502040204020203" pitchFamily="34" charset="0"/>
              </a:rPr>
              <a:t> </a:t>
            </a:r>
            <a:r>
              <a:rPr lang="ru-RU" sz="2000" dirty="0">
                <a:latin typeface="Segoe UI" panose="020B0502040204020203" pitchFamily="34" charset="0"/>
              </a:rPr>
              <a:t>– </a:t>
            </a:r>
            <a:r>
              <a:rPr lang="ru-RU" sz="2000" dirty="0" smtClean="0">
                <a:latin typeface="Segoe UI" panose="020B0502040204020203" pitchFamily="34" charset="0"/>
              </a:rPr>
              <a:t>Язык разметки.</a:t>
            </a:r>
            <a:endParaRPr lang="en-US" sz="2000" dirty="0">
              <a:latin typeface="Segoe UI" panose="020B0502040204020203" pitchFamily="34" charset="0"/>
            </a:endParaRPr>
          </a:p>
        </p:txBody>
      </p:sp>
      <p:sp>
        <p:nvSpPr>
          <p:cNvPr id="10" name="Subtitle 2"/>
          <p:cNvSpPr txBox="1"/>
          <p:nvPr/>
        </p:nvSpPr>
        <p:spPr bwMode="auto">
          <a:xfrm>
            <a:off x="407988" y="65674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/>
              <a:t>Высшая школа экономики, Москва, </a:t>
            </a:r>
            <a:r>
              <a:rPr lang="ru-RU" sz="800" dirty="0" smtClean="0"/>
              <a:t>2019</a:t>
            </a:r>
            <a:endParaRPr kumimoji="1" lang="ru-RU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</a:p>
          <a:p>
            <a:pPr>
              <a:spcBef>
                <a:spcPct val="20000"/>
              </a:spcBef>
            </a:pP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245277" y="428625"/>
            <a:ext cx="6659984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r>
              <a:rPr lang="ru-RU" sz="3200" dirty="0" smtClean="0">
                <a:latin typeface="SF UI Text" panose="00000400000000000000" pitchFamily="2" charset="0"/>
              </a:rPr>
              <a:t>Алгоритм работы</a:t>
            </a:r>
            <a:endParaRPr lang="en-US" sz="3200" dirty="0">
              <a:latin typeface="SF UI Text" panose="00000400000000000000" pitchFamily="2" charset="0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55588" y="2117681"/>
            <a:ext cx="8639362" cy="31700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ru-RU" sz="2000" dirty="0" smtClean="0">
                <a:latin typeface="SF UI Text" panose="00000400000000000000" pitchFamily="2" charset="0"/>
              </a:rPr>
              <a:t>Раз в час сервер </a:t>
            </a:r>
            <a:r>
              <a:rPr lang="en-US" sz="2000" dirty="0" err="1">
                <a:solidFill>
                  <a:schemeClr val="tx2"/>
                </a:solidFill>
                <a:latin typeface="Segoe UI" panose="020B0502040204020203" pitchFamily="34" charset="0"/>
              </a:rPr>
              <a:t>Shakura.dev</a:t>
            </a:r>
            <a:r>
              <a:rPr lang="en-US" sz="2000" dirty="0">
                <a:solidFill>
                  <a:schemeClr val="tx2"/>
                </a:solidFill>
                <a:latin typeface="Segoe UI" panose="020B0502040204020203" pitchFamily="34" charset="0"/>
              </a:rPr>
              <a:t>/</a:t>
            </a:r>
            <a:r>
              <a:rPr lang="en-US" sz="2000" dirty="0" smtClean="0">
                <a:latin typeface="SF UI Text" panose="00000400000000000000" pitchFamily="2" charset="0"/>
              </a:rPr>
              <a:t> </a:t>
            </a:r>
            <a:r>
              <a:rPr lang="ru-RU" sz="2000" dirty="0" smtClean="0">
                <a:latin typeface="SF UI Text" panose="00000400000000000000" pitchFamily="2" charset="0"/>
              </a:rPr>
              <a:t>делает </a:t>
            </a:r>
            <a:r>
              <a:rPr lang="en-US" sz="2000" dirty="0" smtClean="0">
                <a:latin typeface="SF UI Text" panose="00000400000000000000" pitchFamily="2" charset="0"/>
              </a:rPr>
              <a:t>GET</a:t>
            </a:r>
            <a:r>
              <a:rPr lang="ru-RU" sz="2000" dirty="0" smtClean="0">
                <a:latin typeface="SF UI Text" panose="00000400000000000000" pitchFamily="2" charset="0"/>
              </a:rPr>
              <a:t>-запрос к сайтам </a:t>
            </a:r>
            <a:r>
              <a:rPr lang="en-US" sz="2000" dirty="0" smtClean="0">
                <a:solidFill>
                  <a:schemeClr val="tx2"/>
                </a:solidFill>
                <a:latin typeface="Segoe UI" panose="020B0502040204020203" pitchFamily="34" charset="0"/>
              </a:rPr>
              <a:t>hse.ru/news/announcements</a:t>
            </a:r>
            <a:r>
              <a:rPr lang="en-US" sz="2000" dirty="0">
                <a:solidFill>
                  <a:schemeClr val="tx2"/>
                </a:solidFill>
                <a:latin typeface="Segoe UI" panose="020B0502040204020203" pitchFamily="34" charset="0"/>
              </a:rPr>
              <a:t>/ </a:t>
            </a:r>
            <a:r>
              <a:rPr lang="ru-RU" sz="2000" dirty="0" smtClean="0">
                <a:latin typeface="SF UI Text" panose="00000400000000000000" pitchFamily="2" charset="0"/>
              </a:rPr>
              <a:t>и </a:t>
            </a:r>
            <a:r>
              <a:rPr lang="en-US" sz="2000" dirty="0" smtClean="0">
                <a:solidFill>
                  <a:schemeClr val="tx2"/>
                </a:solidFill>
                <a:latin typeface="Segoe UI" panose="020B0502040204020203" pitchFamily="34" charset="0"/>
              </a:rPr>
              <a:t>hse.ru/</a:t>
            </a:r>
            <a:r>
              <a:rPr lang="en-US" sz="2000" dirty="0" err="1" smtClean="0">
                <a:solidFill>
                  <a:schemeClr val="tx2"/>
                </a:solidFill>
                <a:latin typeface="Segoe UI" panose="020B0502040204020203" pitchFamily="34" charset="0"/>
              </a:rPr>
              <a:t>en</a:t>
            </a:r>
            <a:r>
              <a:rPr lang="en-US" sz="2000" dirty="0" smtClean="0">
                <a:solidFill>
                  <a:schemeClr val="tx2"/>
                </a:solidFill>
                <a:latin typeface="Segoe UI" panose="020B0502040204020203" pitchFamily="34" charset="0"/>
              </a:rPr>
              <a:t>/news/announcements</a:t>
            </a:r>
            <a:r>
              <a:rPr lang="ru-RU" sz="2000" dirty="0">
                <a:solidFill>
                  <a:schemeClr val="tx2"/>
                </a:solidFill>
                <a:latin typeface="Segoe UI" panose="020B0502040204020203" pitchFamily="34" charset="0"/>
              </a:rPr>
              <a:t>/</a:t>
            </a:r>
            <a:r>
              <a:rPr lang="en-US" sz="2000" dirty="0" smtClean="0">
                <a:solidFill>
                  <a:schemeClr val="tx2"/>
                </a:solidFill>
                <a:latin typeface="Segoe UI" panose="020B0502040204020203" pitchFamily="34" charset="0"/>
              </a:rPr>
              <a:t> </a:t>
            </a:r>
            <a:r>
              <a:rPr lang="ru-RU" sz="2000" dirty="0" smtClean="0">
                <a:latin typeface="SF UI Text" panose="00000400000000000000" pitchFamily="2" charset="0"/>
              </a:rPr>
              <a:t>и </a:t>
            </a:r>
            <a:r>
              <a:rPr lang="ru-RU" sz="2000" dirty="0" err="1" smtClean="0">
                <a:latin typeface="SF UI Text" panose="00000400000000000000" pitchFamily="2" charset="0"/>
              </a:rPr>
              <a:t>парсит</a:t>
            </a:r>
            <a:r>
              <a:rPr lang="ru-RU" sz="2000" dirty="0" smtClean="0">
                <a:latin typeface="SF UI Text" panose="00000400000000000000" pitchFamily="2" charset="0"/>
              </a:rPr>
              <a:t> </a:t>
            </a:r>
            <a:r>
              <a:rPr lang="en-US" sz="2000" dirty="0" smtClean="0">
                <a:latin typeface="SF UI Text" panose="00000400000000000000" pitchFamily="2" charset="0"/>
              </a:rPr>
              <a:t>html </a:t>
            </a:r>
            <a:r>
              <a:rPr lang="ru-RU" sz="2000" dirty="0" smtClean="0">
                <a:latin typeface="SF UI Text" panose="00000400000000000000" pitchFamily="2" charset="0"/>
              </a:rPr>
              <a:t>страницы в </a:t>
            </a:r>
            <a:r>
              <a:rPr lang="en-US" sz="2000" dirty="0" smtClean="0">
                <a:latin typeface="SF UI Text" panose="00000400000000000000" pitchFamily="2" charset="0"/>
              </a:rPr>
              <a:t>JSON-</a:t>
            </a:r>
            <a:r>
              <a:rPr lang="ru-RU" sz="2000" dirty="0" smtClean="0">
                <a:latin typeface="SF UI Text" panose="00000400000000000000" pitchFamily="2" charset="0"/>
              </a:rPr>
              <a:t>данные о мероприятиях.</a:t>
            </a:r>
          </a:p>
          <a:p>
            <a:pPr marL="342900" indent="-342900">
              <a:buAutoNum type="arabicParenR"/>
            </a:pPr>
            <a:endParaRPr lang="ru-RU" sz="2000" dirty="0" smtClean="0">
              <a:latin typeface="SF UI Text" panose="00000400000000000000" pitchFamily="2" charset="0"/>
            </a:endParaRPr>
          </a:p>
          <a:p>
            <a:pPr marL="342900" indent="-342900">
              <a:buFontTx/>
              <a:buAutoNum type="arabicParenR"/>
            </a:pPr>
            <a:r>
              <a:rPr lang="ru-RU" sz="2000" dirty="0" smtClean="0">
                <a:latin typeface="SF UI Text" panose="00000400000000000000" pitchFamily="2" charset="0"/>
              </a:rPr>
              <a:t>При запуске, клиент-приложение делает запрос к сайтам </a:t>
            </a:r>
            <a:r>
              <a:rPr lang="en-US" sz="2000" dirty="0" err="1" smtClean="0">
                <a:solidFill>
                  <a:schemeClr val="tx2"/>
                </a:solidFill>
                <a:latin typeface="Segoe UI" panose="020B0502040204020203" pitchFamily="34" charset="0"/>
              </a:rPr>
              <a:t>Shakura.dev</a:t>
            </a:r>
            <a:r>
              <a:rPr lang="en-US" sz="2000" dirty="0" smtClean="0">
                <a:solidFill>
                  <a:schemeClr val="tx2"/>
                </a:solidFill>
                <a:latin typeface="Segoe UI" panose="020B0502040204020203" pitchFamily="34" charset="0"/>
              </a:rPr>
              <a:t>/</a:t>
            </a:r>
            <a:r>
              <a:rPr lang="en-US" sz="2000" dirty="0" err="1" smtClean="0">
                <a:solidFill>
                  <a:schemeClr val="tx2"/>
                </a:solidFill>
                <a:latin typeface="Segoe UI" panose="020B0502040204020203" pitchFamily="34" charset="0"/>
              </a:rPr>
              <a:t>hseapi</a:t>
            </a:r>
            <a:r>
              <a:rPr lang="en-US" sz="2000" dirty="0" smtClean="0">
                <a:solidFill>
                  <a:schemeClr val="tx2"/>
                </a:solidFill>
                <a:latin typeface="Segoe UI" panose="020B0502040204020203" pitchFamily="34" charset="0"/>
              </a:rPr>
              <a:t> </a:t>
            </a:r>
            <a:r>
              <a:rPr lang="ru-RU" sz="2000" dirty="0" smtClean="0">
                <a:latin typeface="SF UI Text" panose="00000400000000000000" pitchFamily="2" charset="0"/>
              </a:rPr>
              <a:t>и </a:t>
            </a:r>
            <a:r>
              <a:rPr lang="en-US" sz="2000" dirty="0" err="1" smtClean="0">
                <a:solidFill>
                  <a:schemeClr val="tx2"/>
                </a:solidFill>
                <a:latin typeface="Segoe UI" panose="020B0502040204020203" pitchFamily="34" charset="0"/>
              </a:rPr>
              <a:t>Shakura.dev</a:t>
            </a:r>
            <a:r>
              <a:rPr lang="en-US" sz="2000" dirty="0" smtClean="0">
                <a:solidFill>
                  <a:schemeClr val="tx2"/>
                </a:solidFill>
                <a:latin typeface="Segoe UI" panose="020B0502040204020203" pitchFamily="34" charset="0"/>
              </a:rPr>
              <a:t>/</a:t>
            </a:r>
            <a:r>
              <a:rPr lang="en-US" sz="2000" dirty="0" err="1" smtClean="0">
                <a:solidFill>
                  <a:schemeClr val="tx2"/>
                </a:solidFill>
                <a:latin typeface="Segoe UI" panose="020B0502040204020203" pitchFamily="34" charset="0"/>
              </a:rPr>
              <a:t>hseapien</a:t>
            </a:r>
            <a:r>
              <a:rPr lang="en-US" sz="2000" dirty="0" smtClean="0">
                <a:latin typeface="SF UI Text" panose="00000400000000000000" pitchFamily="2" charset="0"/>
              </a:rPr>
              <a:t> </a:t>
            </a:r>
            <a:r>
              <a:rPr lang="ru-RU" sz="2000" dirty="0" smtClean="0">
                <a:latin typeface="SF UI Text" panose="00000400000000000000" pitchFamily="2" charset="0"/>
              </a:rPr>
              <a:t>и получает данные о мероприятиях и выводит их  на экран.</a:t>
            </a:r>
          </a:p>
          <a:p>
            <a:pPr marL="342900" indent="-342900">
              <a:buAutoNum type="arabicParenR"/>
            </a:pPr>
            <a:endParaRPr lang="ru-RU" sz="2000" dirty="0">
              <a:latin typeface="SF UI Text" panose="00000400000000000000" pitchFamily="2" charset="0"/>
            </a:endParaRPr>
          </a:p>
          <a:p>
            <a:pPr marL="342900" indent="-342900">
              <a:buAutoNum type="arabicParenR"/>
            </a:pPr>
            <a:r>
              <a:rPr lang="ru-RU" sz="2000" dirty="0" smtClean="0">
                <a:latin typeface="SF UI Text" panose="00000400000000000000" pitchFamily="2" charset="0"/>
              </a:rPr>
              <a:t>Все изменения клиент-приложение сохраняет в память и применяет при следующем запуске.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fld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Subtitle 2"/>
          <p:cNvSpPr txBox="1"/>
          <p:nvPr/>
        </p:nvSpPr>
        <p:spPr bwMode="auto">
          <a:xfrm>
            <a:off x="407988" y="65674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/>
              <a:t>Высшая школа экономики, Москва, </a:t>
            </a:r>
            <a:r>
              <a:rPr lang="ru-RU" sz="800" dirty="0" smtClean="0"/>
              <a:t>2019</a:t>
            </a:r>
            <a:endParaRPr kumimoji="1" lang="ru-RU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1"/>
          <p:cNvSpPr txBox="1"/>
          <p:nvPr/>
        </p:nvSpPr>
        <p:spPr bwMode="auto">
          <a:xfrm>
            <a:off x="1406585" y="331978"/>
            <a:ext cx="6464041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r>
              <a:rPr lang="ru-RU" sz="3200" dirty="0" smtClean="0">
                <a:latin typeface="SF UI Text" panose="00000400000000000000" pitchFamily="2" charset="0"/>
              </a:rPr>
              <a:t>Обмен данными</a:t>
            </a:r>
            <a:endParaRPr lang="en-US" sz="3200" dirty="0">
              <a:latin typeface="SF UI Text" panose="00000400000000000000" pitchFamily="2" charset="0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t>17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Untitl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2250"/>
            <a:ext cx="9277212" cy="4319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3348445" y="4077660"/>
            <a:ext cx="2791098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  <a:latin typeface="Segoe UI" panose="020B0502040204020203" pitchFamily="34" charset="0"/>
              </a:rPr>
              <a:t>Shakura.dev</a:t>
            </a:r>
            <a:r>
              <a:rPr lang="en-US" dirty="0" smtClean="0">
                <a:solidFill>
                  <a:schemeClr val="tx2"/>
                </a:solidFill>
                <a:latin typeface="Segoe UI" panose="020B0502040204020203" pitchFamily="34" charset="0"/>
              </a:rPr>
              <a:t>/</a:t>
            </a:r>
            <a:r>
              <a:rPr lang="en-US" dirty="0" err="1" smtClean="0">
                <a:solidFill>
                  <a:schemeClr val="tx2"/>
                </a:solidFill>
                <a:latin typeface="Segoe UI" panose="020B0502040204020203" pitchFamily="34" charset="0"/>
              </a:rPr>
              <a:t>hseapi</a:t>
            </a:r>
            <a:endParaRPr lang="en-US" dirty="0" smtClean="0">
              <a:solidFill>
                <a:schemeClr val="tx2"/>
              </a:solidFill>
              <a:latin typeface="Segoe UI" panose="020B0502040204020203" pitchFamily="34" charset="0"/>
            </a:endParaRPr>
          </a:p>
          <a:p>
            <a:r>
              <a:rPr lang="en-US" dirty="0" err="1" smtClean="0">
                <a:solidFill>
                  <a:schemeClr val="tx2"/>
                </a:solidFill>
                <a:latin typeface="Segoe UI" panose="020B0502040204020203" pitchFamily="34" charset="0"/>
              </a:rPr>
              <a:t>Shakura.dev</a:t>
            </a:r>
            <a:r>
              <a:rPr lang="en-US" dirty="0" smtClean="0">
                <a:solidFill>
                  <a:schemeClr val="tx2"/>
                </a:solidFill>
                <a:latin typeface="Segoe UI" panose="020B0502040204020203" pitchFamily="34" charset="0"/>
              </a:rPr>
              <a:t>/</a:t>
            </a:r>
            <a:r>
              <a:rPr lang="en-US" dirty="0" err="1" smtClean="0">
                <a:solidFill>
                  <a:schemeClr val="tx2"/>
                </a:solidFill>
                <a:latin typeface="Segoe UI" panose="020B0502040204020203" pitchFamily="34" charset="0"/>
              </a:rPr>
              <a:t>hseapien</a:t>
            </a:r>
            <a:endParaRPr lang="ru-RU" dirty="0" smtClean="0">
              <a:solidFill>
                <a:schemeClr val="tx2"/>
              </a:solidFill>
              <a:latin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344195" y="4077660"/>
            <a:ext cx="3522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  <a:latin typeface="Segoe UI" panose="020B0502040204020203" pitchFamily="34" charset="0"/>
              </a:rPr>
              <a:t>hse.ru/news/announcements/ hse.ru/</a:t>
            </a:r>
            <a:r>
              <a:rPr lang="en-US" sz="1400" dirty="0" err="1" smtClean="0">
                <a:solidFill>
                  <a:schemeClr val="tx2"/>
                </a:solidFill>
                <a:latin typeface="Segoe UI" panose="020B0502040204020203" pitchFamily="34" charset="0"/>
              </a:rPr>
              <a:t>en</a:t>
            </a:r>
            <a:r>
              <a:rPr lang="en-US" sz="1400" dirty="0" smtClean="0">
                <a:solidFill>
                  <a:schemeClr val="tx2"/>
                </a:solidFill>
                <a:latin typeface="Segoe UI" panose="020B0502040204020203" pitchFamily="34" charset="0"/>
              </a:rPr>
              <a:t>/news/announcements</a:t>
            </a:r>
            <a:r>
              <a:rPr lang="en-US" sz="1400" dirty="0">
                <a:solidFill>
                  <a:schemeClr val="tx2"/>
                </a:solidFill>
                <a:latin typeface="Segoe UI" panose="020B0502040204020203" pitchFamily="34" charset="0"/>
              </a:rPr>
              <a:t>/ </a:t>
            </a:r>
          </a:p>
        </p:txBody>
      </p:sp>
      <p:sp>
        <p:nvSpPr>
          <p:cNvPr id="10" name="Subtitle 2"/>
          <p:cNvSpPr txBox="1"/>
          <p:nvPr/>
        </p:nvSpPr>
        <p:spPr bwMode="auto">
          <a:xfrm>
            <a:off x="407988" y="65674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/>
              <a:t>Высшая школа экономики, Москва, </a:t>
            </a:r>
            <a:r>
              <a:rPr lang="ru-RU" sz="800" dirty="0" smtClean="0"/>
              <a:t>2019</a:t>
            </a:r>
            <a:endParaRPr kumimoji="1" lang="ru-RU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849086" y="268343"/>
            <a:ext cx="829491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r>
              <a:rPr lang="ru-RU" sz="3200" dirty="0" smtClean="0">
                <a:latin typeface="SF UI Text" panose="00000400000000000000" pitchFamily="2" charset="0"/>
              </a:rPr>
              <a:t>Технологии </a:t>
            </a:r>
            <a:r>
              <a:rPr lang="ru-RU" sz="3200" dirty="0">
                <a:latin typeface="SF UI Text" panose="00000400000000000000" pitchFamily="2" charset="0"/>
              </a:rPr>
              <a:t>и</a:t>
            </a:r>
            <a:r>
              <a:rPr lang="ru-RU" sz="3200" dirty="0" smtClean="0">
                <a:latin typeface="SF UI Text" panose="00000400000000000000" pitchFamily="2" charset="0"/>
              </a:rPr>
              <a:t> инструменты реализации</a:t>
            </a:r>
            <a:endParaRPr lang="en-US" sz="3200" dirty="0">
              <a:latin typeface="SF UI Text" panose="00000400000000000000" pitchFamily="2" charset="0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t>18</a:t>
            </a:fld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1114697" y="1581141"/>
            <a:ext cx="3117302" cy="33239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SF UI Text" panose="00000400000000000000" pitchFamily="2" charset="0"/>
              </a:rPr>
              <a:t>Ubuntu 16.04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SF UI Text" panose="00000400000000000000" pitchFamily="2" charset="0"/>
              </a:rPr>
              <a:t>Apache2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SF UI Text" panose="00000400000000000000" pitchFamily="2" charset="0"/>
              </a:rPr>
              <a:t>Python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SF UI Text" panose="00000400000000000000" pitchFamily="2" charset="0"/>
              </a:rPr>
              <a:t>Flask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SF UI Text" panose="00000400000000000000" pitchFamily="2" charset="0"/>
              </a:rPr>
              <a:t>JSON</a:t>
            </a: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5677990" y="1674566"/>
            <a:ext cx="3008810" cy="2031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 smtClean="0">
                <a:latin typeface="SF UI Text" panose="00000400000000000000" pitchFamily="2" charset="0"/>
              </a:rPr>
              <a:t>Xamarin</a:t>
            </a:r>
            <a:endParaRPr lang="en-US" sz="2800" dirty="0" smtClean="0">
              <a:latin typeface="SF UI Text" panose="000004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SF UI Text" panose="00000400000000000000" pitchFamily="2" charset="0"/>
              </a:rPr>
              <a:t>C#</a:t>
            </a:r>
          </a:p>
          <a:p>
            <a:pPr>
              <a:lnSpc>
                <a:spcPct val="150000"/>
              </a:lnSpc>
            </a:pPr>
            <a:r>
              <a:rPr lang="en-US" sz="2800" dirty="0" err="1" smtClean="0">
                <a:latin typeface="SF UI Text" panose="00000400000000000000" pitchFamily="2" charset="0"/>
              </a:rPr>
              <a:t>Xaml</a:t>
            </a:r>
            <a:endParaRPr lang="en-US" sz="2800" dirty="0" smtClean="0">
              <a:latin typeface="SF UI Text" panose="00000400000000000000" pitchFamily="2" charset="0"/>
            </a:endParaRPr>
          </a:p>
        </p:txBody>
      </p:sp>
      <p:sp>
        <p:nvSpPr>
          <p:cNvPr id="7" name="Subtitle 2"/>
          <p:cNvSpPr txBox="1"/>
          <p:nvPr/>
        </p:nvSpPr>
        <p:spPr bwMode="auto">
          <a:xfrm>
            <a:off x="407988" y="65674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/>
              <a:t>Высшая школа экономики, Москва, </a:t>
            </a:r>
            <a:r>
              <a:rPr lang="ru-RU" sz="800" dirty="0" smtClean="0"/>
              <a:t>2019</a:t>
            </a:r>
            <a:endParaRPr kumimoji="1" lang="ru-RU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r>
              <a:rPr lang="ru-RU" sz="3200" dirty="0">
                <a:latin typeface="SF UI Text" panose="00000400000000000000" pitchFamily="2" charset="0"/>
              </a:rPr>
              <a:t>Пути дальнейшей работы</a:t>
            </a:r>
            <a:endParaRPr lang="en-US" sz="3200" dirty="0">
              <a:latin typeface="SF UI Text" panose="00000400000000000000" pitchFamily="2" charset="0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51475" y="6356350"/>
            <a:ext cx="470647" cy="365125"/>
          </a:xfrm>
        </p:spPr>
        <p:txBody>
          <a:bodyPr/>
          <a:lstStyle/>
          <a:p>
            <a:pPr>
              <a:defRPr/>
            </a:pPr>
            <a:fld id="{CB65F501-F5CC-4E12-934E-78BB5E4DA208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t>19</a:t>
            </a:fld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477467" y="2445671"/>
            <a:ext cx="8666533" cy="2031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SF UI Text" panose="00000400000000000000" pitchFamily="2" charset="0"/>
              </a:rPr>
              <a:t>Написание </a:t>
            </a:r>
            <a:r>
              <a:rPr lang="en-US" sz="2800" dirty="0" smtClean="0">
                <a:latin typeface="SF UI Text" panose="00000400000000000000" pitchFamily="2" charset="0"/>
              </a:rPr>
              <a:t>IOS</a:t>
            </a:r>
            <a:r>
              <a:rPr lang="ru-RU" sz="2800" dirty="0" smtClean="0">
                <a:latin typeface="SF UI Text" panose="00000400000000000000" pitchFamily="2" charset="0"/>
              </a:rPr>
              <a:t>-приложения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SF UI Text" panose="00000400000000000000" pitchFamily="2" charset="0"/>
              </a:rPr>
              <a:t>Развитие логики работы с мероприятиями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SF UI Text" panose="00000400000000000000" pitchFamily="2" charset="0"/>
              </a:rPr>
              <a:t>Увеличение функционала</a:t>
            </a:r>
          </a:p>
        </p:txBody>
      </p:sp>
      <p:sp>
        <p:nvSpPr>
          <p:cNvPr id="8" name="Subtitle 2"/>
          <p:cNvSpPr txBox="1"/>
          <p:nvPr/>
        </p:nvSpPr>
        <p:spPr bwMode="auto">
          <a:xfrm>
            <a:off x="407988" y="65674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/>
              <a:t>Высшая школа экономики, Москва, </a:t>
            </a:r>
            <a:r>
              <a:rPr lang="ru-RU" sz="800" dirty="0" smtClean="0"/>
              <a:t>2019</a:t>
            </a:r>
            <a:endParaRPr kumimoji="1" lang="ru-RU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fld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Заголовок 1"/>
          <p:cNvSpPr>
            <a:spLocks noGrp="1"/>
          </p:cNvSpPr>
          <p:nvPr>
            <p:ph type="title"/>
          </p:nvPr>
        </p:nvSpPr>
        <p:spPr>
          <a:xfrm>
            <a:off x="1217225" y="10987"/>
            <a:ext cx="6758375" cy="1325563"/>
          </a:xfrm>
        </p:spPr>
        <p:txBody>
          <a:bodyPr/>
          <a:lstStyle/>
          <a:p>
            <a:pPr algn="ctr"/>
            <a:r>
              <a:rPr lang="ru-RU" sz="3200" dirty="0" smtClean="0">
                <a:latin typeface="SF UI Text" panose="00000400000000000000" pitchFamily="2" charset="0"/>
              </a:rPr>
              <a:t>У Вышки есть мероприятия!</a:t>
            </a:r>
            <a:endParaRPr lang="ru-RU" sz="3200" dirty="0">
              <a:latin typeface="SF UI Text" panose="00000400000000000000" pitchFamily="2" charset="0"/>
            </a:endParaRPr>
          </a:p>
        </p:txBody>
      </p:sp>
      <p:sp>
        <p:nvSpPr>
          <p:cNvPr id="10" name="Subtitle 2"/>
          <p:cNvSpPr txBox="1"/>
          <p:nvPr/>
        </p:nvSpPr>
        <p:spPr bwMode="auto">
          <a:xfrm>
            <a:off x="407988" y="65674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/>
              <a:t>Высшая школа экономики, Москва, </a:t>
            </a:r>
            <a:r>
              <a:rPr lang="ru-RU" sz="800" dirty="0" smtClean="0"/>
              <a:t>2019</a:t>
            </a:r>
            <a:endParaRPr kumimoji="1" lang="ru-RU" sz="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48" y="1417311"/>
            <a:ext cx="7278328" cy="42389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578498" y="428625"/>
            <a:ext cx="8565501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r>
              <a:rPr lang="ru-RU" sz="3200" dirty="0" smtClean="0">
                <a:latin typeface="SF UI Text" panose="00000400000000000000" pitchFamily="2" charset="0"/>
              </a:rPr>
              <a:t>Список использованных источников</a:t>
            </a:r>
            <a:endParaRPr lang="en-US" sz="3200" dirty="0">
              <a:latin typeface="SF UI Text" panose="00000400000000000000" pitchFamily="2" charset="0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51475" y="6356350"/>
            <a:ext cx="470647" cy="365125"/>
          </a:xfrm>
        </p:spPr>
        <p:txBody>
          <a:bodyPr/>
          <a:lstStyle/>
          <a:p>
            <a:pPr>
              <a:defRPr/>
            </a:pPr>
            <a:fld id="{CB65F501-F5CC-4E12-934E-78BB5E4DA208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t>20</a:t>
            </a:fld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255588" y="1581141"/>
            <a:ext cx="8666533" cy="517064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ru-RU" sz="2000" dirty="0" smtClean="0">
                <a:cs typeface="Arial" panose="020B0604020202020204" pitchFamily="34" charset="0"/>
              </a:rPr>
              <a:t>Документация </a:t>
            </a:r>
            <a:r>
              <a:rPr lang="en-US" sz="2000" dirty="0" err="1" smtClean="0">
                <a:cs typeface="Arial" panose="020B0604020202020204" pitchFamily="34" charset="0"/>
              </a:rPr>
              <a:t>Xamarin</a:t>
            </a:r>
            <a:r>
              <a:rPr lang="en-US" sz="2000" dirty="0" smtClean="0"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SF UI Text" panose="00000400000000000000" pitchFamily="2" charset="0"/>
              </a:rPr>
              <a:t>- </a:t>
            </a:r>
            <a:r>
              <a:rPr lang="ru-RU" sz="2000" dirty="0"/>
              <a:t>[Электронный ресурс]// URL: </a:t>
            </a:r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://docs.microsoft.com/ru-ru/xamarin</a:t>
            </a:r>
            <a:r>
              <a:rPr lang="en-US" sz="2000" dirty="0" smtClean="0">
                <a:hlinkClick r:id="rId2"/>
              </a:rPr>
              <a:t>/</a:t>
            </a:r>
            <a:r>
              <a:rPr lang="ru-RU" sz="2000" dirty="0" smtClean="0"/>
              <a:t> </a:t>
            </a:r>
            <a:r>
              <a:rPr lang="ru-RU" sz="2000" dirty="0"/>
              <a:t>(Дата обращения: </a:t>
            </a:r>
            <a:r>
              <a:rPr lang="ru-RU" sz="2000" dirty="0" smtClean="0"/>
              <a:t>11.05.2019, </a:t>
            </a:r>
            <a:r>
              <a:rPr lang="ru-RU" sz="2000" dirty="0"/>
              <a:t>режим доступа: свободный</a:t>
            </a:r>
            <a:r>
              <a:rPr lang="ru-RU" sz="2000" dirty="0" smtClean="0"/>
              <a:t>).</a:t>
            </a:r>
            <a:endParaRPr lang="en-US" sz="2000" dirty="0" smtClean="0"/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ru-RU" sz="2000" dirty="0" smtClean="0">
                <a:cs typeface="Arial" panose="020B0604020202020204" pitchFamily="34" charset="0"/>
              </a:rPr>
              <a:t>Документация </a:t>
            </a:r>
            <a:r>
              <a:rPr lang="en-US" sz="2000" dirty="0" smtClean="0">
                <a:cs typeface="Arial" panose="020B0604020202020204" pitchFamily="34" charset="0"/>
              </a:rPr>
              <a:t>C#</a:t>
            </a:r>
            <a:r>
              <a:rPr lang="en-US" sz="2000" dirty="0" smtClean="0">
                <a:latin typeface="SF UI Text" panose="00000400000000000000" pitchFamily="2" charset="0"/>
              </a:rPr>
              <a:t> </a:t>
            </a:r>
            <a:r>
              <a:rPr lang="en-US" sz="2000" dirty="0">
                <a:latin typeface="SF UI Text" panose="00000400000000000000" pitchFamily="2" charset="0"/>
              </a:rPr>
              <a:t>- </a:t>
            </a:r>
            <a:r>
              <a:rPr lang="ru-RU" sz="2000" dirty="0"/>
              <a:t>[Электронный ресурс]// URL:</a:t>
            </a:r>
            <a:r>
              <a:rPr lang="en-US" sz="2000" dirty="0" smtClean="0">
                <a:latin typeface="SF UI Text" panose="00000400000000000000" pitchFamily="2" charset="0"/>
              </a:rPr>
              <a:t> </a:t>
            </a:r>
            <a:r>
              <a:rPr lang="en-US" sz="2000" dirty="0">
                <a:hlinkClick r:id="rId3"/>
              </a:rPr>
              <a:t>https://docs.microsoft.com/ru-ru/dotnet/csharp/</a:t>
            </a:r>
            <a:r>
              <a:rPr lang="ru-RU" sz="2000" dirty="0" smtClean="0">
                <a:latin typeface="SF UI Text" panose="00000400000000000000" pitchFamily="2" charset="0"/>
              </a:rPr>
              <a:t> </a:t>
            </a:r>
            <a:r>
              <a:rPr lang="ru-RU" sz="2000" dirty="0" smtClean="0"/>
              <a:t>(</a:t>
            </a:r>
            <a:r>
              <a:rPr lang="ru-RU" sz="2000" dirty="0"/>
              <a:t>Дата обращения: </a:t>
            </a:r>
            <a:r>
              <a:rPr lang="ru-RU" sz="2000" dirty="0" smtClean="0"/>
              <a:t>11.05.2019, </a:t>
            </a:r>
            <a:r>
              <a:rPr lang="ru-RU" sz="2000" dirty="0"/>
              <a:t>режим доступа: свободный</a:t>
            </a:r>
            <a:r>
              <a:rPr lang="ru-RU" sz="2000" dirty="0" smtClean="0"/>
              <a:t>).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US" sz="2000" dirty="0" err="1" smtClean="0">
                <a:cs typeface="Arial" panose="020B0604020202020204" pitchFamily="34" charset="0"/>
              </a:rPr>
              <a:t>StackOverFlow</a:t>
            </a:r>
            <a:r>
              <a:rPr lang="en-US" sz="2000" dirty="0" smtClean="0">
                <a:cs typeface="Arial" panose="020B0604020202020204" pitchFamily="34" charset="0"/>
              </a:rPr>
              <a:t> </a:t>
            </a:r>
            <a:r>
              <a:rPr lang="en-US" sz="2000" dirty="0">
                <a:latin typeface="SF UI Text" panose="00000400000000000000" pitchFamily="2" charset="0"/>
              </a:rPr>
              <a:t>- </a:t>
            </a:r>
            <a:r>
              <a:rPr lang="ru-RU" sz="2000" dirty="0"/>
              <a:t>[Электронный ресурс]// URL:</a:t>
            </a:r>
            <a:r>
              <a:rPr lang="en-US" sz="2000" dirty="0">
                <a:latin typeface="SF UI Text" panose="00000400000000000000" pitchFamily="2" charset="0"/>
              </a:rPr>
              <a:t> </a:t>
            </a:r>
            <a:r>
              <a:rPr lang="en-US" sz="2000" dirty="0">
                <a:hlinkClick r:id="rId4"/>
              </a:rPr>
              <a:t>https://stackoverflow.com/ </a:t>
            </a:r>
            <a:r>
              <a:rPr lang="ru-RU" sz="2000" dirty="0" smtClean="0"/>
              <a:t>(</a:t>
            </a:r>
            <a:r>
              <a:rPr lang="ru-RU" sz="2000" dirty="0"/>
              <a:t>Дата обращения: </a:t>
            </a:r>
            <a:r>
              <a:rPr lang="en-US" sz="2000" dirty="0" smtClean="0"/>
              <a:t>20</a:t>
            </a:r>
            <a:r>
              <a:rPr lang="ru-RU" sz="2000" dirty="0" smtClean="0"/>
              <a:t>.05.2019</a:t>
            </a:r>
            <a:r>
              <a:rPr lang="ru-RU" sz="2000" dirty="0"/>
              <a:t>, режим доступа: свободный).</a:t>
            </a:r>
            <a:endParaRPr lang="en-US" sz="2000" dirty="0"/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endParaRPr lang="en-US" sz="2000" dirty="0"/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sz="2000" dirty="0" smtClean="0">
              <a:latin typeface="SF UI Text" panose="00000400000000000000" pitchFamily="2" charset="0"/>
            </a:endParaRPr>
          </a:p>
        </p:txBody>
      </p:sp>
      <p:sp>
        <p:nvSpPr>
          <p:cNvPr id="9" name="Subtitle 2"/>
          <p:cNvSpPr txBox="1"/>
          <p:nvPr/>
        </p:nvSpPr>
        <p:spPr bwMode="auto">
          <a:xfrm>
            <a:off x="407988" y="65674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/>
              <a:t>Высшая школа экономики, Москва, </a:t>
            </a:r>
            <a:r>
              <a:rPr lang="ru-RU" sz="800" dirty="0" smtClean="0"/>
              <a:t>2019</a:t>
            </a:r>
            <a:endParaRPr kumimoji="1" lang="ru-RU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ubtitle 2"/>
          <p:cNvSpPr>
            <a:spLocks noGrp="1"/>
          </p:cNvSpPr>
          <p:nvPr>
            <p:ph type="subTitle" idx="1"/>
          </p:nvPr>
        </p:nvSpPr>
        <p:spPr>
          <a:xfrm>
            <a:off x="1371600" y="4468813"/>
            <a:ext cx="6400800" cy="908050"/>
          </a:xfrm>
        </p:spPr>
        <p:txBody>
          <a:bodyPr/>
          <a:lstStyle/>
          <a:p>
            <a:r>
              <a:rPr lang="ru-RU" sz="1200" dirty="0" smtClean="0">
                <a:solidFill>
                  <a:srgbClr val="FF0000"/>
                </a:solidFill>
                <a:latin typeface="Arial" panose="020B0604020202020204" pitchFamily="34" charset="0"/>
              </a:rPr>
              <a:t>Шакура Максим Александрович</a:t>
            </a:r>
            <a:endParaRPr lang="en-US" sz="1200" dirty="0">
              <a:solidFill>
                <a:srgbClr val="FF0000"/>
              </a:solidFill>
              <a:latin typeface="Arial" panose="020B0604020202020204" pitchFamily="34" charset="0"/>
              <a:ea typeface="MS PGothic" panose="020B0600070205080204" charset="-128"/>
              <a:cs typeface="MS PGothic" panose="020B0600070205080204" charset="-128"/>
            </a:endParaRPr>
          </a:p>
          <a:p>
            <a:r>
              <a:rPr lang="en-US" sz="1200" smtClean="0">
                <a:solidFill>
                  <a:srgbClr val="FF0000"/>
                </a:solidFill>
                <a:latin typeface="Arial" panose="020B0604020202020204" pitchFamily="34" charset="0"/>
              </a:rPr>
              <a:t>max2000turbo@gmail.com</a:t>
            </a:r>
            <a:endParaRPr lang="en-US" sz="1200" dirty="0">
              <a:solidFill>
                <a:srgbClr val="FF0000"/>
              </a:solidFill>
              <a:latin typeface="Arial" panose="020B0604020202020204" pitchFamily="34" charset="0"/>
              <a:ea typeface="MS PGothic" panose="020B0600070205080204" charset="-128"/>
              <a:cs typeface="MS PGothic" panose="020B0600070205080204" charset="-128"/>
            </a:endParaRPr>
          </a:p>
          <a:p>
            <a:endParaRPr lang="en-US" sz="1200" dirty="0">
              <a:solidFill>
                <a:srgbClr val="003F82"/>
              </a:solidFill>
              <a:latin typeface="Arial" panose="020B0604020202020204" pitchFamily="34" charset="0"/>
              <a:ea typeface="MS PGothic" panose="020B0600070205080204" charset="-128"/>
              <a:cs typeface="MS PGothic" panose="020B0600070205080204" charset="-128"/>
            </a:endParaRPr>
          </a:p>
          <a:p>
            <a:r>
              <a:rPr lang="ru-RU" sz="1200" dirty="0">
                <a:solidFill>
                  <a:srgbClr val="003F82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rPr>
              <a:t>Москва - 201</a:t>
            </a:r>
            <a:r>
              <a:rPr lang="en-US" altLang="ru-RU" sz="1200" dirty="0">
                <a:solidFill>
                  <a:srgbClr val="003F82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rPr>
              <a:t>9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417858" y="6452534"/>
            <a:ext cx="645459" cy="365125"/>
          </a:xfrm>
        </p:spPr>
        <p:txBody>
          <a:bodyPr/>
          <a:lstStyle/>
          <a:p>
            <a:pPr>
              <a:defRPr/>
            </a:pPr>
            <a:fld id="{B4B57FFD-70CD-4C5C-8117-5884EA760DEF}" type="slidenum">
              <a:rPr lang="en-US" sz="1800" smtClean="0">
                <a:solidFill>
                  <a:schemeClr val="bg1"/>
                </a:solidFill>
              </a:rPr>
              <a:t>21</a:t>
            </a:fld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2662269" y="2618142"/>
            <a:ext cx="3819461" cy="96244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 smtClean="0">
                <a:latin typeface="SF UI Text" panose="00000400000000000000" pitchFamily="2" charset="0"/>
              </a:rPr>
              <a:t>Shakura.dev</a:t>
            </a:r>
            <a:r>
              <a:rPr lang="en-US" sz="2000" dirty="0" smtClean="0">
                <a:latin typeface="SF UI Text" panose="00000400000000000000" pitchFamily="2" charset="0"/>
              </a:rPr>
              <a:t>/HSEAPP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SF UI Text" panose="00000400000000000000" pitchFamily="2" charset="0"/>
              </a:rPr>
              <a:t>github.com/M2000h/HSE-APP</a:t>
            </a:r>
            <a:r>
              <a:rPr lang="ru-RU" sz="2000" dirty="0" smtClean="0">
                <a:latin typeface="SF UI Text" panose="00000400000000000000" pitchFamily="2" charset="0"/>
              </a:rPr>
              <a:t> </a:t>
            </a:r>
            <a:endParaRPr lang="en-US" sz="2000" dirty="0" smtClean="0">
              <a:latin typeface="SF UI Tex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37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SF UI Text" panose="00000400000000000000" pitchFamily="2" charset="0"/>
              </a:rPr>
              <a:t>Кому это нужно?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200000"/>
              </a:lnSpc>
              <a:buNone/>
            </a:pPr>
            <a:r>
              <a:rPr lang="ru-RU" dirty="0" smtClean="0">
                <a:latin typeface="SF UI Text" panose="00000400000000000000" pitchFamily="2" charset="0"/>
              </a:rPr>
              <a:t>Студентам</a:t>
            </a:r>
            <a:br>
              <a:rPr lang="ru-RU" dirty="0" smtClean="0">
                <a:latin typeface="SF UI Text" panose="00000400000000000000" pitchFamily="2" charset="0"/>
              </a:rPr>
            </a:br>
            <a:r>
              <a:rPr lang="ru-RU" dirty="0" smtClean="0">
                <a:latin typeface="SF UI Text" panose="00000400000000000000" pitchFamily="2" charset="0"/>
              </a:rPr>
              <a:t>Преподавателям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ru-RU" dirty="0" smtClean="0">
                <a:latin typeface="SF UI Text" panose="00000400000000000000" pitchFamily="2" charset="0"/>
              </a:rPr>
              <a:t>Абитуриентам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ru-RU" dirty="0" smtClean="0">
                <a:latin typeface="SF UI Text" panose="00000400000000000000" pitchFamily="2" charset="0"/>
              </a:rPr>
              <a:t>Людям, интересующимися наукой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65F501-F5CC-4E12-934E-78BB5E4DA2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0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60961" y="358177"/>
            <a:ext cx="8989734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r>
              <a:rPr lang="ru-RU" sz="3200" dirty="0" smtClean="0">
                <a:latin typeface="SF UI Text" panose="00000400000000000000" pitchFamily="2" charset="0"/>
              </a:rPr>
              <a:t>Анализ существующих </a:t>
            </a:r>
            <a:r>
              <a:rPr lang="ru-RU" sz="3200" dirty="0">
                <a:latin typeface="SF UI Text" panose="00000400000000000000" pitchFamily="2" charset="0"/>
              </a:rPr>
              <a:t>р</a:t>
            </a:r>
            <a:r>
              <a:rPr lang="ru-RU" sz="3200" dirty="0" smtClean="0">
                <a:latin typeface="SF UI Text" panose="00000400000000000000" pitchFamily="2" charset="0"/>
              </a:rPr>
              <a:t>ешений</a:t>
            </a:r>
            <a:endParaRPr lang="en-US" sz="3200" dirty="0">
              <a:latin typeface="SF UI Text" panose="00000400000000000000" pitchFamily="2" charset="0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14618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фото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fld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222250" y="1479550"/>
            <a:ext cx="8575521" cy="13849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>
                <a:latin typeface="SF UI Text" panose="00000400000000000000" pitchFamily="2" charset="0"/>
              </a:rPr>
              <a:t>Сейчас у Вышки 4 </a:t>
            </a:r>
            <a:r>
              <a:rPr lang="ru-RU" sz="2800" dirty="0">
                <a:latin typeface="SF UI Text" panose="00000400000000000000" pitchFamily="2" charset="0"/>
              </a:rPr>
              <a:t>канала </a:t>
            </a:r>
            <a:r>
              <a:rPr lang="ru-RU" sz="2800" dirty="0" smtClean="0">
                <a:latin typeface="SF UI Text" panose="00000400000000000000" pitchFamily="2" charset="0"/>
              </a:rPr>
              <a:t>информирования о мероприятиях:</a:t>
            </a:r>
            <a:endParaRPr lang="en-US" sz="2800" dirty="0">
              <a:latin typeface="SF UI Text" panose="00000400000000000000" pitchFamily="2" charset="0"/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703197" y="3178741"/>
            <a:ext cx="8188875" cy="26776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SF UI Text" panose="00000400000000000000" pitchFamily="2" charset="0"/>
              </a:rPr>
              <a:t>Сайт </a:t>
            </a:r>
            <a:r>
              <a:rPr lang="en-US" sz="2800" dirty="0" smtClean="0">
                <a:latin typeface="SF UI Text" panose="00000400000000000000" pitchFamily="2" charset="0"/>
              </a:rPr>
              <a:t>HSE.ru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SF UI Text" panose="00000400000000000000" pitchFamily="2" charset="0"/>
              </a:rPr>
              <a:t>Рассылка по электронной почте</a:t>
            </a:r>
            <a:endParaRPr lang="en-US" sz="2800" dirty="0" smtClean="0">
              <a:latin typeface="SF UI Text" panose="00000400000000000000" pitchFamily="2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SF UI Text" panose="00000400000000000000" pitchFamily="2" charset="0"/>
              </a:rPr>
              <a:t>Распространение через социальные сети</a:t>
            </a:r>
            <a:endParaRPr lang="en-US" sz="2800" dirty="0" smtClean="0">
              <a:latin typeface="SF UI Text" panose="00000400000000000000" pitchFamily="2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SF UI Text" panose="00000400000000000000" pitchFamily="2" charset="0"/>
              </a:rPr>
              <a:t>Информация на стендах</a:t>
            </a:r>
          </a:p>
        </p:txBody>
      </p:sp>
      <p:sp>
        <p:nvSpPr>
          <p:cNvPr id="12" name="Subtitle 2"/>
          <p:cNvSpPr txBox="1"/>
          <p:nvPr/>
        </p:nvSpPr>
        <p:spPr bwMode="auto">
          <a:xfrm>
            <a:off x="407988" y="65674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/>
              <a:t>Высшая школа экономики, Москва, </a:t>
            </a:r>
            <a:r>
              <a:rPr lang="ru-RU" sz="800" dirty="0" smtClean="0"/>
              <a:t>2019</a:t>
            </a:r>
            <a:endParaRPr kumimoji="1" lang="ru-RU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6546851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r>
              <a:rPr lang="ru-RU" sz="3200" dirty="0">
                <a:latin typeface="SF UI Text" panose="00000400000000000000" pitchFamily="2" charset="0"/>
              </a:rPr>
              <a:t>ЦЕЛЬ И ЗАДАЧИ РАБОТЫ</a:t>
            </a:r>
            <a:endParaRPr lang="en-US" sz="3200" dirty="0">
              <a:latin typeface="SF UI Text" panose="00000400000000000000" pitchFamily="2" charset="0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55588" y="1868031"/>
            <a:ext cx="8738870" cy="25545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b="1" dirty="0">
                <a:latin typeface="SF UI Text" panose="00000400000000000000" pitchFamily="2" charset="0"/>
              </a:rPr>
              <a:t>Цель </a:t>
            </a:r>
            <a:r>
              <a:rPr lang="ru-RU" sz="2800" b="1" dirty="0" smtClean="0">
                <a:latin typeface="SF UI Text" panose="00000400000000000000" pitchFamily="2" charset="0"/>
              </a:rPr>
              <a:t>работы</a:t>
            </a:r>
            <a:r>
              <a:rPr lang="ru-RU" sz="2800" dirty="0">
                <a:latin typeface="SF UI Text" panose="00000400000000000000" pitchFamily="2" charset="0"/>
              </a:rPr>
              <a:t/>
            </a:r>
            <a:br>
              <a:rPr lang="ru-RU" sz="2800" dirty="0">
                <a:latin typeface="SF UI Text" panose="00000400000000000000" pitchFamily="2" charset="0"/>
              </a:rPr>
            </a:br>
            <a:r>
              <a:rPr lang="ru-RU" sz="2000" dirty="0" smtClean="0">
                <a:latin typeface="SF UI Text" panose="00000400000000000000" pitchFamily="2" charset="0"/>
              </a:rPr>
              <a:t>Сделать информацию о мероприятиях ВШЭ более доступной.</a:t>
            </a:r>
            <a:endParaRPr lang="ru-RU" sz="2000" dirty="0">
              <a:latin typeface="SF UI Text" panose="00000400000000000000" pitchFamily="2" charset="0"/>
            </a:endParaRPr>
          </a:p>
          <a:p>
            <a:endParaRPr lang="ru-RU" sz="1600" dirty="0">
              <a:latin typeface="SF UI Text" panose="000004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ru-RU" sz="2800" b="1" dirty="0">
                <a:latin typeface="SF UI Text" panose="00000400000000000000" pitchFamily="2" charset="0"/>
              </a:rPr>
              <a:t>Задачи </a:t>
            </a:r>
            <a:r>
              <a:rPr lang="ru-RU" sz="2800" b="1" dirty="0" smtClean="0">
                <a:latin typeface="SF UI Text" panose="00000400000000000000" pitchFamily="2" charset="0"/>
              </a:rPr>
              <a:t>работы</a:t>
            </a:r>
          </a:p>
          <a:p>
            <a:pPr>
              <a:lnSpc>
                <a:spcPct val="150000"/>
              </a:lnSpc>
            </a:pPr>
            <a:r>
              <a:rPr lang="ru-RU" sz="2000" dirty="0" smtClean="0">
                <a:latin typeface="SF UI Text" panose="00000400000000000000" pitchFamily="2" charset="0"/>
              </a:rPr>
              <a:t>Создать мобильное приложение – </a:t>
            </a:r>
            <a:r>
              <a:rPr lang="ru-RU" sz="2000" dirty="0" err="1" smtClean="0">
                <a:latin typeface="SF UI Text" panose="00000400000000000000" pitchFamily="2" charset="0"/>
              </a:rPr>
              <a:t>агрегатор</a:t>
            </a:r>
            <a:r>
              <a:rPr lang="ru-RU" sz="2000" dirty="0" smtClean="0">
                <a:latin typeface="SF UI Text" panose="00000400000000000000" pitchFamily="2" charset="0"/>
              </a:rPr>
              <a:t> мероприятий Вышки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fld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Subtitle 2"/>
          <p:cNvSpPr txBox="1"/>
          <p:nvPr/>
        </p:nvSpPr>
        <p:spPr bwMode="auto">
          <a:xfrm>
            <a:off x="407988" y="65674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/>
              <a:t>Высшая школа экономики, Москва, </a:t>
            </a:r>
            <a:r>
              <a:rPr lang="ru-RU" sz="800" dirty="0" smtClean="0"/>
              <a:t>2019</a:t>
            </a:r>
            <a:endParaRPr kumimoji="1" lang="ru-RU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65F501-F5CC-4E12-934E-78BB5E4DA208}" type="slidenum">
              <a:rPr lang="en-US" smtClean="0"/>
              <a:t>6</a:t>
            </a:fld>
            <a:endParaRPr lang="en-US"/>
          </a:p>
        </p:txBody>
      </p:sp>
      <p:sp>
        <p:nvSpPr>
          <p:cNvPr id="5" name="Title 1"/>
          <p:cNvSpPr txBox="1"/>
          <p:nvPr/>
        </p:nvSpPr>
        <p:spPr bwMode="auto">
          <a:xfrm>
            <a:off x="0" y="310811"/>
            <a:ext cx="9143999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r>
              <a:rPr lang="ru-RU" sz="3200" dirty="0" smtClean="0">
                <a:latin typeface="SF UI Text" panose="00000400000000000000" pitchFamily="2" charset="0"/>
              </a:rPr>
              <a:t>Основные результаты работы</a:t>
            </a:r>
            <a:endParaRPr lang="en-US" sz="3200" dirty="0">
              <a:latin typeface="SF UI Text" panose="00000400000000000000" pitchFamily="2" charset="0"/>
            </a:endParaRP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308055" y="2961026"/>
            <a:ext cx="8527888" cy="13849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SF UI Text" panose="00000400000000000000" pitchFamily="2" charset="0"/>
              </a:rPr>
              <a:t>Android-</a:t>
            </a:r>
            <a:r>
              <a:rPr lang="ru-RU" sz="2800" dirty="0" smtClean="0">
                <a:latin typeface="SF UI Text" panose="00000400000000000000" pitchFamily="2" charset="0"/>
              </a:rPr>
              <a:t>приложение </a:t>
            </a:r>
            <a:r>
              <a:rPr lang="en-US" sz="2800" dirty="0" smtClean="0">
                <a:latin typeface="SF UI Text" panose="00000400000000000000" pitchFamily="2" charset="0"/>
              </a:rPr>
              <a:t>“</a:t>
            </a:r>
            <a:r>
              <a:rPr lang="ru-RU" sz="2800" dirty="0" smtClean="0">
                <a:latin typeface="SF UI Text" panose="00000400000000000000" pitchFamily="2" charset="0"/>
              </a:rPr>
              <a:t>События</a:t>
            </a:r>
            <a:r>
              <a:rPr lang="en-US" sz="2800" dirty="0" smtClean="0">
                <a:latin typeface="SF UI Text" panose="00000400000000000000" pitchFamily="2" charset="0"/>
              </a:rPr>
              <a:t>”</a:t>
            </a:r>
            <a:r>
              <a:rPr lang="ru-RU" sz="2800" dirty="0" smtClean="0">
                <a:latin typeface="SF UI Text" panose="00000400000000000000" pitchFamily="2" charset="0"/>
              </a:rPr>
              <a:t> – </a:t>
            </a:r>
            <a:r>
              <a:rPr lang="ru-RU" sz="2800" dirty="0" err="1" smtClean="0">
                <a:latin typeface="SF UI Text" panose="00000400000000000000" pitchFamily="2" charset="0"/>
              </a:rPr>
              <a:t>агрегатор</a:t>
            </a:r>
            <a:r>
              <a:rPr lang="ru-RU" sz="2800" dirty="0" smtClean="0">
                <a:latin typeface="SF UI Text" panose="00000400000000000000" pitchFamily="2" charset="0"/>
              </a:rPr>
              <a:t> информации о мероприятиях Вышки</a:t>
            </a:r>
          </a:p>
        </p:txBody>
      </p:sp>
    </p:spTree>
    <p:extLst>
      <p:ext uri="{BB962C8B-B14F-4D97-AF65-F5344CB8AC3E}">
        <p14:creationId xmlns:p14="http://schemas.microsoft.com/office/powerpoint/2010/main" val="339185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255589" y="428625"/>
            <a:ext cx="8606024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r>
              <a:rPr lang="ru-RU" sz="3200" dirty="0" smtClean="0">
                <a:latin typeface="SF UI Text" panose="00000400000000000000" pitchFamily="2" charset="0"/>
              </a:rPr>
              <a:t>Функции приложения</a:t>
            </a:r>
            <a:endParaRPr lang="en-US" sz="3200" dirty="0">
              <a:latin typeface="SF UI Text" panose="00000400000000000000" pitchFamily="2" charset="0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966652" y="1884668"/>
            <a:ext cx="7894962" cy="39703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>
                <a:latin typeface="SF UI Text" panose="00000400000000000000" pitchFamily="2" charset="0"/>
              </a:rPr>
              <a:t>Вывод списка мероприятий</a:t>
            </a:r>
          </a:p>
          <a:p>
            <a:pPr>
              <a:lnSpc>
                <a:spcPct val="150000"/>
              </a:lnSpc>
            </a:pPr>
            <a:r>
              <a:rPr lang="ru-RU" sz="2800" dirty="0" smtClean="0">
                <a:latin typeface="SF UI Text" panose="00000400000000000000" pitchFamily="2" charset="0"/>
              </a:rPr>
              <a:t>Добавление мероприятий в избранное</a:t>
            </a:r>
          </a:p>
          <a:p>
            <a:pPr>
              <a:lnSpc>
                <a:spcPct val="150000"/>
              </a:lnSpc>
            </a:pPr>
            <a:r>
              <a:rPr lang="ru-RU" sz="2800" dirty="0" smtClean="0">
                <a:latin typeface="SF UI Text" panose="00000400000000000000" pitchFamily="2" charset="0"/>
              </a:rPr>
              <a:t>Вывод списка избранных мероприятий</a:t>
            </a:r>
            <a:endParaRPr lang="ru-RU" sz="2800" dirty="0">
              <a:latin typeface="SF UI Text" panose="000004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ru-RU" sz="2800" dirty="0" smtClean="0">
                <a:latin typeface="SF UI Text" panose="00000400000000000000" pitchFamily="2" charset="0"/>
              </a:rPr>
              <a:t>Поиск по спискам мероприятий</a:t>
            </a:r>
          </a:p>
          <a:p>
            <a:pPr>
              <a:lnSpc>
                <a:spcPct val="150000"/>
              </a:lnSpc>
            </a:pPr>
            <a:r>
              <a:rPr lang="ru-RU" sz="2800" dirty="0" smtClean="0">
                <a:latin typeface="SF UI Text" panose="00000400000000000000" pitchFamily="2" charset="0"/>
              </a:rPr>
              <a:t>Изменение языка мероприятий</a:t>
            </a:r>
          </a:p>
          <a:p>
            <a:pPr>
              <a:lnSpc>
                <a:spcPct val="150000"/>
              </a:lnSpc>
            </a:pPr>
            <a:r>
              <a:rPr lang="ru-RU" sz="2800" dirty="0" smtClean="0">
                <a:latin typeface="SF UI Text" panose="00000400000000000000" pitchFamily="2" charset="0"/>
              </a:rPr>
              <a:t>Изменение цветовой темы приложения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fld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Subtitle 2"/>
          <p:cNvSpPr txBox="1"/>
          <p:nvPr/>
        </p:nvSpPr>
        <p:spPr bwMode="auto">
          <a:xfrm>
            <a:off x="407988" y="65674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/>
              <a:t>Высшая школа экономики, Москва, </a:t>
            </a:r>
            <a:r>
              <a:rPr lang="ru-RU" sz="800" dirty="0" smtClean="0"/>
              <a:t>2019</a:t>
            </a:r>
            <a:endParaRPr kumimoji="1" lang="ru-RU" sz="800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17" y="5299497"/>
            <a:ext cx="394192" cy="394192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25" y="2116534"/>
            <a:ext cx="381867" cy="381867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941" y="4612324"/>
            <a:ext cx="469221" cy="469221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226" y="2711581"/>
            <a:ext cx="372848" cy="372848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226" y="3362787"/>
            <a:ext cx="372848" cy="372848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8225" y="4010270"/>
            <a:ext cx="407702" cy="4077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0" y="292101"/>
            <a:ext cx="9143999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r>
              <a:rPr lang="ru-RU" sz="3200" dirty="0" smtClean="0">
                <a:latin typeface="SF UI Text" panose="00000400000000000000" pitchFamily="2" charset="0"/>
              </a:rPr>
              <a:t>Структура приложения</a:t>
            </a:r>
            <a:endParaRPr lang="en-US" sz="3200" dirty="0">
              <a:latin typeface="SF UI Text" panose="00000400000000000000" pitchFamily="2" charset="0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fld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 descr="Untitl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881" y="1029493"/>
            <a:ext cx="6430963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/>
          <p:cNvSpPr txBox="1"/>
          <p:nvPr/>
        </p:nvSpPr>
        <p:spPr bwMode="auto">
          <a:xfrm>
            <a:off x="407988" y="65674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/>
              <a:t>Высшая школа экономики, Москва, </a:t>
            </a:r>
            <a:r>
              <a:rPr lang="ru-RU" sz="800" dirty="0" smtClean="0"/>
              <a:t>2019</a:t>
            </a:r>
            <a:endParaRPr kumimoji="1" lang="ru-RU" sz="800" dirty="0"/>
          </a:p>
        </p:txBody>
      </p:sp>
      <p:pic>
        <p:nvPicPr>
          <p:cNvPr id="10" name="Picture 2" descr="https://github.com/M2000h/HSE-APP/raw/master/screenshots/main_rus_whit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007" y="2625725"/>
            <a:ext cx="1576014" cy="3152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2249" y="2625725"/>
            <a:ext cx="1576014" cy="3152027"/>
          </a:xfrm>
          <a:prstGeom prst="rect">
            <a:avLst/>
          </a:prstGeom>
        </p:spPr>
      </p:pic>
      <p:pic>
        <p:nvPicPr>
          <p:cNvPr id="12" name="Picture 16" descr="https://github.com/M2000h/HSE-APP/raw/master/screenshots/set_whit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27" y="2634829"/>
            <a:ext cx="1576014" cy="3152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0" y="288665"/>
            <a:ext cx="9143999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r>
              <a:rPr lang="ru-RU" sz="4400" dirty="0" smtClean="0">
                <a:latin typeface="SF UI Text" panose="00000400000000000000" pitchFamily="2" charset="0"/>
              </a:rPr>
              <a:t>Список мероприятий</a:t>
            </a:r>
            <a:endParaRPr lang="en-US" sz="4400" dirty="0">
              <a:latin typeface="SF UI Text" panose="00000400000000000000" pitchFamily="2" charset="0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fld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050" name="Picture 2" descr="https://github.com/M2000h/HSE-APP/raw/master/screenshots/main_rus_whi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416" y="1242880"/>
            <a:ext cx="2556736" cy="5113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github.com/M2000h/HSE-APP/raw/master/screenshots/main_rus_blac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832" y="1242880"/>
            <a:ext cx="2556736" cy="5113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7212</TotalTime>
  <Words>569</Words>
  <Application>Microsoft Office PowerPoint</Application>
  <PresentationFormat>Экран (4:3)</PresentationFormat>
  <Paragraphs>158</Paragraphs>
  <Slides>21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7" baseType="lpstr">
      <vt:lpstr>MS PGothic</vt:lpstr>
      <vt:lpstr>Arial</vt:lpstr>
      <vt:lpstr>Calibri</vt:lpstr>
      <vt:lpstr>Segoe UI</vt:lpstr>
      <vt:lpstr>SF UI Text</vt:lpstr>
      <vt:lpstr>Office Theme</vt:lpstr>
      <vt:lpstr>Факультет компьютерных наук Департамент программной инженерии Курсовая работа</vt:lpstr>
      <vt:lpstr>У Вышки есть мероприятия!</vt:lpstr>
      <vt:lpstr>Кому это нужно?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Мероприятия на английском</vt:lpstr>
      <vt:lpstr>Подробности мероприятия</vt:lpstr>
      <vt:lpstr>Поиск</vt:lpstr>
      <vt:lpstr>Настройки</vt:lpstr>
      <vt:lpstr>Видео-демонстрация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план презентации КР 2017</dc:title>
  <dc:creator>vkremlev</dc:creator>
  <cp:lastModifiedBy>алекс шакура</cp:lastModifiedBy>
  <cp:revision>122</cp:revision>
  <dcterms:created xsi:type="dcterms:W3CDTF">2010-09-30T06:45:00Z</dcterms:created>
  <dcterms:modified xsi:type="dcterms:W3CDTF">2019-05-22T20:52:01Z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1033-10.2.0.5838</vt:lpwstr>
  </property>
</Properties>
</file>