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1" r:id="rId4"/>
    <p:sldId id="262" r:id="rId5"/>
    <p:sldId id="273" r:id="rId6"/>
    <p:sldId id="263" r:id="rId7"/>
    <p:sldId id="268" r:id="rId8"/>
    <p:sldId id="274" r:id="rId9"/>
    <p:sldId id="264" r:id="rId10"/>
    <p:sldId id="283" r:id="rId11"/>
    <p:sldId id="284" r:id="rId12"/>
    <p:sldId id="285" r:id="rId13"/>
    <p:sldId id="265" r:id="rId14"/>
    <p:sldId id="286" r:id="rId15"/>
    <p:sldId id="276" r:id="rId16"/>
    <p:sldId id="258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0" autoAdjust="0"/>
  </p:normalViewPr>
  <p:slideViewPr>
    <p:cSldViewPr snapToGrid="0" snapToObjects="1">
      <p:cViewPr varScale="1">
        <p:scale>
          <a:sx n="82" d="100"/>
          <a:sy n="82" d="100"/>
        </p:scale>
        <p:origin x="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.ru/en/news/announcements/" TargetMode="External"/><Relationship Id="rId2" Type="http://schemas.openxmlformats.org/officeDocument/2006/relationships/hyperlink" Target="https://www.hse.ru/news/announcem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akura.dev/hseapien" TargetMode="External"/><Relationship Id="rId4" Type="http://schemas.openxmlformats.org/officeDocument/2006/relationships/hyperlink" Target="https://shakura.dev/hseap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23172" y="0"/>
            <a:ext cx="8020828" cy="1198736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Департамент программной инженерии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Курсовая </a:t>
            </a:r>
            <a:r>
              <a:rPr lang="ru-RU" sz="2400" dirty="0" smtClean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работа</a:t>
            </a:r>
            <a:endParaRPr lang="en-US" sz="28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latin typeface="+mj-lt"/>
                <a:cs typeface="+mj-lt"/>
              </a:rPr>
              <a:t>www.hse.ru</a:t>
            </a:r>
            <a:r>
              <a:rPr lang="ru-RU" sz="800" dirty="0">
                <a:latin typeface="+mj-lt"/>
                <a:cs typeface="+mj-lt"/>
              </a:rPr>
              <a:t> </a:t>
            </a:r>
            <a:endParaRPr kumimoji="1" lang="ru-RU" sz="800" dirty="0">
              <a:latin typeface="+mj-lt"/>
              <a:cs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7635" y="2354131"/>
            <a:ext cx="7788729" cy="1047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r>
              <a:rPr lang="ru-RU" sz="3200" dirty="0">
                <a:latin typeface="SF UI Text" panose="00000400000000000000" pitchFamily="2" charset="0"/>
              </a:rPr>
              <a:t>Приложение активности и уведомления ВШЭ</a:t>
            </a:r>
            <a:endParaRPr lang="en-US" sz="29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-75890" y="4636927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529450"/>
            <a:ext cx="4389119" cy="17155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solidFill>
                <a:schemeClr val="tx1"/>
              </a:solidFill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solidFill>
                  <a:schemeClr val="tx1"/>
                </a:solidFill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solidFill>
                  <a:schemeClr val="tx1"/>
                </a:solidFill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ихайлович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2400" b="1" dirty="0">
                <a:latin typeface="SF UI Text" panose="00000400000000000000" pitchFamily="2" charset="0"/>
              </a:rPr>
              <a:t>Технологии и инструменты реализации</a:t>
            </a:r>
            <a:endParaRPr lang="en-US" sz="2400" b="1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АРХИТЕКТУРА ПРИЛОЖЕНИЯ, диаграммы, в т.ч. классов</a:t>
            </a:r>
          </a:p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2400" b="1" dirty="0">
                <a:latin typeface="SF UI Text" panose="00000400000000000000" pitchFamily="2" charset="0"/>
              </a:rPr>
              <a:t>Технологии и инструменты реализации</a:t>
            </a:r>
            <a:endParaRPr lang="en-US" sz="2400" b="1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ОСОБЕННОСТЕЙ ПРОГРАММНОЙ РЕАЛИЗАЦИИ И Т.П.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2400" b="1" dirty="0">
                <a:latin typeface="SF UI Text" panose="00000400000000000000" pitchFamily="2" charset="0"/>
              </a:rPr>
              <a:t>Технологии и инструменты реализации</a:t>
            </a:r>
            <a:endParaRPr lang="en-US" sz="2400" b="1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2369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Тестирование программы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МЕТОДИКИ ИССЛЕДОВАНИЙ, 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План эксперимента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/>
              <a:t>ОСНОВНЫЕ РЕЗУЛЬТАТЫ РАБОТЫ</a:t>
            </a:r>
            <a:endParaRPr lang="en-US" sz="2400" b="1" dirty="0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3595" y="1772099"/>
            <a:ext cx="8503205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ДЕМОНСТРАЦИЯ ПРОГРАММНОГО ПРОДУКТА,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РЕЗУЛЬТАТЫ ИССЛЕДОВАНИЙ , экспериментов И ПР.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НЕСКОЛЬКО СЛАЙДОВ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7882" y="4151313"/>
            <a:ext cx="837891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ВАЖНО, ЧТОБЫ РЕЗУЛЬТАТЫ СООТВЕТСТВОВАЛИ ПОСТАВЛЕННЫМ ЗАДАЧАМ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 описании результатов можете повторить задачи, но добавить 1-3 предложения, описывающие результаты по каждой задаче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/>
              <a:t>Пути дальнейшей работы</a:t>
            </a:r>
            <a:endParaRPr lang="en-US" sz="2400" b="1" dirty="0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2250" y="1963450"/>
            <a:ext cx="869987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Пути дальнейшей работы (желательно написать)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работа полезная / интересная и т.п., то направления дальнейшей работы точно есть.</a:t>
            </a: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их нет, значит, работа - тупиковая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/>
              <a:t>СПИСОК ИСПОЛЬЗОВАННЫХ ИСТОЧНИКОВ</a:t>
            </a:r>
            <a:endParaRPr lang="en-US" sz="2400" b="1" dirty="0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18216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ОФОРМИТЬ В СООТВЕТСТВИИИ С ГОСТ (см. Методические указания по оформлению списка использованных источников)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Шакура Максим Александрович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</a:rPr>
              <a:t>max2000turbo@gmail.com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217225" y="10987"/>
            <a:ext cx="6758375" cy="1325563"/>
          </a:xfrm>
        </p:spPr>
        <p:txBody>
          <a:bodyPr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У Вышки есть мероприятия!</a:t>
            </a:r>
            <a:endParaRPr lang="ru-RU" sz="3200" dirty="0">
              <a:latin typeface="SF UI Text" panose="000004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45" y="2297362"/>
            <a:ext cx="5937069" cy="3339601"/>
          </a:xfrm>
          <a:prstGeom prst="rect">
            <a:avLst/>
          </a:prstGeom>
        </p:spPr>
      </p:pic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0" y="2183912"/>
            <a:ext cx="4012474" cy="333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Цель:</a:t>
            </a:r>
          </a:p>
          <a:p>
            <a:pPr marL="0" indent="0">
              <a:buNone/>
            </a:pPr>
            <a:r>
              <a:rPr lang="ru-RU" sz="2000" dirty="0" smtClean="0"/>
              <a:t>Упростить распространение информации о мероприятиях Вышки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Задача:</a:t>
            </a:r>
          </a:p>
          <a:p>
            <a:pPr marL="0" indent="0">
              <a:buNone/>
            </a:pPr>
            <a:r>
              <a:rPr lang="ru-RU" sz="2000" dirty="0" smtClean="0"/>
              <a:t>Написать клиент-серверное приложение для вывода списка мероприятий и работы с ними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Термины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2550729"/>
            <a:ext cx="8575521" cy="26318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</a:t>
            </a:r>
            <a:r>
              <a:rPr lang="ru-RU" sz="1600" dirty="0" err="1" smtClean="0">
                <a:latin typeface="Segoe UI" panose="020B0502040204020203" pitchFamily="34" charset="0"/>
              </a:rPr>
              <a:t>програмирования</a:t>
            </a:r>
            <a:endParaRPr lang="en-US" sz="1600" b="1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latin typeface="Segoe UI" panose="020B0502040204020203" pitchFamily="34" charset="0"/>
              </a:rPr>
              <a:t>Xamarin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err="1" smtClean="0">
                <a:latin typeface="Segoe UI" panose="020B0502040204020203" pitchFamily="34" charset="0"/>
              </a:rPr>
              <a:t>фрэймворк</a:t>
            </a:r>
            <a:r>
              <a:rPr lang="ru-RU" sz="1600" dirty="0" smtClean="0">
                <a:latin typeface="Segoe UI" panose="020B0502040204020203" pitchFamily="34" charset="0"/>
              </a:rPr>
              <a:t> для разработки приложений на языке </a:t>
            </a:r>
            <a:r>
              <a:rPr lang="en-US" sz="1600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.</a:t>
            </a:r>
            <a:endParaRPr lang="ru-RU" sz="16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JSON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формат представления данных.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HTTPS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протокол передачи данных.</a:t>
            </a:r>
          </a:p>
          <a:p>
            <a:pPr>
              <a:lnSpc>
                <a:spcPct val="150000"/>
              </a:lnSpc>
            </a:pPr>
            <a:r>
              <a:rPr lang="ru-RU" sz="1600" b="1" dirty="0" smtClean="0">
                <a:latin typeface="Segoe UI" panose="020B0502040204020203" pitchFamily="34" charset="0"/>
              </a:rPr>
              <a:t>Клиент</a:t>
            </a:r>
            <a:r>
              <a:rPr lang="ru-RU" sz="1600" dirty="0" smtClean="0">
                <a:latin typeface="Segoe UI" panose="020B0502040204020203" pitchFamily="34" charset="0"/>
              </a:rPr>
              <a:t> – программа конечного пользователя.</a:t>
            </a:r>
          </a:p>
          <a:p>
            <a:pPr>
              <a:lnSpc>
                <a:spcPct val="150000"/>
              </a:lnSpc>
            </a:pPr>
            <a:r>
              <a:rPr lang="ru-RU" sz="1600" b="1" dirty="0" smtClean="0">
                <a:latin typeface="Segoe UI" panose="020B0502040204020203" pitchFamily="34" charset="0"/>
              </a:rPr>
              <a:t>Сервер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Компьютер, обменивающийся данными с клиентами.</a:t>
            </a:r>
            <a:endParaRPr lang="en-US" sz="1600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HTML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разметки.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ЦЕЛЬ И ЗАДАЧИ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125425"/>
            <a:ext cx="8738870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/>
              <a:t>Цель </a:t>
            </a:r>
            <a:r>
              <a:rPr lang="ru-RU" sz="2800" b="1" dirty="0" smtClean="0"/>
              <a:t>работы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000" dirty="0" smtClean="0"/>
              <a:t>Сделать мероприятия ВШЭ более доступными.</a:t>
            </a:r>
            <a:endParaRPr lang="ru-RU" sz="2000" dirty="0"/>
          </a:p>
          <a:p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2800" b="1" dirty="0"/>
              <a:t>Задачи </a:t>
            </a:r>
            <a:r>
              <a:rPr lang="ru-RU" sz="2800" b="1" dirty="0" smtClean="0"/>
              <a:t>работы</a:t>
            </a:r>
            <a:endParaRPr lang="ru-RU" sz="200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Создать </a:t>
            </a:r>
            <a:r>
              <a:rPr lang="ru-RU" sz="2000" dirty="0" err="1" smtClean="0"/>
              <a:t>прграмму</a:t>
            </a:r>
            <a:r>
              <a:rPr lang="ru-RU" sz="2000" dirty="0" smtClean="0"/>
              <a:t> на сервере для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с сайта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Создать клиент-серверное приложения для мобильных устройств для вывода информации о мероприятиях</a:t>
            </a:r>
            <a:endParaRPr lang="ru-RU" sz="20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138335" y="428625"/>
            <a:ext cx="791235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АНАЛИЗ СУЩЕСТВУЮЩИХ РЕШЕНИЙ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14618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SF UI Text" panose="00000400000000000000" pitchFamily="2" charset="0"/>
              </a:rPr>
              <a:t>На данный момент у Вышки 3 </a:t>
            </a:r>
            <a:r>
              <a:rPr lang="ru-RU" sz="2800" dirty="0">
                <a:latin typeface="SF UI Text" panose="00000400000000000000" pitchFamily="2" charset="0"/>
              </a:rPr>
              <a:t>канала распространения </a:t>
            </a:r>
            <a:r>
              <a:rPr lang="ru-RU" sz="2800" dirty="0" smtClean="0">
                <a:latin typeface="SF UI Text" panose="00000400000000000000" pitchFamily="2" charset="0"/>
              </a:rPr>
              <a:t>информации о мероприятиях:</a:t>
            </a:r>
            <a:endParaRPr lang="en-US" sz="2800" dirty="0">
              <a:latin typeface="SF UI Text" panose="00000400000000000000" pitchFamily="2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3197" y="3178741"/>
            <a:ext cx="8188875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Сайт </a:t>
            </a:r>
            <a:r>
              <a:rPr lang="en-US" sz="2800" dirty="0" smtClean="0">
                <a:latin typeface="SF UI Text" panose="00000400000000000000" pitchFamily="2" charset="0"/>
              </a:rPr>
              <a:t>HSE.ru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Рассылка по электронной почте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Распространение через социальные сети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Информация на стендах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315616" y="428625"/>
            <a:ext cx="665998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Алгоритм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117681"/>
            <a:ext cx="8639362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Раз в час сервер </a:t>
            </a:r>
            <a:r>
              <a:rPr lang="en-US" sz="2000" dirty="0" err="1" smtClean="0">
                <a:latin typeface="SF UI Text" panose="00000400000000000000" pitchFamily="2" charset="0"/>
              </a:rPr>
              <a:t>Shakura.dev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делает </a:t>
            </a:r>
            <a:r>
              <a:rPr lang="en-US" sz="2000" dirty="0" smtClean="0">
                <a:latin typeface="SF UI Text" panose="00000400000000000000" pitchFamily="2" charset="0"/>
              </a:rPr>
              <a:t>GET</a:t>
            </a:r>
            <a:r>
              <a:rPr lang="ru-RU" sz="2000" dirty="0" smtClean="0">
                <a:latin typeface="SF UI Text" panose="00000400000000000000" pitchFamily="2" charset="0"/>
              </a:rPr>
              <a:t>-запрос к </a:t>
            </a:r>
            <a:r>
              <a:rPr lang="ru-RU" sz="2000" dirty="0" err="1" smtClean="0">
                <a:latin typeface="SF UI Text" panose="00000400000000000000" pitchFamily="2" charset="0"/>
              </a:rPr>
              <a:t>сайтаи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>
                <a:latin typeface="SF UI Text" panose="00000400000000000000" pitchFamily="2" charset="0"/>
                <a:hlinkClick r:id="rId2"/>
              </a:rPr>
              <a:t>https://www.hse.ru/news/announcements</a:t>
            </a:r>
            <a:r>
              <a:rPr lang="en-US" sz="2000" dirty="0" smtClean="0">
                <a:latin typeface="SF UI Text" panose="00000400000000000000" pitchFamily="2" charset="0"/>
                <a:hlinkClick r:id="rId2"/>
              </a:rPr>
              <a:t>/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en-US" sz="2000" dirty="0">
                <a:latin typeface="SF UI Text" panose="00000400000000000000" pitchFamily="2" charset="0"/>
                <a:hlinkClick r:id="rId3"/>
              </a:rPr>
              <a:t>https://www.hse.ru/en/news/announcements</a:t>
            </a:r>
            <a:r>
              <a:rPr lang="en-US" sz="2000" dirty="0" smtClean="0">
                <a:latin typeface="SF UI Text" panose="00000400000000000000" pitchFamily="2" charset="0"/>
                <a:hlinkClick r:id="rId3"/>
              </a:rPr>
              <a:t>/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ru-RU" sz="2000" dirty="0" err="1" smtClean="0">
                <a:latin typeface="SF UI Text" panose="00000400000000000000" pitchFamily="2" charset="0"/>
              </a:rPr>
              <a:t>парсит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 smtClean="0">
                <a:latin typeface="SF UI Text" panose="00000400000000000000" pitchFamily="2" charset="0"/>
              </a:rPr>
              <a:t>html </a:t>
            </a:r>
            <a:r>
              <a:rPr lang="ru-RU" sz="2000" dirty="0" smtClean="0">
                <a:latin typeface="SF UI Text" panose="00000400000000000000" pitchFamily="2" charset="0"/>
              </a:rPr>
              <a:t>страницы в данные о мероприятиях.</a:t>
            </a:r>
          </a:p>
          <a:p>
            <a:pPr marL="342900" indent="-342900">
              <a:buAutoNum type="arabicParenR"/>
            </a:pPr>
            <a:endParaRPr lang="ru-RU" sz="2000" dirty="0" smtClean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При запуске, клиент-приложение делает запрос к сайтам </a:t>
            </a:r>
            <a:r>
              <a:rPr lang="en-US" sz="2000" dirty="0">
                <a:latin typeface="SF UI Text" panose="00000400000000000000" pitchFamily="2" charset="0"/>
                <a:hlinkClick r:id="rId4"/>
              </a:rPr>
              <a:t>https://</a:t>
            </a:r>
            <a:r>
              <a:rPr lang="en-US" sz="2000" dirty="0" smtClean="0">
                <a:latin typeface="SF UI Text" panose="00000400000000000000" pitchFamily="2" charset="0"/>
                <a:hlinkClick r:id="rId4"/>
              </a:rPr>
              <a:t>shakura.dev/hseapi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en-US" sz="2000" dirty="0">
                <a:latin typeface="SF UI Text" panose="00000400000000000000" pitchFamily="2" charset="0"/>
                <a:hlinkClick r:id="rId5"/>
              </a:rPr>
              <a:t>https://</a:t>
            </a:r>
            <a:r>
              <a:rPr lang="en-US" sz="2000" dirty="0" smtClean="0">
                <a:latin typeface="SF UI Text" panose="00000400000000000000" pitchFamily="2" charset="0"/>
                <a:hlinkClick r:id="rId5"/>
              </a:rPr>
              <a:t>shakura.dev/hseapien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получает данные о </a:t>
            </a:r>
            <a:r>
              <a:rPr lang="ru-RU" sz="2000" dirty="0" smtClean="0">
                <a:latin typeface="SF UI Text" panose="00000400000000000000" pitchFamily="2" charset="0"/>
              </a:rPr>
              <a:t>мероприятиях </a:t>
            </a:r>
            <a:r>
              <a:rPr lang="ru-RU" sz="2000" smtClean="0">
                <a:latin typeface="SF UI Text" panose="00000400000000000000" pitchFamily="2" charset="0"/>
              </a:rPr>
              <a:t>и </a:t>
            </a:r>
            <a:r>
              <a:rPr lang="ru-RU" sz="2000" smtClean="0">
                <a:latin typeface="SF UI Text" panose="00000400000000000000" pitchFamily="2" charset="0"/>
              </a:rPr>
              <a:t>выводит </a:t>
            </a:r>
            <a:r>
              <a:rPr lang="ru-RU" sz="2000" dirty="0" smtClean="0">
                <a:latin typeface="SF UI Text" panose="00000400000000000000" pitchFamily="2" charset="0"/>
              </a:rPr>
              <a:t>их  на экран.</a:t>
            </a:r>
          </a:p>
          <a:p>
            <a:pPr marL="342900" indent="-342900">
              <a:buAutoNum type="arabicParenR"/>
            </a:pPr>
            <a:endParaRPr lang="ru-RU" sz="2000" dirty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Все изменения клиент-приложение сохраняет в память и применяет при следующем запуске.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2018</a:t>
            </a:r>
            <a:endParaRPr kumimoji="1" lang="ru-RU" sz="800" dirty="0"/>
          </a:p>
        </p:txBody>
      </p:sp>
      <p:sp>
        <p:nvSpPr>
          <p:cNvPr id="14339" name="Title 1"/>
          <p:cNvSpPr txBox="1"/>
          <p:nvPr/>
        </p:nvSpPr>
        <p:spPr bwMode="auto">
          <a:xfrm>
            <a:off x="1511559" y="428625"/>
            <a:ext cx="646404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Обмен данными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50"/>
            <a:ext cx="9277212" cy="43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025078" y="4780389"/>
            <a:ext cx="8575521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endParaRPr lang="en-US" sz="2800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  <a:p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endParaRPr lang="ru-RU" sz="2800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Функции приложения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68554" y="1884668"/>
            <a:ext cx="8775446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</a:t>
            </a:r>
            <a:r>
              <a:rPr lang="ru-RU" sz="2800" dirty="0" smtClean="0">
                <a:latin typeface="SF UI Text" panose="00000400000000000000" pitchFamily="2" charset="0"/>
              </a:rPr>
              <a:t>списка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Добавление мероприятий в избранное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избранных мероприятий</a:t>
            </a:r>
            <a:endParaRPr lang="ru-RU" sz="2800" dirty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Поиск по спискам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языка </a:t>
            </a:r>
            <a:r>
              <a:rPr lang="ru-RU" sz="2800" dirty="0" err="1" smtClean="0">
                <a:latin typeface="SF UI Text" panose="00000400000000000000" pitchFamily="2" charset="0"/>
              </a:rPr>
              <a:t>меропритяий</a:t>
            </a:r>
            <a:endParaRPr lang="ru-RU" sz="2800" dirty="0" smtClean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цветовой темы приложения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2400" dirty="0" smtClean="0">
                <a:latin typeface="SF UI Text" panose="00000400000000000000" pitchFamily="2" charset="0"/>
              </a:rPr>
              <a:t>Технологии </a:t>
            </a:r>
            <a:r>
              <a:rPr lang="ru-RU" sz="2400" dirty="0">
                <a:latin typeface="SF UI Text" panose="00000400000000000000" pitchFamily="2" charset="0"/>
              </a:rPr>
              <a:t>и</a:t>
            </a:r>
            <a:r>
              <a:rPr lang="ru-RU" sz="2400" dirty="0" smtClean="0">
                <a:latin typeface="SF UI Text" panose="00000400000000000000" pitchFamily="2" charset="0"/>
              </a:rPr>
              <a:t> инструменты реализации</a:t>
            </a:r>
            <a:endParaRPr lang="en-US" sz="24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539</Words>
  <Application>Microsoft Office PowerPoint</Application>
  <PresentationFormat>Экран (4:3)</PresentationFormat>
  <Paragraphs>165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MS PGothic</vt:lpstr>
      <vt:lpstr>Arial</vt:lpstr>
      <vt:lpstr>Calibri</vt:lpstr>
      <vt:lpstr>Segoe UI</vt:lpstr>
      <vt:lpstr>SF UI Text</vt:lpstr>
      <vt:lpstr>Office Theme</vt:lpstr>
      <vt:lpstr>Факультет компьютерных наук Департамент программной инженерии Курсовая работа</vt:lpstr>
      <vt:lpstr>У Вышки есть мероприятия!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алекс шакура</cp:lastModifiedBy>
  <cp:revision>65</cp:revision>
  <dcterms:created xsi:type="dcterms:W3CDTF">2010-09-30T06:45:00Z</dcterms:created>
  <dcterms:modified xsi:type="dcterms:W3CDTF">2019-05-16T19:21:37Z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