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1" r:id="rId4"/>
    <p:sldId id="262" r:id="rId5"/>
    <p:sldId id="273" r:id="rId6"/>
    <p:sldId id="263" r:id="rId7"/>
    <p:sldId id="268" r:id="rId8"/>
    <p:sldId id="274" r:id="rId9"/>
    <p:sldId id="269" r:id="rId10"/>
    <p:sldId id="264" r:id="rId11"/>
    <p:sldId id="283" r:id="rId12"/>
    <p:sldId id="284" r:id="rId13"/>
    <p:sldId id="285" r:id="rId14"/>
    <p:sldId id="265" r:id="rId15"/>
    <p:sldId id="286" r:id="rId16"/>
    <p:sldId id="276" r:id="rId17"/>
    <p:sldId id="258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80" autoAdjust="0"/>
  </p:normalViewPr>
  <p:slideViewPr>
    <p:cSldViewPr snapToGrid="0" snapToObjects="1">
      <p:cViewPr varScale="1">
        <p:scale>
          <a:sx n="82" d="100"/>
          <a:sy n="82" d="100"/>
        </p:scale>
        <p:origin x="8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se.ru/en/news/announcements/" TargetMode="External"/><Relationship Id="rId2" Type="http://schemas.openxmlformats.org/officeDocument/2006/relationships/hyperlink" Target="https://www.hse.ru/news/announcemen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hakura.dev/hseapien" TargetMode="External"/><Relationship Id="rId4" Type="http://schemas.openxmlformats.org/officeDocument/2006/relationships/hyperlink" Target="https://shakura.dev/hseap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0" y="1698172"/>
            <a:ext cx="9144000" cy="1427584"/>
          </a:xfrm>
        </p:spPr>
        <p:txBody>
          <a:bodyPr/>
          <a:lstStyle/>
          <a:p>
            <a:pPr eaLnBrk="1" hangingPunct="1"/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Факультет компьютерных наук</a:t>
            </a:r>
            <a:b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</a:br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Департамент программной инженерии</a:t>
            </a:r>
            <a:b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</a:br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Курсовая </a:t>
            </a:r>
            <a:r>
              <a:rPr lang="ru-RU" sz="2400" dirty="0" smtClean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работа</a:t>
            </a:r>
            <a:endParaRPr lang="en-US" sz="2800" dirty="0">
              <a:solidFill>
                <a:srgbClr val="FF0000"/>
              </a:solidFill>
              <a:latin typeface="SF UI Text" panose="00000400000000000000" pitchFamily="2" charset="0"/>
              <a:cs typeface="+mj-lt"/>
            </a:endParaRP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Высшая школа экономики, Москва, 2019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  <a:latin typeface="+mj-lt"/>
                <a:cs typeface="+mj-lt"/>
              </a:rPr>
              <a:t>www.hse.ru</a:t>
            </a: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 </a:t>
            </a:r>
            <a:endParaRPr kumimoji="1" lang="ru-RU" sz="800" dirty="0">
              <a:solidFill>
                <a:schemeClr val="bg1"/>
              </a:solidFill>
              <a:latin typeface="+mj-lt"/>
              <a:cs typeface="+mj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53165" y="3372631"/>
            <a:ext cx="8243596" cy="1047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charset="-128"/>
                <a:cs typeface="MS PGothic" panose="020B060007020508020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eaLnBrk="1" hangingPunct="1"/>
            <a:r>
              <a:rPr lang="ru-RU" sz="3200" dirty="0">
                <a:latin typeface="SF UI Text" panose="00000400000000000000" pitchFamily="2" charset="0"/>
              </a:rPr>
              <a:t>Приложение активности и уведомления ВШЭ</a:t>
            </a:r>
            <a:endParaRPr lang="en-US" sz="2900" dirty="0">
              <a:solidFill>
                <a:srgbClr val="FF0000"/>
              </a:solidFill>
              <a:latin typeface="SF UI Text" panose="00000400000000000000" pitchFamily="2" charset="0"/>
              <a:cs typeface="+mj-lt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-75890" y="4744405"/>
            <a:ext cx="4162697" cy="857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smtClean="0">
                <a:latin typeface="SF UI Text" panose="00000400000000000000" pitchFamily="2" charset="0"/>
              </a:rPr>
              <a:t>Выполнил студент группы 182</a:t>
            </a:r>
          </a:p>
          <a:p>
            <a:pPr algn="r"/>
            <a:r>
              <a:rPr lang="ru-RU" sz="2000" b="1" dirty="0" smtClean="0">
                <a:latin typeface="SF UI Text" panose="00000400000000000000" pitchFamily="2" charset="0"/>
              </a:rPr>
              <a:t>Шакура Максим Александрович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4753384"/>
            <a:ext cx="4389119" cy="171558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Научный руководитель</a:t>
            </a:r>
            <a:r>
              <a:rPr lang="en-US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: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Руководитель </a:t>
            </a:r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департамента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программной </a:t>
            </a:r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инженерии</a:t>
            </a:r>
            <a:endParaRPr lang="en-US" sz="2000" dirty="0" smtClean="0">
              <a:solidFill>
                <a:schemeClr val="tx1"/>
              </a:solidFill>
              <a:latin typeface="SF UI Text" panose="00000400000000000000" pitchFamily="2" charset="0"/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факультета </a:t>
            </a:r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компьютерных наук</a:t>
            </a:r>
          </a:p>
          <a:p>
            <a:pPr algn="r"/>
            <a:r>
              <a:rPr lang="ru-RU" sz="2000" b="1" dirty="0" err="1" smtClean="0">
                <a:solidFill>
                  <a:schemeClr val="tx1"/>
                </a:solidFill>
                <a:latin typeface="SF UI Text" panose="00000400000000000000" pitchFamily="2" charset="0"/>
              </a:rPr>
              <a:t>Авдошин</a:t>
            </a:r>
            <a:r>
              <a:rPr lang="ru-RU" sz="2000" b="1" dirty="0" smtClean="0">
                <a:solidFill>
                  <a:schemeClr val="tx1"/>
                </a:solidFill>
                <a:latin typeface="SF UI Text" panose="00000400000000000000" pitchFamily="2" charset="0"/>
              </a:rPr>
              <a:t> Сергей </a:t>
            </a:r>
            <a:r>
              <a:rPr lang="ru-RU" sz="2000" b="1" dirty="0">
                <a:solidFill>
                  <a:schemeClr val="tx1"/>
                </a:solidFill>
                <a:latin typeface="SF UI Text" panose="00000400000000000000" pitchFamily="2" charset="0"/>
              </a:rPr>
              <a:t>М</a:t>
            </a:r>
            <a:r>
              <a:rPr lang="ru-RU" sz="2000" b="1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ихайлович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2123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</a:rPr>
              <a:t>ВЫБРАННЫЙ ИНСТРУМЕНТАРИЙ, </a:t>
            </a:r>
          </a:p>
          <a:p>
            <a:endParaRPr lang="en-US" sz="1600" i="1" dirty="0">
              <a:solidFill>
                <a:srgbClr val="003F82"/>
              </a:solidFill>
            </a:endParaRPr>
          </a:p>
          <a:p>
            <a:r>
              <a:rPr lang="ru-RU" sz="1600" i="1" dirty="0">
                <a:solidFill>
                  <a:srgbClr val="003F82"/>
                </a:solidFill>
              </a:rPr>
              <a:t>ЯЗЫК  И СРЕДА ПРОГРАММИРОВАНИЯ,</a:t>
            </a:r>
          </a:p>
          <a:p>
            <a:endParaRPr lang="ru-RU" sz="1600" i="1" dirty="0">
              <a:solidFill>
                <a:srgbClr val="003F82"/>
              </a:solidFill>
            </a:endParaRPr>
          </a:p>
          <a:p>
            <a:r>
              <a:rPr lang="ru-RU" sz="1600" i="1" dirty="0">
                <a:solidFill>
                  <a:srgbClr val="003F82"/>
                </a:solidFill>
              </a:rPr>
              <a:t>Сторонние библиотеки (со ссылками, указанием авторов, версии, года и т.п.)</a:t>
            </a:r>
          </a:p>
          <a:p>
            <a:endParaRPr lang="en-US" sz="1600" i="1" dirty="0">
              <a:solidFill>
                <a:srgbClr val="003F82"/>
              </a:solidFill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i="1" dirty="0">
              <a:solidFill>
                <a:srgbClr val="003F82"/>
              </a:solidFill>
            </a:endParaRPr>
          </a:p>
          <a:p>
            <a:r>
              <a:rPr lang="ru-RU" sz="1600" i="1" dirty="0">
                <a:solidFill>
                  <a:srgbClr val="003F82"/>
                </a:solidFill>
              </a:rPr>
              <a:t>АРХИТЕКТУРА ПРИЛОЖЕНИЯ, диаграммы, в т.ч. классов</a:t>
            </a:r>
          </a:p>
          <a:p>
            <a:endParaRPr lang="en-US" sz="1600" i="1" dirty="0">
              <a:solidFill>
                <a:srgbClr val="003F82"/>
              </a:solidFill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i="1" dirty="0">
              <a:solidFill>
                <a:srgbClr val="003F82"/>
              </a:solidFill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ОПИСАНИЕ ОСОБЕННОСТЕЙ ПРОГРАММНОЙ РЕАЛИЗАЦИИ И Т.П.</a:t>
            </a: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2369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i="1" dirty="0">
              <a:solidFill>
                <a:srgbClr val="003F82"/>
              </a:solidFill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Тестирование программы</a:t>
            </a: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ОПИСАНИЕ МЕТОДИКИ ИССЛЕДОВАНИЙ, </a:t>
            </a: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План эксперимента</a:t>
            </a: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13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183595" y="1772099"/>
            <a:ext cx="8503205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МОЖЕТ БЫТЬ ДЕМОНСТРАЦИЯ ПРОГРАММНОГО ПРОДУКТА,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РЕЗУЛЬТАТЫ ИССЛЕДОВАНИЙ , экспериментов И ПР.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МОЖЕТ БЫТЬ НЕСКОЛЬКО СЛАЙДОВ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14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07882" y="4151313"/>
            <a:ext cx="8378918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ВАЖНО, ЧТОБЫ РЕЗУЛЬТАТЫ СООТВЕТСТВОВАЛИ ПОСТАВЛЕННЫМ ЗАДАЧАМ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В описании результатов можете повторить задачи, но добавить 1-3 предложения, описывающие результаты по каждой задаче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Пути дальнейшей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2250" y="1963450"/>
            <a:ext cx="8699872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Пути дальнейшей работы (желательно написать)</a:t>
            </a: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Если работа полезная / интересная и т.п., то направления дальнейшей работы точно есть.</a:t>
            </a:r>
          </a:p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Если их нет, значит, работа - тупиковая</a:t>
            </a: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49"/>
            <a:ext cx="818216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ОФОРМИТЬ В СООТВЕТСТВИИИ С ГОСТ (см. Методические указания по оформлению списка использованных источников)</a:t>
            </a: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16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 smtClean="0">
                <a:solidFill>
                  <a:srgbClr val="FF0000"/>
                </a:solidFill>
                <a:latin typeface="Arial" panose="020B0604020202020204" pitchFamily="34" charset="0"/>
              </a:rPr>
              <a:t>Шакура Максим Александрович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200" smtClean="0">
                <a:solidFill>
                  <a:srgbClr val="FF0000"/>
                </a:solidFill>
                <a:latin typeface="Arial" panose="020B0604020202020204" pitchFamily="34" charset="0"/>
              </a:rPr>
              <a:t>max2000turbo@gmail.com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- 201</a:t>
            </a:r>
            <a:r>
              <a:rPr lang="en-US" alt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9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t>17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217224" y="10987"/>
            <a:ext cx="8061649" cy="1325563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SF UI Text" panose="00000400000000000000" pitchFamily="2" charset="0"/>
              </a:rPr>
              <a:t>У Вышки есть </a:t>
            </a:r>
            <a:r>
              <a:rPr lang="ru-RU" sz="3200" dirty="0" smtClean="0">
                <a:solidFill>
                  <a:schemeClr val="bg1"/>
                </a:solidFill>
                <a:latin typeface="SF UI Text" panose="00000400000000000000" pitchFamily="2" charset="0"/>
              </a:rPr>
              <a:t>мероприятия!</a:t>
            </a:r>
            <a:endParaRPr lang="ru-RU" sz="3200" dirty="0">
              <a:solidFill>
                <a:schemeClr val="bg1"/>
              </a:solidFill>
              <a:latin typeface="SF UI Text" panose="00000400000000000000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245" y="2297362"/>
            <a:ext cx="5937069" cy="3339601"/>
          </a:xfrm>
          <a:prstGeom prst="rect">
            <a:avLst/>
          </a:prstGeom>
        </p:spPr>
      </p:pic>
      <p:sp>
        <p:nvSpPr>
          <p:cNvPr id="15" name="Объект 2"/>
          <p:cNvSpPr>
            <a:spLocks noGrp="1"/>
          </p:cNvSpPr>
          <p:nvPr>
            <p:ph idx="1"/>
          </p:nvPr>
        </p:nvSpPr>
        <p:spPr>
          <a:xfrm>
            <a:off x="0" y="2183912"/>
            <a:ext cx="4012474" cy="3339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Цель:</a:t>
            </a:r>
          </a:p>
          <a:p>
            <a:pPr marL="0" indent="0">
              <a:buNone/>
            </a:pPr>
            <a:r>
              <a:rPr lang="ru-RU" sz="2000" dirty="0" smtClean="0"/>
              <a:t>Упростить распространение информации о мероприятиях Вышки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Задача:</a:t>
            </a:r>
          </a:p>
          <a:p>
            <a:pPr marL="0" indent="0">
              <a:buNone/>
            </a:pPr>
            <a:r>
              <a:rPr lang="ru-RU" sz="2000" dirty="0" smtClean="0"/>
              <a:t>Написать клиент-серверное приложение для вывода списка мероприятий и работы с ними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SF UI Text" panose="00000400000000000000" pitchFamily="2" charset="0"/>
              </a:rPr>
              <a:t>Термины</a:t>
            </a:r>
            <a:endParaRPr lang="en-US" sz="3200" b="1" dirty="0">
              <a:solidFill>
                <a:schemeClr val="bg1"/>
              </a:solidFill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1815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Segoe UI" panose="020B0502040204020203" pitchFamily="34" charset="0"/>
              </a:rPr>
              <a:t>C#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Язык </a:t>
            </a:r>
            <a:r>
              <a:rPr lang="ru-RU" sz="1600" dirty="0" err="1" smtClean="0">
                <a:latin typeface="Segoe UI" panose="020B0502040204020203" pitchFamily="34" charset="0"/>
              </a:rPr>
              <a:t>програмирования</a:t>
            </a:r>
            <a:endParaRPr lang="en-US" sz="1600" b="1" dirty="0" smtClean="0">
              <a:latin typeface="Segoe UI" panose="020B0502040204020203" pitchFamily="34" charset="0"/>
            </a:endParaRPr>
          </a:p>
          <a:p>
            <a:r>
              <a:rPr lang="en-US" sz="1600" b="1" dirty="0" err="1" smtClean="0">
                <a:latin typeface="Segoe UI" panose="020B0502040204020203" pitchFamily="34" charset="0"/>
              </a:rPr>
              <a:t>Xamarin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err="1" smtClean="0">
                <a:latin typeface="Segoe UI" panose="020B0502040204020203" pitchFamily="34" charset="0"/>
              </a:rPr>
              <a:t>фрэймворк</a:t>
            </a:r>
            <a:r>
              <a:rPr lang="ru-RU" sz="1600" dirty="0" smtClean="0">
                <a:latin typeface="Segoe UI" panose="020B0502040204020203" pitchFamily="34" charset="0"/>
              </a:rPr>
              <a:t> для разработки приложений на языке </a:t>
            </a:r>
            <a:r>
              <a:rPr lang="en-US" sz="1600" dirty="0" smtClean="0">
                <a:latin typeface="Segoe UI" panose="020B0502040204020203" pitchFamily="34" charset="0"/>
              </a:rPr>
              <a:t>C#</a:t>
            </a:r>
            <a:r>
              <a:rPr lang="ru-RU" sz="1600" dirty="0" smtClean="0">
                <a:latin typeface="Segoe UI" panose="020B0502040204020203" pitchFamily="34" charset="0"/>
              </a:rPr>
              <a:t>.</a:t>
            </a:r>
            <a:endParaRPr lang="ru-RU" sz="1600" dirty="0">
              <a:latin typeface="Segoe UI" panose="020B0502040204020203" pitchFamily="34" charset="0"/>
            </a:endParaRPr>
          </a:p>
          <a:p>
            <a:r>
              <a:rPr lang="en-US" sz="1600" b="1" dirty="0" smtClean="0">
                <a:latin typeface="Segoe UI" panose="020B0502040204020203" pitchFamily="34" charset="0"/>
              </a:rPr>
              <a:t>JSON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формат представления данных.</a:t>
            </a:r>
          </a:p>
          <a:p>
            <a:r>
              <a:rPr lang="en-US" sz="1600" b="1" dirty="0" smtClean="0">
                <a:latin typeface="Segoe UI" panose="020B0502040204020203" pitchFamily="34" charset="0"/>
              </a:rPr>
              <a:t>HTTPS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протокол передачи данных.</a:t>
            </a:r>
          </a:p>
          <a:p>
            <a:r>
              <a:rPr lang="ru-RU" sz="1600" b="1" dirty="0" smtClean="0">
                <a:latin typeface="Segoe UI" panose="020B0502040204020203" pitchFamily="34" charset="0"/>
              </a:rPr>
              <a:t>Клиент</a:t>
            </a:r>
            <a:r>
              <a:rPr lang="ru-RU" sz="1600" dirty="0" smtClean="0">
                <a:latin typeface="Segoe UI" panose="020B0502040204020203" pitchFamily="34" charset="0"/>
              </a:rPr>
              <a:t> – программа конечного пользователя.</a:t>
            </a:r>
          </a:p>
          <a:p>
            <a:r>
              <a:rPr lang="ru-RU" sz="1600" b="1" dirty="0" smtClean="0">
                <a:latin typeface="Segoe UI" panose="020B0502040204020203" pitchFamily="34" charset="0"/>
              </a:rPr>
              <a:t>Сервер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Компьютер, обменивающийся данными с клиентами.</a:t>
            </a:r>
            <a:endParaRPr lang="en-US" sz="1600" dirty="0" smtClean="0">
              <a:latin typeface="Segoe UI" panose="020B0502040204020203" pitchFamily="34" charset="0"/>
            </a:endParaRPr>
          </a:p>
          <a:p>
            <a:r>
              <a:rPr lang="en-US" sz="1600" b="1" smtClean="0">
                <a:latin typeface="Segoe UI" panose="020B0502040204020203" pitchFamily="34" charset="0"/>
              </a:rPr>
              <a:t>HTML</a:t>
            </a:r>
            <a:r>
              <a:rPr lang="ru-RU" sz="1600" smtClean="0">
                <a:latin typeface="Segoe UI" panose="020B0502040204020203" pitchFamily="34" charset="0"/>
              </a:rPr>
              <a:t> </a:t>
            </a:r>
            <a:r>
              <a:rPr lang="ru-RU" sz="1600">
                <a:latin typeface="Segoe UI" panose="020B0502040204020203" pitchFamily="34" charset="0"/>
              </a:rPr>
              <a:t>– </a:t>
            </a:r>
            <a:r>
              <a:rPr lang="ru-RU" sz="1600" smtClean="0">
                <a:latin typeface="Segoe UI" panose="020B0502040204020203" pitchFamily="34" charset="0"/>
              </a:rPr>
              <a:t>Язык разметки.</a:t>
            </a:r>
            <a:endParaRPr lang="en-US" sz="1600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2625725"/>
            <a:ext cx="8738870" cy="21236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F82"/>
                </a:solidFill>
              </a:rPr>
              <a:t>Цель работы</a:t>
            </a:r>
            <a:r>
              <a:rPr lang="ru-RU" sz="2000" dirty="0">
                <a:solidFill>
                  <a:srgbClr val="003F82"/>
                </a:solidFill>
              </a:rPr>
              <a:t/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600" dirty="0" smtClean="0">
                <a:solidFill>
                  <a:srgbClr val="003F82"/>
                </a:solidFill>
              </a:rPr>
              <a:t>Сделать мероприятия ВШЭ более доступными.</a:t>
            </a:r>
            <a:endParaRPr lang="ru-RU" sz="1600" dirty="0">
              <a:solidFill>
                <a:srgbClr val="003F82"/>
              </a:solidFill>
            </a:endParaRPr>
          </a:p>
          <a:p>
            <a:endParaRPr lang="ru-RU" sz="1200" dirty="0">
              <a:solidFill>
                <a:srgbClr val="003F82"/>
              </a:solidFill>
            </a:endParaRPr>
          </a:p>
          <a:p>
            <a:r>
              <a:rPr lang="ru-RU" sz="2000" b="1" dirty="0">
                <a:solidFill>
                  <a:srgbClr val="003F82"/>
                </a:solidFill>
              </a:rPr>
              <a:t>Задачи работы</a:t>
            </a:r>
          </a:p>
          <a:p>
            <a:pPr marL="342900" indent="-342900">
              <a:buFont typeface="+mj-lt"/>
              <a:buAutoNum type="arabicPeriod"/>
            </a:pPr>
            <a:endParaRPr lang="ru-RU" sz="1600" b="1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600" dirty="0" smtClean="0">
                <a:solidFill>
                  <a:srgbClr val="003F82"/>
                </a:solidFill>
              </a:rPr>
              <a:t>Создать </a:t>
            </a:r>
            <a:r>
              <a:rPr lang="ru-RU" sz="1600" dirty="0" err="1" smtClean="0">
                <a:solidFill>
                  <a:srgbClr val="003F82"/>
                </a:solidFill>
              </a:rPr>
              <a:t>прграмму</a:t>
            </a:r>
            <a:r>
              <a:rPr lang="ru-RU" sz="1600" dirty="0" smtClean="0">
                <a:solidFill>
                  <a:srgbClr val="003F82"/>
                </a:solidFill>
              </a:rPr>
              <a:t> на сервере для </a:t>
            </a:r>
            <a:r>
              <a:rPr lang="ru-RU" sz="1600" dirty="0" err="1" smtClean="0">
                <a:solidFill>
                  <a:srgbClr val="003F82"/>
                </a:solidFill>
              </a:rPr>
              <a:t>парсинга</a:t>
            </a:r>
            <a:r>
              <a:rPr lang="ru-RU" sz="1600" dirty="0" smtClean="0">
                <a:solidFill>
                  <a:srgbClr val="003F82"/>
                </a:solidFill>
              </a:rPr>
              <a:t> данных с сайта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600" dirty="0" smtClean="0">
                <a:solidFill>
                  <a:srgbClr val="003F82"/>
                </a:solidFill>
              </a:rPr>
              <a:t>Создать клиент-серверное приложения для мобильных устройств для вывода информации о мероприятиях</a:t>
            </a:r>
            <a:endParaRPr lang="ru-RU" sz="16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Segoe UI" panose="020B0502040204020203" pitchFamily="34" charset="0"/>
              </a:rPr>
              <a:t>На данный момент у Вышки 3 </a:t>
            </a:r>
            <a:r>
              <a:rPr lang="ru-RU" sz="1600" b="1" dirty="0">
                <a:latin typeface="Segoe UI" panose="020B0502040204020203" pitchFamily="34" charset="0"/>
              </a:rPr>
              <a:t>канала распространения </a:t>
            </a:r>
            <a:r>
              <a:rPr lang="ru-RU" sz="1600" b="1" dirty="0" smtClean="0">
                <a:latin typeface="Segoe UI" panose="020B0502040204020203" pitchFamily="34" charset="0"/>
              </a:rPr>
              <a:t>информации о мероприятиях:</a:t>
            </a:r>
            <a:endParaRPr lang="en-US" sz="1600" dirty="0">
              <a:latin typeface="Segoe UI" panose="020B0502040204020203" pitchFamily="34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22249" y="2410112"/>
            <a:ext cx="8575521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>
                <a:latin typeface="Segoe UI" panose="020B0502040204020203" pitchFamily="34" charset="0"/>
              </a:rPr>
              <a:t>Сайт </a:t>
            </a:r>
            <a:r>
              <a:rPr lang="en-US" sz="2400" dirty="0" smtClean="0">
                <a:latin typeface="Segoe UI" panose="020B0502040204020203" pitchFamily="34" charset="0"/>
              </a:rPr>
              <a:t>HSE.ru</a:t>
            </a:r>
          </a:p>
          <a:p>
            <a:pPr marL="342900" indent="-342900">
              <a:buAutoNum type="arabicParenR"/>
            </a:pPr>
            <a:r>
              <a:rPr lang="ru-RU" sz="2400" dirty="0" smtClean="0">
                <a:latin typeface="Segoe UI" panose="020B0502040204020203" pitchFamily="34" charset="0"/>
              </a:rPr>
              <a:t>Рассылка по электронной почте</a:t>
            </a:r>
          </a:p>
          <a:p>
            <a:pPr marL="342900" indent="-342900">
              <a:buAutoNum type="arabicParenR"/>
            </a:pPr>
            <a:r>
              <a:rPr lang="ru-RU" sz="2400" dirty="0" smtClean="0">
                <a:latin typeface="Segoe UI" panose="020B0502040204020203" pitchFamily="34" charset="0"/>
              </a:rPr>
              <a:t>Распространение через социальные сети</a:t>
            </a:r>
          </a:p>
          <a:p>
            <a:pPr marL="342900" indent="-342900">
              <a:buAutoNum type="arabicParenR"/>
            </a:pPr>
            <a:r>
              <a:rPr lang="ru-RU" sz="2400" dirty="0" smtClean="0">
                <a:latin typeface="Segoe UI" panose="020B0502040204020203" pitchFamily="34" charset="0"/>
              </a:rPr>
              <a:t>Информация на стендах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315616" y="428625"/>
            <a:ext cx="7828384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SF UI Text" panose="00000400000000000000" pitchFamily="2" charset="0"/>
              </a:rPr>
              <a:t>Алгоритм работы</a:t>
            </a:r>
            <a:endParaRPr lang="en-US" sz="2400" b="1" dirty="0">
              <a:solidFill>
                <a:schemeClr val="bg1"/>
              </a:solidFill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117681"/>
            <a:ext cx="8639362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>
                <a:latin typeface="SF UI Text" panose="00000400000000000000" pitchFamily="2" charset="0"/>
              </a:rPr>
              <a:t>Раз в час сервер </a:t>
            </a:r>
            <a:r>
              <a:rPr lang="en-US" dirty="0" err="1" smtClean="0">
                <a:latin typeface="SF UI Text" panose="00000400000000000000" pitchFamily="2" charset="0"/>
              </a:rPr>
              <a:t>Shakura.dev</a:t>
            </a:r>
            <a:r>
              <a:rPr lang="en-US" dirty="0" smtClean="0">
                <a:latin typeface="SF UI Text" panose="00000400000000000000" pitchFamily="2" charset="0"/>
              </a:rPr>
              <a:t> </a:t>
            </a:r>
            <a:r>
              <a:rPr lang="ru-RU" dirty="0" smtClean="0">
                <a:latin typeface="SF UI Text" panose="00000400000000000000" pitchFamily="2" charset="0"/>
              </a:rPr>
              <a:t>делает </a:t>
            </a:r>
            <a:r>
              <a:rPr lang="en-US" dirty="0" smtClean="0">
                <a:latin typeface="SF UI Text" panose="00000400000000000000" pitchFamily="2" charset="0"/>
              </a:rPr>
              <a:t>GET</a:t>
            </a:r>
            <a:r>
              <a:rPr lang="ru-RU" dirty="0" smtClean="0">
                <a:latin typeface="SF UI Text" panose="00000400000000000000" pitchFamily="2" charset="0"/>
              </a:rPr>
              <a:t>-запрос к </a:t>
            </a:r>
            <a:r>
              <a:rPr lang="ru-RU" dirty="0" err="1" smtClean="0">
                <a:latin typeface="SF UI Text" panose="00000400000000000000" pitchFamily="2" charset="0"/>
              </a:rPr>
              <a:t>сайтаи</a:t>
            </a:r>
            <a:r>
              <a:rPr lang="ru-RU" dirty="0" smtClean="0">
                <a:latin typeface="SF UI Text" panose="00000400000000000000" pitchFamily="2" charset="0"/>
              </a:rPr>
              <a:t> </a:t>
            </a:r>
            <a:r>
              <a:rPr lang="en-US" dirty="0">
                <a:latin typeface="SF UI Text" panose="00000400000000000000" pitchFamily="2" charset="0"/>
                <a:hlinkClick r:id="rId2"/>
              </a:rPr>
              <a:t>https://www.hse.ru/news/announcements</a:t>
            </a:r>
            <a:r>
              <a:rPr lang="en-US" dirty="0" smtClean="0">
                <a:latin typeface="SF UI Text" panose="00000400000000000000" pitchFamily="2" charset="0"/>
                <a:hlinkClick r:id="rId2"/>
              </a:rPr>
              <a:t>/</a:t>
            </a:r>
            <a:r>
              <a:rPr lang="ru-RU" dirty="0" smtClean="0">
                <a:latin typeface="SF UI Text" panose="00000400000000000000" pitchFamily="2" charset="0"/>
              </a:rPr>
              <a:t> и </a:t>
            </a:r>
            <a:r>
              <a:rPr lang="en-US" dirty="0">
                <a:latin typeface="SF UI Text" panose="00000400000000000000" pitchFamily="2" charset="0"/>
                <a:hlinkClick r:id="rId3"/>
              </a:rPr>
              <a:t>https://www.hse.ru/en/news/announcements</a:t>
            </a:r>
            <a:r>
              <a:rPr lang="en-US" dirty="0" smtClean="0">
                <a:latin typeface="SF UI Text" panose="00000400000000000000" pitchFamily="2" charset="0"/>
                <a:hlinkClick r:id="rId3"/>
              </a:rPr>
              <a:t>/</a:t>
            </a:r>
            <a:r>
              <a:rPr lang="ru-RU" dirty="0" smtClean="0">
                <a:latin typeface="SF UI Text" panose="00000400000000000000" pitchFamily="2" charset="0"/>
              </a:rPr>
              <a:t> и </a:t>
            </a:r>
            <a:r>
              <a:rPr lang="ru-RU" dirty="0" err="1" smtClean="0">
                <a:latin typeface="SF UI Text" panose="00000400000000000000" pitchFamily="2" charset="0"/>
              </a:rPr>
              <a:t>парсит</a:t>
            </a:r>
            <a:r>
              <a:rPr lang="ru-RU" dirty="0" smtClean="0">
                <a:latin typeface="SF UI Text" panose="00000400000000000000" pitchFamily="2" charset="0"/>
              </a:rPr>
              <a:t> </a:t>
            </a:r>
            <a:r>
              <a:rPr lang="en-US" smtClean="0">
                <a:latin typeface="SF UI Text" panose="00000400000000000000" pitchFamily="2" charset="0"/>
              </a:rPr>
              <a:t>html </a:t>
            </a:r>
            <a:r>
              <a:rPr lang="ru-RU" smtClean="0">
                <a:latin typeface="SF UI Text" panose="00000400000000000000" pitchFamily="2" charset="0"/>
              </a:rPr>
              <a:t>страницы в данные о мероприятиях.</a:t>
            </a:r>
          </a:p>
          <a:p>
            <a:pPr marL="342900" indent="-342900">
              <a:buAutoNum type="arabicParenR"/>
            </a:pPr>
            <a:endParaRPr lang="ru-RU" dirty="0" smtClean="0">
              <a:latin typeface="SF UI Text" panose="00000400000000000000" pitchFamily="2" charset="0"/>
            </a:endParaRPr>
          </a:p>
          <a:p>
            <a:pPr marL="342900" indent="-342900">
              <a:buAutoNum type="arabicParenR"/>
            </a:pPr>
            <a:r>
              <a:rPr lang="ru-RU" dirty="0" smtClean="0">
                <a:latin typeface="SF UI Text" panose="00000400000000000000" pitchFamily="2" charset="0"/>
              </a:rPr>
              <a:t>При запуске, клиент-приложение делает запрос к сайтам </a:t>
            </a:r>
            <a:r>
              <a:rPr lang="en-US" dirty="0">
                <a:latin typeface="SF UI Text" panose="00000400000000000000" pitchFamily="2" charset="0"/>
                <a:hlinkClick r:id="rId4"/>
              </a:rPr>
              <a:t>https://</a:t>
            </a:r>
            <a:r>
              <a:rPr lang="en-US" dirty="0" smtClean="0">
                <a:latin typeface="SF UI Text" panose="00000400000000000000" pitchFamily="2" charset="0"/>
                <a:hlinkClick r:id="rId4"/>
              </a:rPr>
              <a:t>shakura.dev/hseapi</a:t>
            </a:r>
            <a:r>
              <a:rPr lang="ru-RU" dirty="0" smtClean="0">
                <a:latin typeface="SF UI Text" panose="00000400000000000000" pitchFamily="2" charset="0"/>
              </a:rPr>
              <a:t> и </a:t>
            </a:r>
            <a:r>
              <a:rPr lang="en-US" dirty="0">
                <a:latin typeface="SF UI Text" panose="00000400000000000000" pitchFamily="2" charset="0"/>
                <a:hlinkClick r:id="rId5"/>
              </a:rPr>
              <a:t>https://</a:t>
            </a:r>
            <a:r>
              <a:rPr lang="en-US" smtClean="0">
                <a:latin typeface="SF UI Text" panose="00000400000000000000" pitchFamily="2" charset="0"/>
                <a:hlinkClick r:id="rId5"/>
              </a:rPr>
              <a:t>shakura.dev/hseapien</a:t>
            </a:r>
            <a:r>
              <a:rPr lang="en-US" smtClean="0">
                <a:latin typeface="SF UI Text" panose="00000400000000000000" pitchFamily="2" charset="0"/>
              </a:rPr>
              <a:t> </a:t>
            </a:r>
            <a:r>
              <a:rPr lang="ru-RU" smtClean="0">
                <a:latin typeface="SF UI Text" panose="00000400000000000000" pitchFamily="2" charset="0"/>
              </a:rPr>
              <a:t>и получает данные о мероприиятиях и выводид их  на экран.</a:t>
            </a:r>
          </a:p>
          <a:p>
            <a:pPr marL="342900" indent="-342900">
              <a:buAutoNum type="arabicParenR"/>
            </a:pPr>
            <a:endParaRPr lang="ru-RU" dirty="0">
              <a:latin typeface="SF UI Text" panose="00000400000000000000" pitchFamily="2" charset="0"/>
            </a:endParaRPr>
          </a:p>
          <a:p>
            <a:pPr marL="342900" indent="-342900">
              <a:buAutoNum type="arabicParenR"/>
            </a:pPr>
            <a:r>
              <a:rPr lang="ru-RU" dirty="0" smtClean="0">
                <a:latin typeface="SF UI Text" panose="00000400000000000000" pitchFamily="2" charset="0"/>
              </a:rPr>
              <a:t>Все изменения клиент-приложение сохраняет в память и применяет при следующем запуске.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511559" y="428625"/>
            <a:ext cx="735005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Обмен данными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2250"/>
            <a:ext cx="9277212" cy="431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025078" y="4780389"/>
            <a:ext cx="8575521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sz="24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</a:t>
            </a:r>
            <a:endParaRPr lang="en-US" sz="2400" dirty="0" smtClean="0">
              <a:solidFill>
                <a:schemeClr val="tx2"/>
              </a:solidFill>
              <a:latin typeface="Segoe UI" panose="020B0502040204020203" pitchFamily="34" charset="0"/>
            </a:endParaRPr>
          </a:p>
          <a:p>
            <a:r>
              <a:rPr lang="en-US" sz="24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sz="24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hseapien</a:t>
            </a:r>
            <a:endParaRPr lang="ru-RU" sz="2400" dirty="0" smtClean="0">
              <a:solidFill>
                <a:schemeClr val="tx2"/>
              </a:solidFill>
              <a:latin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ВЫБРАННЫХ МЕТОДОВ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507727"/>
            <a:ext cx="8775446" cy="2062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r>
              <a:rPr lang="ru-RU" sz="2000" dirty="0">
                <a:solidFill>
                  <a:srgbClr val="003F82"/>
                </a:solidFill>
              </a:rPr>
              <a:t/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ИНФОРМАЦИОННЫЕ МОДЕЛИ, АЛГОРИТМЫ И Т.П.</a:t>
            </a:r>
          </a:p>
          <a:p>
            <a:endParaRPr lang="ru-RU" sz="1200" dirty="0">
              <a:solidFill>
                <a:srgbClr val="003F82"/>
              </a:solidFill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r>
              <a:rPr lang="ru-RU" sz="2000" dirty="0">
                <a:solidFill>
                  <a:srgbClr val="003F82"/>
                </a:solidFill>
              </a:rPr>
              <a:t/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ВЫБРАННЫХ АЛГОРИТМОВ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46455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</a:rPr>
              <a:t>СХЕМА ИЛИ ОПИСАНИЕ АЛГОРИТМА НА ПСЕВДОЯЗЫКЕ</a:t>
            </a:r>
            <a:r>
              <a:rPr lang="ru-RU" sz="1600" i="1">
                <a:solidFill>
                  <a:srgbClr val="003F82"/>
                </a:solidFill>
              </a:rPr>
              <a:t>, </a:t>
            </a:r>
          </a:p>
          <a:p>
            <a:endParaRPr lang="ru-RU" sz="1600" i="1" dirty="0">
              <a:solidFill>
                <a:srgbClr val="003F82"/>
              </a:solidFill>
            </a:endParaRPr>
          </a:p>
          <a:p>
            <a:r>
              <a:rPr lang="ru-RU" sz="1600" i="1">
                <a:solidFill>
                  <a:srgbClr val="003F82"/>
                </a:solidFill>
              </a:rPr>
              <a:t>Использованные структуры данных</a:t>
            </a:r>
          </a:p>
          <a:p>
            <a:endParaRPr lang="ru-RU" sz="1600" i="1" dirty="0">
              <a:solidFill>
                <a:srgbClr val="003F82"/>
              </a:solidFill>
            </a:endParaRPr>
          </a:p>
          <a:p>
            <a:r>
              <a:rPr lang="ru-RU" sz="1600" i="1" dirty="0">
                <a:solidFill>
                  <a:srgbClr val="003F82"/>
                </a:solidFill>
              </a:rPr>
              <a:t>НАСТОЯТЕЛЬНО СОВЕТУЮ ПРИВЕСТИ ИЛЛЮСТРАЦИИ РАБОТЫ АЛГОРИТМА НА ПРИМЕРЕ И Т.Д.</a:t>
            </a:r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577</Words>
  <Application>Microsoft Office PowerPoint</Application>
  <PresentationFormat>Экран (4:3)</PresentationFormat>
  <Paragraphs>181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MS PGothic</vt:lpstr>
      <vt:lpstr>Arial</vt:lpstr>
      <vt:lpstr>Calibri</vt:lpstr>
      <vt:lpstr>Segoe UI</vt:lpstr>
      <vt:lpstr>SF UI Text</vt:lpstr>
      <vt:lpstr>Office Theme</vt:lpstr>
      <vt:lpstr>Факультет компьютерных наук Департамент программной инженерии Курсовая работа</vt:lpstr>
      <vt:lpstr>У Вышки есть мероприятия!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vkremlev</dc:creator>
  <cp:lastModifiedBy>алекс шакура</cp:lastModifiedBy>
  <cp:revision>53</cp:revision>
  <dcterms:created xsi:type="dcterms:W3CDTF">2010-09-30T06:45:00Z</dcterms:created>
  <dcterms:modified xsi:type="dcterms:W3CDTF">2019-05-16T09:07:46Z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