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9" r:id="rId3"/>
    <p:sldId id="293" r:id="rId4"/>
    <p:sldId id="273" r:id="rId5"/>
    <p:sldId id="262" r:id="rId6"/>
    <p:sldId id="291" r:id="rId7"/>
    <p:sldId id="274" r:id="rId8"/>
    <p:sldId id="283" r:id="rId9"/>
    <p:sldId id="265" r:id="rId10"/>
    <p:sldId id="287" r:id="rId11"/>
    <p:sldId id="288" r:id="rId12"/>
    <p:sldId id="289" r:id="rId13"/>
    <p:sldId id="290" r:id="rId14"/>
    <p:sldId id="294" r:id="rId15"/>
    <p:sldId id="261" r:id="rId16"/>
    <p:sldId id="263" r:id="rId17"/>
    <p:sldId id="268" r:id="rId18"/>
    <p:sldId id="264" r:id="rId19"/>
    <p:sldId id="286" r:id="rId20"/>
    <p:sldId id="276" r:id="rId21"/>
    <p:sldId id="292" r:id="rId2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80" autoAdjust="0"/>
  </p:normalViewPr>
  <p:slideViewPr>
    <p:cSldViewPr snapToGrid="0" snapToObjects="1">
      <p:cViewPr varScale="1">
        <p:scale>
          <a:sx n="88" d="100"/>
          <a:sy n="88" d="100"/>
        </p:scale>
        <p:origin x="133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-1" y="8685213"/>
            <a:ext cx="327563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dirty="0"/>
              <a:t>Высшая школа экономики, Москва, </a:t>
            </a:r>
            <a:r>
              <a:rPr lang="ru-RU" dirty="0" smtClean="0"/>
              <a:t>2018</a:t>
            </a:r>
            <a:endParaRPr kumimoji="1" lang="ru-RU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3A33E-C325-493D-853D-0C52CC5BC609}" type="datetimeFigureOut">
              <a:rPr lang="ru-RU" smtClean="0"/>
              <a:t>19.05.2019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AEE50-5194-4E2F-9E63-C1259C2ACA2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9D9B1-B6B0-4324-91A6-EA2D4E340434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CB3C1-8DEB-4F78-85B6-939055E39EDB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DD563-E40F-4587-96CC-6FC37E1B9AD4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3F1F2-488E-48F5-B284-CB2ADAE765FC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32485-165D-4AD8-8DD3-ABDE4DD29132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1CB64-5CF5-4F51-85BC-788A4A7F3B6F}" type="datetime1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9C625-3F9E-4DFB-A5E1-1CBDC5003C45}" type="datetime1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6697-FEC6-4C36-B0D2-2C440F34F0B7}" type="datetime1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8EB36-176D-458F-A1D1-51CF3378A8BB}" type="datetime1">
              <a:rPr lang="en-US" smtClean="0"/>
              <a:t>5/19/2019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0F3EA-07D7-4291-97BD-1D78061A2850}" type="datetime1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912E4-C26E-43EE-9313-25FCA704325B}" type="datetime1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88E82FEC-4005-4EF6-B205-585ADA59CD5B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" TargetMode="External"/><Relationship Id="rId2" Type="http://schemas.openxmlformats.org/officeDocument/2006/relationships/hyperlink" Target="https://docs.microsoft.com/ru-ru/xamarin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123172" y="0"/>
            <a:ext cx="8020828" cy="1198736"/>
          </a:xfrm>
        </p:spPr>
        <p:txBody>
          <a:bodyPr/>
          <a:lstStyle/>
          <a:p>
            <a:pPr eaLnBrk="1" hangingPunct="1"/>
            <a: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  <a:t>Факультет компьютерных наук</a:t>
            </a:r>
            <a:b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</a:br>
            <a: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  <a:t>Департамент программной инженерии</a:t>
            </a:r>
            <a:b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</a:br>
            <a: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  <a:t>Курсовая </a:t>
            </a:r>
            <a:r>
              <a:rPr lang="ru-RU" sz="2400" dirty="0" smtClean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  <a:t>работа</a:t>
            </a:r>
            <a:endParaRPr lang="en-US" sz="2800" dirty="0">
              <a:solidFill>
                <a:srgbClr val="FF0000"/>
              </a:solidFill>
              <a:latin typeface="SF UI Text" panose="00000400000000000000" pitchFamily="2" charset="0"/>
              <a:cs typeface="+mj-lt"/>
            </a:endParaRPr>
          </a:p>
        </p:txBody>
      </p:sp>
      <p:sp>
        <p:nvSpPr>
          <p:cNvPr id="13316" name="Subtitle 2"/>
          <p:cNvSpPr txBox="1"/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latin typeface="+mj-lt"/>
                <a:cs typeface="+mj-lt"/>
              </a:rPr>
              <a:t>Высшая школа экономики, Москва, 2019</a:t>
            </a:r>
          </a:p>
          <a:p>
            <a:pPr algn="ctr">
              <a:spcBef>
                <a:spcPct val="20000"/>
              </a:spcBef>
            </a:pPr>
            <a:r>
              <a:rPr lang="en-US" sz="800" dirty="0">
                <a:latin typeface="+mj-lt"/>
                <a:cs typeface="+mj-lt"/>
              </a:rPr>
              <a:t>www.hse.ru</a:t>
            </a:r>
            <a:r>
              <a:rPr lang="ru-RU" sz="800" dirty="0">
                <a:latin typeface="+mj-lt"/>
                <a:cs typeface="+mj-lt"/>
              </a:rPr>
              <a:t> </a:t>
            </a:r>
            <a:endParaRPr kumimoji="1" lang="ru-RU" sz="800" dirty="0">
              <a:latin typeface="+mj-lt"/>
              <a:cs typeface="+mj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677635" y="2354131"/>
            <a:ext cx="7788729" cy="10472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anose="020B0600070205080204" charset="-128"/>
                <a:cs typeface="MS PGothic" panose="020B0600070205080204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eaLnBrk="1" hangingPunct="1"/>
            <a:r>
              <a:rPr lang="ru-RU" sz="3200" dirty="0">
                <a:latin typeface="SF UI Text" panose="00000400000000000000" pitchFamily="2" charset="0"/>
              </a:rPr>
              <a:t>Приложение активности и уведомления ВШЭ</a:t>
            </a:r>
            <a:endParaRPr lang="en-US" sz="2900" dirty="0">
              <a:solidFill>
                <a:srgbClr val="FF0000"/>
              </a:solidFill>
              <a:latin typeface="SF UI Text" panose="00000400000000000000" pitchFamily="2" charset="0"/>
              <a:cs typeface="+mj-lt"/>
            </a:endParaRPr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-75890" y="4636927"/>
            <a:ext cx="4162697" cy="857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dirty="0" smtClean="0">
                <a:latin typeface="SF UI Text" panose="00000400000000000000" pitchFamily="2" charset="0"/>
              </a:rPr>
              <a:t>Выполнил студент группы 182</a:t>
            </a:r>
          </a:p>
          <a:p>
            <a:pPr algn="r"/>
            <a:r>
              <a:rPr lang="ru-RU" sz="2000" b="1" dirty="0" smtClean="0">
                <a:latin typeface="SF UI Text" panose="00000400000000000000" pitchFamily="2" charset="0"/>
              </a:rPr>
              <a:t>Шакура Максим Александрович</a:t>
            </a:r>
          </a:p>
        </p:txBody>
      </p:sp>
      <p:sp>
        <p:nvSpPr>
          <p:cNvPr id="1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0" y="4529450"/>
            <a:ext cx="4389119" cy="1715588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Научный руководитель</a:t>
            </a:r>
            <a:r>
              <a:rPr lang="en-US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: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  <a:latin typeface="SF UI Text" panose="00000400000000000000" pitchFamily="2" charset="0"/>
              </a:rPr>
              <a:t>Руководитель </a:t>
            </a:r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департамента</a:t>
            </a:r>
          </a:p>
          <a:p>
            <a:pPr algn="r"/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SF UI Text" panose="00000400000000000000" pitchFamily="2" charset="0"/>
              </a:rPr>
              <a:t>программной </a:t>
            </a:r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инженерии</a:t>
            </a:r>
            <a:endParaRPr lang="en-US" sz="2000" dirty="0" smtClean="0">
              <a:solidFill>
                <a:schemeClr val="tx1"/>
              </a:solidFill>
              <a:latin typeface="SF UI Text" panose="00000400000000000000" pitchFamily="2" charset="0"/>
            </a:endParaRPr>
          </a:p>
          <a:p>
            <a:pPr algn="r"/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факультета </a:t>
            </a:r>
            <a:r>
              <a:rPr lang="ru-RU" sz="2000" dirty="0">
                <a:solidFill>
                  <a:schemeClr val="tx1"/>
                </a:solidFill>
                <a:latin typeface="SF UI Text" panose="00000400000000000000" pitchFamily="2" charset="0"/>
              </a:rPr>
              <a:t>компьютерных наук</a:t>
            </a:r>
          </a:p>
          <a:p>
            <a:pPr algn="r"/>
            <a:r>
              <a:rPr lang="ru-RU" sz="2000" b="1" dirty="0" err="1" smtClean="0">
                <a:solidFill>
                  <a:schemeClr val="tx1"/>
                </a:solidFill>
                <a:latin typeface="SF UI Text" panose="00000400000000000000" pitchFamily="2" charset="0"/>
              </a:rPr>
              <a:t>Авдошин</a:t>
            </a:r>
            <a:r>
              <a:rPr lang="ru-RU" sz="2000" b="1" dirty="0" smtClean="0">
                <a:solidFill>
                  <a:schemeClr val="tx1"/>
                </a:solidFill>
                <a:latin typeface="SF UI Text" panose="00000400000000000000" pitchFamily="2" charset="0"/>
              </a:rPr>
              <a:t> Сергей </a:t>
            </a:r>
            <a:r>
              <a:rPr lang="ru-RU" sz="2000" b="1" dirty="0">
                <a:solidFill>
                  <a:schemeClr val="tx1"/>
                </a:solidFill>
                <a:latin typeface="SF UI Text" panose="00000400000000000000" pitchFamily="2" charset="0"/>
              </a:rPr>
              <a:t>М</a:t>
            </a:r>
            <a:r>
              <a:rPr lang="ru-RU" sz="2000" b="1" dirty="0" smtClean="0">
                <a:solidFill>
                  <a:schemeClr val="tx1"/>
                </a:solidFill>
                <a:latin typeface="SF UI Text" panose="00000400000000000000" pitchFamily="2" charset="0"/>
              </a:rPr>
              <a:t>ихайлович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5841" y="0"/>
            <a:ext cx="8229600" cy="1143000"/>
          </a:xfrm>
        </p:spPr>
        <p:txBody>
          <a:bodyPr/>
          <a:lstStyle/>
          <a:p>
            <a:r>
              <a:rPr lang="ru-RU" dirty="0" smtClean="0">
                <a:latin typeface="SF UI Text" panose="00000400000000000000" pitchFamily="2" charset="0"/>
              </a:rPr>
              <a:t>Мероприятия на английском</a:t>
            </a:r>
            <a:endParaRPr lang="ru-RU" dirty="0">
              <a:latin typeface="SF UI Text" panose="00000400000000000000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5F501-F5CC-4E12-934E-78BB5E4DA208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https://github.com/M2000h/HSE-APP/raw/master/screenshots/main_en_wh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1" y="1330259"/>
            <a:ext cx="2556738" cy="511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github.com/M2000h/HSE-APP/raw/master/screenshots/main_en_bl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176" y="1330259"/>
            <a:ext cx="2556737" cy="511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2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5690" y="274638"/>
            <a:ext cx="8064139" cy="648471"/>
          </a:xfrm>
        </p:spPr>
        <p:txBody>
          <a:bodyPr/>
          <a:lstStyle/>
          <a:p>
            <a:r>
              <a:rPr lang="ru-RU" dirty="0" smtClean="0">
                <a:latin typeface="SF UI Text" panose="00000400000000000000" pitchFamily="2" charset="0"/>
              </a:rPr>
              <a:t>Подробности мероприятия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5F501-F5CC-4E12-934E-78BB5E4DA208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10" descr="https://github.com/M2000h/HSE-APP/raw/master/screenshots/event_white_r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910" y="1425442"/>
            <a:ext cx="2556735" cy="511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https://github.com/M2000h/HSE-APP/raw/master/screenshots/event_bl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238" y="1425442"/>
            <a:ext cx="2559762" cy="511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32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2973"/>
          </a:xfrm>
        </p:spPr>
        <p:txBody>
          <a:bodyPr/>
          <a:lstStyle/>
          <a:p>
            <a:r>
              <a:rPr lang="ru-RU" dirty="0" smtClean="0">
                <a:latin typeface="SF UI Text" panose="00000400000000000000" pitchFamily="2" charset="0"/>
              </a:rPr>
              <a:t>Поиск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5F501-F5CC-4E12-934E-78BB5E4DA208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14" descr="https://github.com/M2000h/HSE-APP/raw/master/screenshots/search_rus_wh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8" y="1409300"/>
            <a:ext cx="2513047" cy="50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https://github.com/M2000h/HSE-APP/raw/master/screenshots/search_rus_bl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437" y="1409300"/>
            <a:ext cx="2473526" cy="494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1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F UI Text" panose="00000400000000000000" pitchFamily="2" charset="0"/>
              </a:rPr>
              <a:t>Настройки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5F501-F5CC-4E12-934E-78BB5E4DA208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16" descr="https://github.com/M2000h/HSE-APP/raw/master/screenshots/set_wh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14" y="1330259"/>
            <a:ext cx="2513046" cy="50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0" descr="https://github.com/M2000h/HSE-APP/raw/master/screenshots/set_bl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508" y="1330259"/>
            <a:ext cx="2512492" cy="502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3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latin typeface="SF UI Text" panose="00000400000000000000" pitchFamily="2" charset="0"/>
              </a:rPr>
              <a:t>Видосик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5F501-F5CC-4E12-934E-78BB5E4DA2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1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546851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Термины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15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765900" y="1959529"/>
            <a:ext cx="7872548" cy="3323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Segoe UI" panose="020B0502040204020203" pitchFamily="34" charset="0"/>
              </a:rPr>
              <a:t>C#</a:t>
            </a:r>
            <a:r>
              <a:rPr lang="ru-RU" sz="2000" dirty="0" smtClean="0">
                <a:latin typeface="Segoe UI" panose="020B0502040204020203" pitchFamily="34" charset="0"/>
              </a:rPr>
              <a:t> </a:t>
            </a:r>
            <a:r>
              <a:rPr lang="ru-RU" sz="2000" dirty="0">
                <a:latin typeface="Segoe UI" panose="020B0502040204020203" pitchFamily="34" charset="0"/>
              </a:rPr>
              <a:t>– </a:t>
            </a:r>
            <a:r>
              <a:rPr lang="ru-RU" sz="2000" dirty="0" smtClean="0">
                <a:latin typeface="Segoe UI" panose="020B0502040204020203" pitchFamily="34" charset="0"/>
              </a:rPr>
              <a:t>Язык </a:t>
            </a:r>
            <a:r>
              <a:rPr lang="ru-RU" sz="2000" dirty="0" err="1" smtClean="0">
                <a:latin typeface="Segoe UI" panose="020B0502040204020203" pitchFamily="34" charset="0"/>
              </a:rPr>
              <a:t>програмирования</a:t>
            </a:r>
            <a:endParaRPr lang="en-US" sz="2000" b="1" dirty="0" smtClean="0"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err="1" smtClean="0">
                <a:latin typeface="Segoe UI" panose="020B0502040204020203" pitchFamily="34" charset="0"/>
              </a:rPr>
              <a:t>Xamarin</a:t>
            </a:r>
            <a:r>
              <a:rPr lang="ru-RU" sz="2000" dirty="0" smtClean="0">
                <a:latin typeface="Segoe UI" panose="020B0502040204020203" pitchFamily="34" charset="0"/>
              </a:rPr>
              <a:t> </a:t>
            </a:r>
            <a:r>
              <a:rPr lang="ru-RU" sz="2000" dirty="0">
                <a:latin typeface="Segoe UI" panose="020B0502040204020203" pitchFamily="34" charset="0"/>
              </a:rPr>
              <a:t>– </a:t>
            </a:r>
            <a:r>
              <a:rPr lang="ru-RU" sz="2000" dirty="0" err="1" smtClean="0">
                <a:latin typeface="Segoe UI" panose="020B0502040204020203" pitchFamily="34" charset="0"/>
              </a:rPr>
              <a:t>фрэймворк</a:t>
            </a:r>
            <a:r>
              <a:rPr lang="ru-RU" sz="2000" dirty="0" smtClean="0">
                <a:latin typeface="Segoe UI" panose="020B0502040204020203" pitchFamily="34" charset="0"/>
              </a:rPr>
              <a:t> для разработки приложений на языке </a:t>
            </a:r>
            <a:r>
              <a:rPr lang="en-US" sz="2000" dirty="0" smtClean="0">
                <a:latin typeface="Segoe UI" panose="020B0502040204020203" pitchFamily="34" charset="0"/>
              </a:rPr>
              <a:t>C#</a:t>
            </a:r>
            <a:r>
              <a:rPr lang="ru-RU" sz="2000" dirty="0" smtClean="0">
                <a:latin typeface="Segoe UI" panose="020B0502040204020203" pitchFamily="34" charset="0"/>
              </a:rPr>
              <a:t>.</a:t>
            </a:r>
            <a:endParaRPr lang="ru-RU" sz="2000" dirty="0"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Segoe UI" panose="020B0502040204020203" pitchFamily="34" charset="0"/>
              </a:rPr>
              <a:t>JSON</a:t>
            </a:r>
            <a:r>
              <a:rPr lang="ru-RU" sz="2000" dirty="0" smtClean="0">
                <a:latin typeface="Segoe UI" panose="020B0502040204020203" pitchFamily="34" charset="0"/>
              </a:rPr>
              <a:t> </a:t>
            </a:r>
            <a:r>
              <a:rPr lang="ru-RU" sz="2000" dirty="0">
                <a:latin typeface="Segoe UI" panose="020B0502040204020203" pitchFamily="34" charset="0"/>
              </a:rPr>
              <a:t>– </a:t>
            </a:r>
            <a:r>
              <a:rPr lang="ru-RU" sz="2000" dirty="0" smtClean="0">
                <a:latin typeface="Segoe UI" panose="020B0502040204020203" pitchFamily="34" charset="0"/>
              </a:rPr>
              <a:t>формат представления данных.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Segoe UI" panose="020B0502040204020203" pitchFamily="34" charset="0"/>
              </a:rPr>
              <a:t>HTTPS</a:t>
            </a:r>
            <a:r>
              <a:rPr lang="ru-RU" sz="2000" dirty="0" smtClean="0">
                <a:latin typeface="Segoe UI" panose="020B0502040204020203" pitchFamily="34" charset="0"/>
              </a:rPr>
              <a:t> </a:t>
            </a:r>
            <a:r>
              <a:rPr lang="ru-RU" sz="2000" dirty="0">
                <a:latin typeface="Segoe UI" panose="020B0502040204020203" pitchFamily="34" charset="0"/>
              </a:rPr>
              <a:t>– </a:t>
            </a:r>
            <a:r>
              <a:rPr lang="ru-RU" sz="2000" dirty="0" smtClean="0">
                <a:latin typeface="Segoe UI" panose="020B0502040204020203" pitchFamily="34" charset="0"/>
              </a:rPr>
              <a:t>протокол передачи данных.</a:t>
            </a:r>
          </a:p>
          <a:p>
            <a:pPr>
              <a:lnSpc>
                <a:spcPct val="150000"/>
              </a:lnSpc>
            </a:pPr>
            <a:r>
              <a:rPr lang="ru-RU" sz="2000" b="1" dirty="0" smtClean="0">
                <a:latin typeface="Segoe UI" panose="020B0502040204020203" pitchFamily="34" charset="0"/>
              </a:rPr>
              <a:t>Клиент</a:t>
            </a:r>
            <a:r>
              <a:rPr lang="ru-RU" sz="2000" dirty="0" smtClean="0">
                <a:latin typeface="Segoe UI" panose="020B0502040204020203" pitchFamily="34" charset="0"/>
              </a:rPr>
              <a:t> – программа конечного пользователя.</a:t>
            </a:r>
          </a:p>
          <a:p>
            <a:pPr>
              <a:lnSpc>
                <a:spcPct val="150000"/>
              </a:lnSpc>
            </a:pPr>
            <a:r>
              <a:rPr lang="ru-RU" sz="2000" b="1" dirty="0" smtClean="0">
                <a:latin typeface="Segoe UI" panose="020B0502040204020203" pitchFamily="34" charset="0"/>
              </a:rPr>
              <a:t>Сервер</a:t>
            </a:r>
            <a:r>
              <a:rPr lang="ru-RU" sz="2000" dirty="0" smtClean="0">
                <a:latin typeface="Segoe UI" panose="020B0502040204020203" pitchFamily="34" charset="0"/>
              </a:rPr>
              <a:t> </a:t>
            </a:r>
            <a:r>
              <a:rPr lang="ru-RU" sz="2000" dirty="0">
                <a:latin typeface="Segoe UI" panose="020B0502040204020203" pitchFamily="34" charset="0"/>
              </a:rPr>
              <a:t>– </a:t>
            </a:r>
            <a:r>
              <a:rPr lang="ru-RU" sz="2000" dirty="0" smtClean="0">
                <a:latin typeface="Segoe UI" panose="020B0502040204020203" pitchFamily="34" charset="0"/>
              </a:rPr>
              <a:t>Компьютер, обменивающийся данными с клиентами.</a:t>
            </a:r>
            <a:endParaRPr lang="en-US" sz="2000" dirty="0" smtClean="0"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Segoe UI" panose="020B0502040204020203" pitchFamily="34" charset="0"/>
              </a:rPr>
              <a:t>HTML</a:t>
            </a:r>
            <a:r>
              <a:rPr lang="ru-RU" sz="2000" dirty="0" smtClean="0">
                <a:latin typeface="Segoe UI" panose="020B0502040204020203" pitchFamily="34" charset="0"/>
              </a:rPr>
              <a:t> </a:t>
            </a:r>
            <a:r>
              <a:rPr lang="ru-RU" sz="2000" dirty="0">
                <a:latin typeface="Segoe UI" panose="020B0502040204020203" pitchFamily="34" charset="0"/>
              </a:rPr>
              <a:t>– </a:t>
            </a:r>
            <a:r>
              <a:rPr lang="ru-RU" sz="2000" dirty="0" smtClean="0">
                <a:latin typeface="Segoe UI" panose="020B0502040204020203" pitchFamily="34" charset="0"/>
              </a:rPr>
              <a:t>Язык разметки.</a:t>
            </a:r>
            <a:endParaRPr lang="en-US" sz="2000" dirty="0">
              <a:latin typeface="Segoe UI" panose="020B0502040204020203" pitchFamily="34" charset="0"/>
            </a:endParaRPr>
          </a:p>
        </p:txBody>
      </p:sp>
      <p:sp>
        <p:nvSpPr>
          <p:cNvPr id="10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245277" y="428625"/>
            <a:ext cx="6659984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Алгоритм работы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55588" y="2117681"/>
            <a:ext cx="8639362" cy="31700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2000" dirty="0" smtClean="0">
                <a:latin typeface="SF UI Text" panose="00000400000000000000" pitchFamily="2" charset="0"/>
              </a:rPr>
              <a:t>Раз в час сервер </a:t>
            </a:r>
            <a:r>
              <a:rPr lang="en-US" sz="2000" dirty="0" err="1">
                <a:solidFill>
                  <a:schemeClr val="tx2"/>
                </a:solidFill>
                <a:latin typeface="Segoe UI" panose="020B0502040204020203" pitchFamily="34" charset="0"/>
              </a:rPr>
              <a:t>Shakura.dev</a:t>
            </a:r>
            <a:r>
              <a:rPr lang="en-US" sz="2000" dirty="0">
                <a:solidFill>
                  <a:schemeClr val="tx2"/>
                </a:solidFill>
                <a:latin typeface="Segoe UI" panose="020B0502040204020203" pitchFamily="34" charset="0"/>
              </a:rPr>
              <a:t>/</a:t>
            </a:r>
            <a:r>
              <a:rPr lang="en-US" sz="2000" dirty="0" smtClean="0">
                <a:latin typeface="SF UI Text" panose="00000400000000000000" pitchFamily="2" charset="0"/>
              </a:rPr>
              <a:t> </a:t>
            </a:r>
            <a:r>
              <a:rPr lang="ru-RU" sz="2000" dirty="0" smtClean="0">
                <a:latin typeface="SF UI Text" panose="00000400000000000000" pitchFamily="2" charset="0"/>
              </a:rPr>
              <a:t>делает </a:t>
            </a:r>
            <a:r>
              <a:rPr lang="en-US" sz="2000" dirty="0" smtClean="0">
                <a:latin typeface="SF UI Text" panose="00000400000000000000" pitchFamily="2" charset="0"/>
              </a:rPr>
              <a:t>GET</a:t>
            </a:r>
            <a:r>
              <a:rPr lang="ru-RU" sz="2000" dirty="0" smtClean="0">
                <a:latin typeface="SF UI Text" panose="00000400000000000000" pitchFamily="2" charset="0"/>
              </a:rPr>
              <a:t>-запрос к </a:t>
            </a:r>
            <a:r>
              <a:rPr lang="ru-RU" sz="2000" dirty="0" smtClean="0">
                <a:latin typeface="SF UI Text" panose="00000400000000000000" pitchFamily="2" charset="0"/>
              </a:rPr>
              <a:t>сайтам 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</a:rPr>
              <a:t>hse.ru/news/announcements</a:t>
            </a:r>
            <a:r>
              <a:rPr lang="en-US" sz="2000" dirty="0">
                <a:solidFill>
                  <a:schemeClr val="tx2"/>
                </a:solidFill>
                <a:latin typeface="Segoe UI" panose="020B0502040204020203" pitchFamily="34" charset="0"/>
              </a:rPr>
              <a:t>/ </a:t>
            </a:r>
            <a:r>
              <a:rPr lang="ru-RU" sz="2000" dirty="0" smtClean="0">
                <a:latin typeface="SF UI Text" panose="00000400000000000000" pitchFamily="2" charset="0"/>
              </a:rPr>
              <a:t>и 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</a:rPr>
              <a:t>hse.ru/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en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</a:rPr>
              <a:t>/news/announcements</a:t>
            </a:r>
            <a:r>
              <a:rPr lang="ru-RU" sz="2000" dirty="0">
                <a:solidFill>
                  <a:schemeClr val="tx2"/>
                </a:solidFill>
                <a:latin typeface="Segoe UI" panose="020B0502040204020203" pitchFamily="34" charset="0"/>
              </a:rPr>
              <a:t>/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lang="ru-RU" sz="2000" dirty="0" smtClean="0">
                <a:latin typeface="SF UI Text" panose="00000400000000000000" pitchFamily="2" charset="0"/>
              </a:rPr>
              <a:t>и </a:t>
            </a:r>
            <a:r>
              <a:rPr lang="ru-RU" sz="2000" dirty="0" err="1" smtClean="0">
                <a:latin typeface="SF UI Text" panose="00000400000000000000" pitchFamily="2" charset="0"/>
              </a:rPr>
              <a:t>парсит</a:t>
            </a:r>
            <a:r>
              <a:rPr lang="ru-RU" sz="2000" dirty="0" smtClean="0">
                <a:latin typeface="SF UI Text" panose="00000400000000000000" pitchFamily="2" charset="0"/>
              </a:rPr>
              <a:t> </a:t>
            </a:r>
            <a:r>
              <a:rPr lang="en-US" sz="2000" dirty="0" smtClean="0">
                <a:latin typeface="SF UI Text" panose="00000400000000000000" pitchFamily="2" charset="0"/>
              </a:rPr>
              <a:t>html </a:t>
            </a:r>
            <a:r>
              <a:rPr lang="ru-RU" sz="2000" dirty="0" smtClean="0">
                <a:latin typeface="SF UI Text" panose="00000400000000000000" pitchFamily="2" charset="0"/>
              </a:rPr>
              <a:t>страницы в </a:t>
            </a:r>
            <a:r>
              <a:rPr lang="en-US" sz="2000" dirty="0" smtClean="0">
                <a:latin typeface="SF UI Text" panose="00000400000000000000" pitchFamily="2" charset="0"/>
              </a:rPr>
              <a:t>JSON-</a:t>
            </a:r>
            <a:r>
              <a:rPr lang="ru-RU" sz="2000" dirty="0" smtClean="0">
                <a:latin typeface="SF UI Text" panose="00000400000000000000" pitchFamily="2" charset="0"/>
              </a:rPr>
              <a:t>данные </a:t>
            </a:r>
            <a:r>
              <a:rPr lang="ru-RU" sz="2000" dirty="0" smtClean="0">
                <a:latin typeface="SF UI Text" panose="00000400000000000000" pitchFamily="2" charset="0"/>
              </a:rPr>
              <a:t>о мероприятиях.</a:t>
            </a:r>
          </a:p>
          <a:p>
            <a:pPr marL="342900" indent="-342900">
              <a:buAutoNum type="arabicParenR"/>
            </a:pPr>
            <a:endParaRPr lang="ru-RU" sz="2000" dirty="0" smtClean="0">
              <a:latin typeface="SF UI Text" panose="00000400000000000000" pitchFamily="2" charset="0"/>
            </a:endParaRPr>
          </a:p>
          <a:p>
            <a:pPr marL="342900" indent="-342900">
              <a:buFontTx/>
              <a:buAutoNum type="arabicParenR"/>
            </a:pPr>
            <a:r>
              <a:rPr lang="ru-RU" sz="2000" dirty="0" smtClean="0">
                <a:latin typeface="SF UI Text" panose="00000400000000000000" pitchFamily="2" charset="0"/>
              </a:rPr>
              <a:t>При запуске, клиент-приложение делает запрос к сайтам 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Shakura.dev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</a:rPr>
              <a:t>/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hseapi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lang="ru-RU" sz="2000" dirty="0" smtClean="0">
                <a:latin typeface="SF UI Text" panose="00000400000000000000" pitchFamily="2" charset="0"/>
              </a:rPr>
              <a:t>и 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Shakura.dev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</a:rPr>
              <a:t>/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hseapien</a:t>
            </a:r>
            <a:r>
              <a:rPr lang="en-US" sz="2000" dirty="0" smtClean="0">
                <a:latin typeface="SF UI Text" panose="00000400000000000000" pitchFamily="2" charset="0"/>
              </a:rPr>
              <a:t> </a:t>
            </a:r>
            <a:r>
              <a:rPr lang="ru-RU" sz="2000" dirty="0" smtClean="0">
                <a:latin typeface="SF UI Text" panose="00000400000000000000" pitchFamily="2" charset="0"/>
              </a:rPr>
              <a:t>и </a:t>
            </a:r>
            <a:r>
              <a:rPr lang="ru-RU" sz="2000" dirty="0" smtClean="0">
                <a:latin typeface="SF UI Text" panose="00000400000000000000" pitchFamily="2" charset="0"/>
              </a:rPr>
              <a:t>получает данные о мероприятиях и выводит их  на экран.</a:t>
            </a:r>
          </a:p>
          <a:p>
            <a:pPr marL="342900" indent="-342900">
              <a:buAutoNum type="arabicParenR"/>
            </a:pPr>
            <a:endParaRPr lang="ru-RU" sz="2000" dirty="0">
              <a:latin typeface="SF UI Text" panose="00000400000000000000" pitchFamily="2" charset="0"/>
            </a:endParaRPr>
          </a:p>
          <a:p>
            <a:pPr marL="342900" indent="-342900">
              <a:buAutoNum type="arabicParenR"/>
            </a:pPr>
            <a:r>
              <a:rPr lang="ru-RU" sz="2000" dirty="0" smtClean="0">
                <a:latin typeface="SF UI Text" panose="00000400000000000000" pitchFamily="2" charset="0"/>
              </a:rPr>
              <a:t>Все изменения клиент-приложение сохраняет в память и применяет при следующем запуске.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16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/>
          <p:nvPr/>
        </p:nvSpPr>
        <p:spPr bwMode="auto">
          <a:xfrm>
            <a:off x="1406585" y="331978"/>
            <a:ext cx="6464041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Обмен данными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17</a:t>
            </a:fld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026" name="Picture 2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2250"/>
            <a:ext cx="9277212" cy="4319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348445" y="4077660"/>
            <a:ext cx="279109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Shakura.dev</a:t>
            </a:r>
            <a:r>
              <a:rPr lang="en-US" dirty="0" smtClean="0">
                <a:solidFill>
                  <a:schemeClr val="tx2"/>
                </a:solidFill>
                <a:latin typeface="Segoe UI" panose="020B0502040204020203" pitchFamily="34" charset="0"/>
              </a:rPr>
              <a:t>/</a:t>
            </a:r>
            <a:r>
              <a:rPr lang="en-US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hseapi</a:t>
            </a:r>
            <a:endParaRPr lang="en-US" dirty="0" smtClean="0">
              <a:solidFill>
                <a:schemeClr val="tx2"/>
              </a:solidFill>
              <a:latin typeface="Segoe UI" panose="020B0502040204020203" pitchFamily="34" charset="0"/>
            </a:endParaRPr>
          </a:p>
          <a:p>
            <a:r>
              <a:rPr lang="en-US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Shakura.dev</a:t>
            </a:r>
            <a:r>
              <a:rPr lang="en-US" dirty="0" smtClean="0">
                <a:solidFill>
                  <a:schemeClr val="tx2"/>
                </a:solidFill>
                <a:latin typeface="Segoe UI" panose="020B0502040204020203" pitchFamily="34" charset="0"/>
              </a:rPr>
              <a:t>/</a:t>
            </a:r>
            <a:r>
              <a:rPr lang="en-US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hseapien</a:t>
            </a:r>
            <a:endParaRPr lang="ru-RU" dirty="0" smtClean="0">
              <a:solidFill>
                <a:schemeClr val="tx2"/>
              </a:solidFill>
              <a:latin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344195" y="4077660"/>
            <a:ext cx="3522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Segoe UI" panose="020B0502040204020203" pitchFamily="34" charset="0"/>
              </a:rPr>
              <a:t>hse.ru/news/announcements/ hse.ru/</a:t>
            </a:r>
            <a:r>
              <a:rPr lang="en-US" sz="1400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en</a:t>
            </a:r>
            <a:r>
              <a:rPr lang="en-US" sz="1400" dirty="0" smtClean="0">
                <a:solidFill>
                  <a:schemeClr val="tx2"/>
                </a:solidFill>
                <a:latin typeface="Segoe UI" panose="020B0502040204020203" pitchFamily="34" charset="0"/>
              </a:rPr>
              <a:t>/news/announcements</a:t>
            </a:r>
            <a:r>
              <a:rPr lang="en-US" sz="1400" dirty="0">
                <a:solidFill>
                  <a:schemeClr val="tx2"/>
                </a:solidFill>
                <a:latin typeface="Segoe UI" panose="020B0502040204020203" pitchFamily="34" charset="0"/>
              </a:rPr>
              <a:t>/ </a:t>
            </a:r>
          </a:p>
        </p:txBody>
      </p:sp>
      <p:sp>
        <p:nvSpPr>
          <p:cNvPr id="10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849086" y="268343"/>
            <a:ext cx="829491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Технологии </a:t>
            </a:r>
            <a:r>
              <a:rPr lang="ru-RU" sz="3200" dirty="0">
                <a:latin typeface="SF UI Text" panose="00000400000000000000" pitchFamily="2" charset="0"/>
              </a:rPr>
              <a:t>и</a:t>
            </a:r>
            <a:r>
              <a:rPr lang="ru-RU" sz="3200" dirty="0" smtClean="0">
                <a:latin typeface="SF UI Text" panose="00000400000000000000" pitchFamily="2" charset="0"/>
              </a:rPr>
              <a:t> инструменты реализации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114697" y="1581141"/>
            <a:ext cx="3117302" cy="3323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SF UI Text" panose="00000400000000000000" pitchFamily="2" charset="0"/>
              </a:rPr>
              <a:t>Ubuntu 16.04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F UI Text" panose="00000400000000000000" pitchFamily="2" charset="0"/>
              </a:rPr>
              <a:t>Apache2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F UI Text" panose="00000400000000000000" pitchFamily="2" charset="0"/>
              </a:rPr>
              <a:t>Python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F UI Text" panose="00000400000000000000" pitchFamily="2" charset="0"/>
              </a:rPr>
              <a:t>Flask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F UI Text" panose="00000400000000000000" pitchFamily="2" charset="0"/>
              </a:rPr>
              <a:t>JSON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5677990" y="1674566"/>
            <a:ext cx="300881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>
                <a:latin typeface="SF UI Text" panose="00000400000000000000" pitchFamily="2" charset="0"/>
              </a:rPr>
              <a:t>Xamarin</a:t>
            </a:r>
            <a:endParaRPr lang="en-US" sz="2800" dirty="0" smtClean="0">
              <a:latin typeface="SF UI Text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F UI Text" panose="00000400000000000000" pitchFamily="2" charset="0"/>
              </a:rPr>
              <a:t>C#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SF UI Text" panose="00000400000000000000" pitchFamily="2" charset="0"/>
              </a:rPr>
              <a:t>Xaml</a:t>
            </a:r>
            <a:endParaRPr lang="en-US" sz="2800" dirty="0" smtClean="0">
              <a:latin typeface="SF UI Text" panose="00000400000000000000" pitchFamily="2" charset="0"/>
            </a:endParaRPr>
          </a:p>
        </p:txBody>
      </p:sp>
      <p:sp>
        <p:nvSpPr>
          <p:cNvPr id="7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>
                <a:latin typeface="SF UI Text" panose="00000400000000000000" pitchFamily="2" charset="0"/>
              </a:rPr>
              <a:t>Пути дальнейшей работы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19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55588" y="1581141"/>
            <a:ext cx="8666533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Написание </a:t>
            </a:r>
            <a:r>
              <a:rPr lang="en-US" sz="2800" dirty="0" smtClean="0">
                <a:latin typeface="SF UI Text" panose="00000400000000000000" pitchFamily="2" charset="0"/>
              </a:rPr>
              <a:t>IOS</a:t>
            </a:r>
            <a:r>
              <a:rPr lang="ru-RU" sz="2800" dirty="0" smtClean="0">
                <a:latin typeface="SF UI Text" panose="00000400000000000000" pitchFamily="2" charset="0"/>
              </a:rPr>
              <a:t>-приложения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Развитие </a:t>
            </a:r>
            <a:r>
              <a:rPr lang="ru-RU" sz="2800" dirty="0" smtClean="0">
                <a:latin typeface="SF UI Text" panose="00000400000000000000" pitchFamily="2" charset="0"/>
              </a:rPr>
              <a:t>логики работы с мероприятиями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Увеличение </a:t>
            </a:r>
            <a:r>
              <a:rPr lang="ru-RU" sz="2800" dirty="0" smtClean="0">
                <a:latin typeface="SF UI Text" panose="00000400000000000000" pitchFamily="2" charset="0"/>
              </a:rPr>
              <a:t>функционала</a:t>
            </a:r>
          </a:p>
        </p:txBody>
      </p:sp>
      <p:sp>
        <p:nvSpPr>
          <p:cNvPr id="8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1217225" y="10987"/>
            <a:ext cx="6758375" cy="1325563"/>
          </a:xfrm>
        </p:spPr>
        <p:txBody>
          <a:bodyPr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У Вышки есть мероприятия!</a:t>
            </a:r>
            <a:endParaRPr lang="ru-RU" sz="3200" dirty="0">
              <a:latin typeface="SF UI Text" panose="00000400000000000000" pitchFamily="2" charset="0"/>
            </a:endParaRPr>
          </a:p>
        </p:txBody>
      </p:sp>
      <p:sp>
        <p:nvSpPr>
          <p:cNvPr id="10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35" y="1722111"/>
            <a:ext cx="6381554" cy="3716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578498" y="428625"/>
            <a:ext cx="8565501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Список использованных источников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20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55588" y="1581141"/>
            <a:ext cx="8666533" cy="96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000" dirty="0" smtClean="0">
                <a:latin typeface="SF UI Text" panose="00000400000000000000" pitchFamily="2" charset="0"/>
              </a:rPr>
              <a:t>Документация </a:t>
            </a:r>
            <a:r>
              <a:rPr lang="en-US" sz="2000" dirty="0" err="1" smtClean="0">
                <a:latin typeface="SF UI Text" panose="00000400000000000000" pitchFamily="2" charset="0"/>
              </a:rPr>
              <a:t>Xamarin</a:t>
            </a:r>
            <a:r>
              <a:rPr lang="en-US" sz="2000" dirty="0" smtClean="0">
                <a:latin typeface="SF UI Text" panose="00000400000000000000" pitchFamily="2" charset="0"/>
              </a:rPr>
              <a:t> - </a:t>
            </a:r>
            <a:r>
              <a:rPr lang="en-US" sz="2000" dirty="0">
                <a:hlinkClick r:id="rId2"/>
              </a:rPr>
              <a:t>https://docs.microsoft.com/ru-ru/xamarin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000" dirty="0" smtClean="0">
                <a:latin typeface="SF UI Text" panose="00000400000000000000" pitchFamily="2" charset="0"/>
              </a:rPr>
              <a:t>Документация </a:t>
            </a:r>
            <a:r>
              <a:rPr lang="en-US" sz="2000" dirty="0" smtClean="0">
                <a:latin typeface="SF UI Text" panose="00000400000000000000" pitchFamily="2" charset="0"/>
              </a:rPr>
              <a:t>C# - </a:t>
            </a:r>
            <a:r>
              <a:rPr lang="en-US" sz="2000" dirty="0">
                <a:hlinkClick r:id="rId3"/>
              </a:rPr>
              <a:t>https://docs.microsoft.com/ru-ru/dotnet/csharp/</a:t>
            </a:r>
            <a:r>
              <a:rPr lang="ru-RU" sz="2000" dirty="0" smtClean="0">
                <a:latin typeface="SF UI Text" panose="00000400000000000000" pitchFamily="2" charset="0"/>
              </a:rPr>
              <a:t> </a:t>
            </a:r>
            <a:endParaRPr lang="en-US" sz="2000" dirty="0" smtClean="0">
              <a:latin typeface="SF UI Text" panose="00000400000000000000" pitchFamily="2" charset="0"/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r>
              <a:rPr lang="ru-RU" sz="1200" dirty="0" smtClean="0">
                <a:solidFill>
                  <a:srgbClr val="FF0000"/>
                </a:solidFill>
                <a:latin typeface="Arial" panose="020B0604020202020204" pitchFamily="34" charset="0"/>
              </a:rPr>
              <a:t>Шакура Максим Александрович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en-US" sz="1200" smtClean="0">
                <a:solidFill>
                  <a:srgbClr val="FF0000"/>
                </a:solidFill>
                <a:latin typeface="Arial" panose="020B0604020202020204" pitchFamily="34" charset="0"/>
              </a:rPr>
              <a:t>max2000turbo@gmail.com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endParaRPr lang="en-US" sz="1200" dirty="0">
              <a:solidFill>
                <a:srgbClr val="003F82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Москва - 201</a:t>
            </a:r>
            <a:r>
              <a:rPr lang="en-US" alt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9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417858" y="6452534"/>
            <a:ext cx="645459" cy="365125"/>
          </a:xfrm>
        </p:spPr>
        <p:txBody>
          <a:bodyPr/>
          <a:lstStyle/>
          <a:p>
            <a:pPr>
              <a:defRPr/>
            </a:pPr>
            <a:fld id="{B4B57FFD-70CD-4C5C-8117-5884EA760DEF}" type="slidenum">
              <a:rPr lang="en-US" sz="1800" smtClean="0">
                <a:solidFill>
                  <a:schemeClr val="bg1"/>
                </a:solidFill>
              </a:rPr>
              <a:t>21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662269" y="2618142"/>
            <a:ext cx="3819461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 smtClean="0">
                <a:latin typeface="SF UI Text" panose="00000400000000000000" pitchFamily="2" charset="0"/>
              </a:rPr>
              <a:t>Shakura.dev</a:t>
            </a:r>
            <a:r>
              <a:rPr lang="en-US" sz="2000" dirty="0" smtClean="0">
                <a:latin typeface="SF UI Text" panose="00000400000000000000" pitchFamily="2" charset="0"/>
              </a:rPr>
              <a:t>/HSEAPP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SF UI Text" panose="00000400000000000000" pitchFamily="2" charset="0"/>
              </a:rPr>
              <a:t>github.com/M2000h/HSE-APP</a:t>
            </a:r>
            <a:r>
              <a:rPr lang="ru-RU" sz="2000" dirty="0" smtClean="0">
                <a:latin typeface="SF UI Text" panose="00000400000000000000" pitchFamily="2" charset="0"/>
              </a:rPr>
              <a:t> </a:t>
            </a:r>
            <a:endParaRPr lang="en-US" sz="2000" dirty="0" smtClean="0">
              <a:latin typeface="SF UI Tex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37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F UI Text" panose="00000400000000000000" pitchFamily="2" charset="0"/>
              </a:rPr>
              <a:t>Кому это нужно?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ru-RU" dirty="0" smtClean="0">
                <a:latin typeface="SF UI Text" panose="00000400000000000000" pitchFamily="2" charset="0"/>
              </a:rPr>
              <a:t>Студентам</a:t>
            </a:r>
            <a:br>
              <a:rPr lang="ru-RU" dirty="0" smtClean="0">
                <a:latin typeface="SF UI Text" panose="00000400000000000000" pitchFamily="2" charset="0"/>
              </a:rPr>
            </a:br>
            <a:r>
              <a:rPr lang="ru-RU" dirty="0" smtClean="0">
                <a:latin typeface="SF UI Text" panose="00000400000000000000" pitchFamily="2" charset="0"/>
              </a:rPr>
              <a:t>Преподавателям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ru-RU" dirty="0" smtClean="0">
                <a:latin typeface="SF UI Text" panose="00000400000000000000" pitchFamily="2" charset="0"/>
              </a:rPr>
              <a:t>Абитуриентам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ru-RU" dirty="0" smtClean="0">
                <a:latin typeface="SF UI Text" panose="00000400000000000000" pitchFamily="2" charset="0"/>
              </a:rPr>
              <a:t>Людям, интересующимся наукой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5F501-F5CC-4E12-934E-78BB5E4DA2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0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60961" y="358177"/>
            <a:ext cx="8989734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Анализ существующих </a:t>
            </a:r>
            <a:r>
              <a:rPr lang="ru-RU" sz="3200" dirty="0">
                <a:latin typeface="SF UI Text" panose="00000400000000000000" pitchFamily="2" charset="0"/>
              </a:rPr>
              <a:t>р</a:t>
            </a:r>
            <a:r>
              <a:rPr lang="ru-RU" sz="3200" dirty="0" smtClean="0">
                <a:latin typeface="SF UI Text" panose="00000400000000000000" pitchFamily="2" charset="0"/>
              </a:rPr>
              <a:t>ешений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14618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4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22250" y="1479550"/>
            <a:ext cx="8575521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Сейчас у Вышки </a:t>
            </a:r>
            <a:r>
              <a:rPr lang="ru-RU" sz="2800" dirty="0" smtClean="0">
                <a:latin typeface="SF UI Text" panose="00000400000000000000" pitchFamily="2" charset="0"/>
              </a:rPr>
              <a:t>3 </a:t>
            </a:r>
            <a:r>
              <a:rPr lang="ru-RU" sz="2800" dirty="0">
                <a:latin typeface="SF UI Text" panose="00000400000000000000" pitchFamily="2" charset="0"/>
              </a:rPr>
              <a:t>канала </a:t>
            </a:r>
            <a:r>
              <a:rPr lang="ru-RU" sz="2800" dirty="0" smtClean="0">
                <a:latin typeface="SF UI Text" panose="00000400000000000000" pitchFamily="2" charset="0"/>
              </a:rPr>
              <a:t>информирования </a:t>
            </a:r>
            <a:r>
              <a:rPr lang="ru-RU" sz="2800" dirty="0" smtClean="0">
                <a:latin typeface="SF UI Text" panose="00000400000000000000" pitchFamily="2" charset="0"/>
              </a:rPr>
              <a:t>о мероприятиях:</a:t>
            </a:r>
            <a:endParaRPr lang="en-US" sz="2800" dirty="0">
              <a:latin typeface="SF UI Text" panose="00000400000000000000" pitchFamily="2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703197" y="3178741"/>
            <a:ext cx="8188875" cy="2677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800" dirty="0" smtClean="0">
                <a:latin typeface="SF UI Text" panose="00000400000000000000" pitchFamily="2" charset="0"/>
              </a:rPr>
              <a:t>Сайт </a:t>
            </a:r>
            <a:r>
              <a:rPr lang="en-US" sz="2800" dirty="0" smtClean="0">
                <a:latin typeface="SF UI Text" panose="00000400000000000000" pitchFamily="2" charset="0"/>
              </a:rPr>
              <a:t>HSE.ru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800" dirty="0" smtClean="0">
                <a:latin typeface="SF UI Text" panose="00000400000000000000" pitchFamily="2" charset="0"/>
              </a:rPr>
              <a:t>Рассылка по электронной почте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800" dirty="0" smtClean="0">
                <a:latin typeface="SF UI Text" panose="00000400000000000000" pitchFamily="2" charset="0"/>
              </a:rPr>
              <a:t>Распространение через социальные сети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800" dirty="0" smtClean="0">
                <a:latin typeface="SF UI Text" panose="00000400000000000000" pitchFamily="2" charset="0"/>
              </a:rPr>
              <a:t>Информация на стендах</a:t>
            </a:r>
          </a:p>
        </p:txBody>
      </p:sp>
      <p:sp>
        <p:nvSpPr>
          <p:cNvPr id="12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546851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>
                <a:latin typeface="SF UI Text" panose="00000400000000000000" pitchFamily="2" charset="0"/>
              </a:rPr>
              <a:t>ЦЕЛЬ И ЗАДАЧИ РАБОТЫ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55588" y="1868031"/>
            <a:ext cx="8738870" cy="25545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>
                <a:latin typeface="SF UI Text" panose="00000400000000000000" pitchFamily="2" charset="0"/>
              </a:rPr>
              <a:t>Цель </a:t>
            </a:r>
            <a:r>
              <a:rPr lang="ru-RU" sz="2800" b="1" dirty="0" smtClean="0">
                <a:latin typeface="SF UI Text" panose="00000400000000000000" pitchFamily="2" charset="0"/>
              </a:rPr>
              <a:t>работы</a:t>
            </a:r>
            <a:r>
              <a:rPr lang="ru-RU" sz="2800" dirty="0">
                <a:latin typeface="SF UI Text" panose="00000400000000000000" pitchFamily="2" charset="0"/>
              </a:rPr>
              <a:t/>
            </a:r>
            <a:br>
              <a:rPr lang="ru-RU" sz="2800" dirty="0">
                <a:latin typeface="SF UI Text" panose="00000400000000000000" pitchFamily="2" charset="0"/>
              </a:rPr>
            </a:br>
            <a:r>
              <a:rPr lang="ru-RU" sz="2000" dirty="0" smtClean="0">
                <a:latin typeface="SF UI Text" panose="00000400000000000000" pitchFamily="2" charset="0"/>
              </a:rPr>
              <a:t>Сделать информацию </a:t>
            </a:r>
            <a:r>
              <a:rPr lang="ru-RU" sz="2000" dirty="0" smtClean="0">
                <a:latin typeface="SF UI Text" panose="00000400000000000000" pitchFamily="2" charset="0"/>
              </a:rPr>
              <a:t>о мероприятиях </a:t>
            </a:r>
            <a:r>
              <a:rPr lang="ru-RU" sz="2000" dirty="0" smtClean="0">
                <a:latin typeface="SF UI Text" panose="00000400000000000000" pitchFamily="2" charset="0"/>
              </a:rPr>
              <a:t>ВШЭ более </a:t>
            </a:r>
            <a:r>
              <a:rPr lang="ru-RU" sz="2000" dirty="0" smtClean="0">
                <a:latin typeface="SF UI Text" panose="00000400000000000000" pitchFamily="2" charset="0"/>
              </a:rPr>
              <a:t>доступной.</a:t>
            </a:r>
            <a:endParaRPr lang="ru-RU" sz="2000" dirty="0">
              <a:latin typeface="SF UI Text" panose="00000400000000000000" pitchFamily="2" charset="0"/>
            </a:endParaRPr>
          </a:p>
          <a:p>
            <a:endParaRPr lang="ru-RU" sz="1600" dirty="0">
              <a:latin typeface="SF UI Text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2800" b="1" dirty="0">
                <a:latin typeface="SF UI Text" panose="00000400000000000000" pitchFamily="2" charset="0"/>
              </a:rPr>
              <a:t>Задачи </a:t>
            </a:r>
            <a:r>
              <a:rPr lang="ru-RU" sz="2800" b="1" dirty="0" smtClean="0">
                <a:latin typeface="SF UI Text" panose="00000400000000000000" pitchFamily="2" charset="0"/>
              </a:rPr>
              <a:t>работы</a:t>
            </a:r>
          </a:p>
          <a:p>
            <a:pPr>
              <a:lnSpc>
                <a:spcPct val="150000"/>
              </a:lnSpc>
            </a:pPr>
            <a:r>
              <a:rPr lang="ru-RU" sz="2000" dirty="0" smtClean="0">
                <a:latin typeface="SF UI Text" panose="00000400000000000000" pitchFamily="2" charset="0"/>
              </a:rPr>
              <a:t>Создать мобильное приложение – </a:t>
            </a:r>
            <a:r>
              <a:rPr lang="ru-RU" sz="2000" dirty="0" err="1" smtClean="0">
                <a:latin typeface="SF UI Text" panose="00000400000000000000" pitchFamily="2" charset="0"/>
              </a:rPr>
              <a:t>агрегатор</a:t>
            </a:r>
            <a:r>
              <a:rPr lang="ru-RU" sz="2000" dirty="0" smtClean="0">
                <a:latin typeface="SF UI Text" panose="00000400000000000000" pitchFamily="2" charset="0"/>
              </a:rPr>
              <a:t> мероприяти</a:t>
            </a:r>
            <a:r>
              <a:rPr lang="ru-RU" sz="2000" dirty="0" smtClean="0">
                <a:latin typeface="SF UI Text" panose="00000400000000000000" pitchFamily="2" charset="0"/>
              </a:rPr>
              <a:t>й Вышки</a:t>
            </a:r>
            <a:endParaRPr lang="ru-RU" sz="2000" dirty="0" smtClean="0">
              <a:latin typeface="SF UI Text" panose="00000400000000000000" pitchFamily="2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5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5F501-F5CC-4E12-934E-78BB5E4DA208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/>
          <p:cNvSpPr txBox="1"/>
          <p:nvPr/>
        </p:nvSpPr>
        <p:spPr bwMode="auto">
          <a:xfrm>
            <a:off x="0" y="310811"/>
            <a:ext cx="914399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Основные результаты работы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08055" y="2961026"/>
            <a:ext cx="8527888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SF UI Text" panose="00000400000000000000" pitchFamily="2" charset="0"/>
              </a:rPr>
              <a:t>Android-</a:t>
            </a:r>
            <a:r>
              <a:rPr lang="ru-RU" sz="2800" dirty="0" smtClean="0">
                <a:latin typeface="SF UI Text" panose="00000400000000000000" pitchFamily="2" charset="0"/>
              </a:rPr>
              <a:t>приложение </a:t>
            </a:r>
            <a:r>
              <a:rPr lang="en-US" sz="2800" dirty="0" smtClean="0">
                <a:latin typeface="SF UI Text" panose="00000400000000000000" pitchFamily="2" charset="0"/>
              </a:rPr>
              <a:t>“</a:t>
            </a:r>
            <a:r>
              <a:rPr lang="ru-RU" sz="2800" dirty="0" smtClean="0">
                <a:latin typeface="SF UI Text" panose="00000400000000000000" pitchFamily="2" charset="0"/>
              </a:rPr>
              <a:t>События</a:t>
            </a:r>
            <a:r>
              <a:rPr lang="en-US" sz="2800" dirty="0" smtClean="0">
                <a:latin typeface="SF UI Text" panose="00000400000000000000" pitchFamily="2" charset="0"/>
              </a:rPr>
              <a:t>”</a:t>
            </a:r>
            <a:r>
              <a:rPr lang="ru-RU" sz="2800" dirty="0" smtClean="0">
                <a:latin typeface="SF UI Text" panose="00000400000000000000" pitchFamily="2" charset="0"/>
              </a:rPr>
              <a:t> – </a:t>
            </a:r>
            <a:r>
              <a:rPr lang="ru-RU" sz="2800" dirty="0" err="1" smtClean="0">
                <a:latin typeface="SF UI Text" panose="00000400000000000000" pitchFamily="2" charset="0"/>
              </a:rPr>
              <a:t>агрегатор</a:t>
            </a:r>
            <a:r>
              <a:rPr lang="ru-RU" sz="2800" dirty="0" smtClean="0">
                <a:latin typeface="SF UI Text" panose="00000400000000000000" pitchFamily="2" charset="0"/>
              </a:rPr>
              <a:t> информации о мероприятиях Вышки</a:t>
            </a:r>
            <a:endParaRPr lang="ru-RU" sz="2800" dirty="0" smtClean="0">
              <a:latin typeface="SF UI Tex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85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255589" y="428625"/>
            <a:ext cx="8606024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Функции приложения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966652" y="1884668"/>
            <a:ext cx="7894962" cy="39703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Вывод списка мероприятий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Добавление мероприятий в избранное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Вывод списка избранных мероприятий</a:t>
            </a:r>
            <a:endParaRPr lang="ru-RU" sz="2800" dirty="0">
              <a:latin typeface="SF UI Text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Поиск по спискам мероприятий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Изменение языка мероприятий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Изменение цветовой темы приложения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7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8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17" y="5299497"/>
            <a:ext cx="394192" cy="394192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25" y="2116534"/>
            <a:ext cx="381867" cy="38186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41" y="4612324"/>
            <a:ext cx="469221" cy="469221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226" y="2711581"/>
            <a:ext cx="372848" cy="372848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226" y="3362787"/>
            <a:ext cx="384746" cy="384746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891" y="3969451"/>
            <a:ext cx="424921" cy="424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0" y="292101"/>
            <a:ext cx="914399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Структура приложения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8</a:t>
            </a:fld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026" name="Picture 2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881" y="1029493"/>
            <a:ext cx="6430963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  <p:pic>
        <p:nvPicPr>
          <p:cNvPr id="10" name="Picture 2" descr="https://github.com/M2000h/HSE-APP/raw/master/screenshots/main_rus_wh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007" y="2625725"/>
            <a:ext cx="1576014" cy="315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249" y="2625725"/>
            <a:ext cx="1576014" cy="3152027"/>
          </a:xfrm>
          <a:prstGeom prst="rect">
            <a:avLst/>
          </a:prstGeom>
        </p:spPr>
      </p:pic>
      <p:pic>
        <p:nvPicPr>
          <p:cNvPr id="12" name="Picture 16" descr="https://github.com/M2000h/HSE-APP/raw/master/screenshots/set_whit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27" y="2634829"/>
            <a:ext cx="1576014" cy="315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0" y="288665"/>
            <a:ext cx="914399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4400" dirty="0" smtClean="0">
                <a:latin typeface="SF UI Text" panose="00000400000000000000" pitchFamily="2" charset="0"/>
              </a:rPr>
              <a:t>Список мероприятий</a:t>
            </a:r>
            <a:endParaRPr lang="en-US" sz="4400" dirty="0">
              <a:latin typeface="SF UI Text" panose="00000400000000000000" pitchFamily="2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 descr="https://github.com/M2000h/HSE-APP/raw/master/screenshots/main_rus_wh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416" y="1242880"/>
            <a:ext cx="2556736" cy="511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github.com/M2000h/HSE-APP/raw/master/screenshots/main_rus_bl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832" y="1242880"/>
            <a:ext cx="2556736" cy="511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5494</TotalTime>
  <Words>503</Words>
  <Application>Microsoft Office PowerPoint</Application>
  <PresentationFormat>Экран (4:3)</PresentationFormat>
  <Paragraphs>152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MS PGothic</vt:lpstr>
      <vt:lpstr>Arial</vt:lpstr>
      <vt:lpstr>Calibri</vt:lpstr>
      <vt:lpstr>Segoe UI</vt:lpstr>
      <vt:lpstr>SF UI Text</vt:lpstr>
      <vt:lpstr>Office Theme</vt:lpstr>
      <vt:lpstr>Факультет компьютерных наук Департамент программной инженерии Курсовая работа</vt:lpstr>
      <vt:lpstr>У Вышки есть мероприятия!</vt:lpstr>
      <vt:lpstr>Кому это нужно?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Мероприятия на английском</vt:lpstr>
      <vt:lpstr>Подробности мероприятия</vt:lpstr>
      <vt:lpstr>Поиск</vt:lpstr>
      <vt:lpstr>Настройки</vt:lpstr>
      <vt:lpstr>Видосик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 презентации КР 2017</dc:title>
  <dc:creator>vkremlev</dc:creator>
  <cp:lastModifiedBy>алекс шакура</cp:lastModifiedBy>
  <cp:revision>105</cp:revision>
  <dcterms:created xsi:type="dcterms:W3CDTF">2010-09-30T06:45:00Z</dcterms:created>
  <dcterms:modified xsi:type="dcterms:W3CDTF">2019-05-21T08:22:32Z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