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70" r:id="rId5"/>
    <p:sldId id="262" r:id="rId6"/>
    <p:sldId id="263" r:id="rId7"/>
    <p:sldId id="265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70D52-8FB7-46F2-B1AD-6FE8A6584D5B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881E1-8924-43A3-A526-071A08477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881E1-8924-43A3-A526-071A08477C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EDD0-5AAF-4CAB-84BE-7F63C981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D56FC-67BB-4608-9E6B-50976D8B9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33153-5A48-412F-85A1-AFFA5802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F9422-00C7-4BD9-ABA8-C6FA4355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A30C-15DB-4D7F-BE21-F2E893DB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5774-922B-4155-A989-85AA899B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C08F5-A522-4EEA-84F3-C856FCF78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8A65-2B5F-48B1-857B-FCCDDCA8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8665-605B-4EF8-906A-B4BD3606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10FA-FD47-4548-AFD4-B199A0DE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1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0D778-C9F2-46A6-8DF4-12E6FEED4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CC218-C31D-41C0-8538-1E57584F2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CF04-E407-4B7E-B677-091344A9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6D64-1A08-4941-8C6C-718571C1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1180-CD29-4127-946B-B747C824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2E6C-C8C9-4608-BE86-DD75C452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5E39-6B5B-42AB-8644-F1FE83C1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DF791-B195-4726-9168-55AF6B1C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D3AB-5E67-41D7-8C3E-57AFFF2E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02ED-87DC-4576-818B-EDD56EB6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89ED-7E8C-48AA-B231-13DB648A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3D1D-E29A-46B3-BA51-36B4FB5B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755ED-B1EA-4266-A29E-EC2D5EC9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5E6D-B151-4647-B3DA-FAAC71B3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D90F-49E4-4F46-B771-B619423A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4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8B89-E68C-46F6-B47C-6B437990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D753-8086-4A94-94EA-59DEB91F0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5684D-6B12-42FF-80E7-9BEB1B2F7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166DE-4E82-461D-AE21-AA5E9B05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585F0-84B3-4A1F-BB6C-9EB03B7C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AF220-52BC-4572-8928-5F42952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C02-232C-4671-8C32-0EB14946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DF72-EA19-4CBC-AE70-B9A8212F3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8BD47-6FBF-4ACD-AE42-E4583CB2A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CF422-8AC3-4865-9ED1-251360695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DB3AE-FF22-4DF1-9D1A-B0D7E6B9B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8A174-6452-42E2-96A9-5040A0C7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CEA7D-7C6B-4781-A03D-96B8E287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63ABD-40AA-4AA2-9741-A40517E1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C280-6D01-468C-BCCD-A231C930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AAF6A-9A9A-4FD6-9386-4AB3B81E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EA5EC-8E1C-476E-A00F-C518123C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E6732-BCDA-4EB9-8C3F-061F2829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4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F3AC6-C0AD-4C91-B2F0-C554FC29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6DEB4-74DD-4797-9D1E-20BF0EDD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4208-D854-4FA9-B732-F98A14C4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4F7-761C-4F20-8ADD-FED3CD56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E4BB-57B1-4FC4-9739-3F8F1072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7CA1B-F653-4867-91E2-B07A1B49C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EA94-5016-4A46-94B4-01882677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68B0C-144A-49F8-8200-87417939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E3F0-C1C5-4C20-AA89-DC0842C1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8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9EA3-ABD0-43D3-94DB-57CA5EE7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36D98-7453-473B-930B-A37BD9AB1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528F5-7168-4414-90FB-305E3B71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4C0DD-C0BE-4670-8BDA-012CC48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2A775-2CFD-4ED0-ADA0-5BC71ED0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6A7C-0AF9-42D1-A246-C4DBAC1A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4BB21-8D43-430D-A16A-B73D2AFB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A7C57-AE01-4F10-B1BF-C6F92002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5870-CF5F-4206-96A1-B484DBC06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102D-7AB2-4EA9-A3B4-DFD074AB7E6F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91FF1-CF70-433C-93F9-DA4EADEA4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D17B-784E-4BBF-9216-B94AF752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6EC4-0CB7-4C34-BFA9-B9CD8B13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8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7815-2476-4ADF-AEDD-496C3F10A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 Data Dangerous?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563C8-D99E-487E-A6CE-7A1F73C16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A.K.A. How Easy is it to be Evil?</a:t>
            </a:r>
          </a:p>
        </p:txBody>
      </p:sp>
    </p:spTree>
    <p:extLst>
      <p:ext uri="{BB962C8B-B14F-4D97-AF65-F5344CB8AC3E}">
        <p14:creationId xmlns:p14="http://schemas.microsoft.com/office/powerpoint/2010/main" val="226490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EC4C-B210-4694-8193-3F17BF52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enough data one could: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F4B7-2123-45AA-B088-3E8DE8BD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 violence by identifying individuals' vulnerabilities and providing direct, provocative, false information… </a:t>
            </a:r>
            <a:r>
              <a:rPr lang="en-US" i="1" dirty="0"/>
              <a:t>Russia</a:t>
            </a:r>
          </a:p>
          <a:p>
            <a:r>
              <a:rPr lang="en-US" dirty="0"/>
              <a:t>Increase voter turnout for a specific demographic by selectively displaying voting information… </a:t>
            </a:r>
            <a:r>
              <a:rPr lang="en-US" i="1" dirty="0"/>
              <a:t>Facebook</a:t>
            </a:r>
          </a:p>
          <a:p>
            <a:r>
              <a:rPr lang="en-US" dirty="0"/>
              <a:t>Racially profile job candidates… </a:t>
            </a:r>
            <a:r>
              <a:rPr lang="en-US" i="1" dirty="0"/>
              <a:t>Amazon</a:t>
            </a:r>
          </a:p>
          <a:p>
            <a:r>
              <a:rPr lang="en-US" dirty="0"/>
              <a:t>Lose all your data to a hacker and have to buy the data back with bitcoins… </a:t>
            </a:r>
            <a:r>
              <a:rPr lang="en-US" i="1" dirty="0"/>
              <a:t>Hancock Regional Hospital</a:t>
            </a:r>
          </a:p>
          <a:p>
            <a:r>
              <a:rPr lang="en-US" dirty="0"/>
              <a:t>Cultivate extremism by only providing agreeable information… </a:t>
            </a:r>
            <a:r>
              <a:rPr lang="en-US" i="1" dirty="0"/>
              <a:t>Google</a:t>
            </a:r>
            <a:endParaRPr lang="en-US" dirty="0"/>
          </a:p>
          <a:p>
            <a:r>
              <a:rPr lang="en-US" dirty="0"/>
              <a:t>Harvest the organs of religious minorities… </a:t>
            </a:r>
            <a:r>
              <a:rPr lang="en-US" i="1" dirty="0"/>
              <a:t>China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8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7CF0-804B-4D20-9D6D-F2724850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 b="1" dirty="0"/>
              <a:t>we</a:t>
            </a:r>
            <a:r>
              <a:rPr lang="en-US" dirty="0"/>
              <a:t> do with ride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F7DB-0436-4DE9-A823-D2F05EA6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find where celebrities live by cross referencing social media with ride data?</a:t>
            </a:r>
          </a:p>
          <a:p>
            <a:pPr lvl="1"/>
            <a:r>
              <a:rPr lang="en-US" dirty="0"/>
              <a:t>so we can stock them</a:t>
            </a:r>
          </a:p>
          <a:p>
            <a:r>
              <a:rPr lang="en-US" dirty="0"/>
              <a:t>Can we find regions frequented by ride companies but not the police?</a:t>
            </a:r>
          </a:p>
          <a:p>
            <a:pPr lvl="1"/>
            <a:r>
              <a:rPr lang="en-US" dirty="0"/>
              <a:t>so we can steal cars</a:t>
            </a:r>
          </a:p>
          <a:p>
            <a:r>
              <a:rPr lang="en-US" dirty="0"/>
              <a:t>Can we find regions only one ride companies goes to?</a:t>
            </a:r>
          </a:p>
          <a:p>
            <a:pPr lvl="1"/>
            <a:r>
              <a:rPr lang="en-US" dirty="0"/>
              <a:t>so we can jack up the prices</a:t>
            </a:r>
          </a:p>
          <a:p>
            <a:r>
              <a:rPr lang="en-US" dirty="0"/>
              <a:t>Can we know which regions will vote republican or democrat in the 2020 election?</a:t>
            </a:r>
          </a:p>
          <a:p>
            <a:pPr lvl="1"/>
            <a:r>
              <a:rPr lang="en-US" dirty="0"/>
              <a:t>so we can strategically cause traffic jams on voting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3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7CF0-804B-4D20-9D6D-F2724850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</a:t>
            </a:r>
            <a:r>
              <a:rPr lang="en-US" b="1" dirty="0"/>
              <a:t>we</a:t>
            </a:r>
            <a:r>
              <a:rPr lang="en-US" dirty="0"/>
              <a:t> do with ride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F7DB-0436-4DE9-A823-D2F05EA6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find where celebrities live by cross referencing social media with ride data?</a:t>
            </a:r>
          </a:p>
          <a:p>
            <a:pPr lvl="1"/>
            <a:r>
              <a:rPr lang="en-US" dirty="0"/>
              <a:t>so we can stock them</a:t>
            </a:r>
          </a:p>
          <a:p>
            <a:r>
              <a:rPr lang="en-US" dirty="0"/>
              <a:t>Can we find regions frequented by ride companies but not the police?</a:t>
            </a:r>
          </a:p>
          <a:p>
            <a:pPr lvl="1"/>
            <a:r>
              <a:rPr lang="en-US" dirty="0"/>
              <a:t>so we can steal cars</a:t>
            </a:r>
          </a:p>
          <a:p>
            <a:r>
              <a:rPr lang="en-US" dirty="0"/>
              <a:t>Can we find regions only one ride companies goes to?</a:t>
            </a:r>
          </a:p>
          <a:p>
            <a:pPr lvl="1"/>
            <a:r>
              <a:rPr lang="en-US" dirty="0"/>
              <a:t>so we can jack up the prices</a:t>
            </a:r>
          </a:p>
          <a:p>
            <a:r>
              <a:rPr lang="en-US" dirty="0"/>
              <a:t>Can we know which regions will vote republican or democrat in the 2020 election?</a:t>
            </a:r>
          </a:p>
          <a:p>
            <a:pPr lvl="1"/>
            <a:r>
              <a:rPr lang="en-US" dirty="0"/>
              <a:t>so we can strategically cause traffic jams on voting day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3C584-79AE-4FD9-86DE-8CBC80280688}"/>
              </a:ext>
            </a:extLst>
          </p:cNvPr>
          <p:cNvSpPr/>
          <p:nvPr/>
        </p:nvSpPr>
        <p:spPr>
          <a:xfrm>
            <a:off x="1035437" y="1626972"/>
            <a:ext cx="22493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0000"/>
                </a:solidFill>
                <a:effectLst/>
              </a:rPr>
              <a:t>Nope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C587E-59F3-462C-9677-FB0B54EB550A}"/>
              </a:ext>
            </a:extLst>
          </p:cNvPr>
          <p:cNvSpPr/>
          <p:nvPr/>
        </p:nvSpPr>
        <p:spPr>
          <a:xfrm>
            <a:off x="1035435" y="2851226"/>
            <a:ext cx="22493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0000"/>
                </a:solidFill>
                <a:effectLst/>
              </a:rPr>
              <a:t>Nope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066333-64B6-4E75-A841-3CA5C920F9D6}"/>
              </a:ext>
            </a:extLst>
          </p:cNvPr>
          <p:cNvSpPr/>
          <p:nvPr/>
        </p:nvSpPr>
        <p:spPr>
          <a:xfrm>
            <a:off x="1035435" y="3791421"/>
            <a:ext cx="22493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0000"/>
                </a:solidFill>
                <a:effectLst/>
              </a:rPr>
              <a:t>Nope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7B528-0B97-4E31-8952-8008789C6DB7}"/>
              </a:ext>
            </a:extLst>
          </p:cNvPr>
          <p:cNvSpPr/>
          <p:nvPr/>
        </p:nvSpPr>
        <p:spPr>
          <a:xfrm>
            <a:off x="1089652" y="4735247"/>
            <a:ext cx="155023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00B050"/>
                </a:solidFill>
                <a:effectLst/>
              </a:rPr>
              <a:t>Yep</a:t>
            </a:r>
          </a:p>
        </p:txBody>
      </p:sp>
    </p:spTree>
    <p:extLst>
      <p:ext uri="{BB962C8B-B14F-4D97-AF65-F5344CB8AC3E}">
        <p14:creationId xmlns:p14="http://schemas.microsoft.com/office/powerpoint/2010/main" val="74218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C9AD-B72D-4EE1-9237-A7A55E1C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Data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A58E33-96E8-4993-81E2-78C1CAF4A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3" r="1" b="1"/>
          <a:stretch/>
        </p:blipFill>
        <p:spPr bwMode="auto">
          <a:xfrm>
            <a:off x="83820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7620-DD55-4082-976B-325480880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Inputs: Ratio of ride services used, and total trips, for each NY neighborhood in 2015.</a:t>
            </a:r>
          </a:p>
          <a:p>
            <a:r>
              <a:rPr lang="en-US" sz="2400" dirty="0"/>
              <a:t>Output: Did most people in the neighborhood vote for Donald Trump?</a:t>
            </a:r>
          </a:p>
          <a:p>
            <a:r>
              <a:rPr lang="en-US" sz="2400" dirty="0"/>
              <a:t>Note: The data is generalizable to other regions, as it has no location-based data.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8590D-6708-4316-80BF-607CCE1C8106}"/>
              </a:ext>
            </a:extLst>
          </p:cNvPr>
          <p:cNvSpPr/>
          <p:nvPr/>
        </p:nvSpPr>
        <p:spPr>
          <a:xfrm>
            <a:off x="838198" y="6135629"/>
            <a:ext cx="62331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https://image.businessinsider.com/583865efe02ba75c658b5342?width=1100&amp;format=jpeg&amp;auto=webp</a:t>
            </a:r>
          </a:p>
        </p:txBody>
      </p:sp>
    </p:spTree>
    <p:extLst>
      <p:ext uri="{BB962C8B-B14F-4D97-AF65-F5344CB8AC3E}">
        <p14:creationId xmlns:p14="http://schemas.microsoft.com/office/powerpoint/2010/main" val="30773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596E-A44E-4F26-A43A-73FB178E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Model</a:t>
            </a:r>
          </a:p>
        </p:txBody>
      </p:sp>
      <p:pic>
        <p:nvPicPr>
          <p:cNvPr id="2052" name="Picture 4" descr="Image result for neural network">
            <a:extLst>
              <a:ext uri="{FF2B5EF4-FFF2-40B4-BE49-F238E27FC236}">
                <a16:creationId xmlns:a16="http://schemas.microsoft.com/office/drawing/2014/main" id="{3A4AB39E-9D5D-4949-8407-05CF826B4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8" b="-3"/>
          <a:stretch/>
        </p:blipFill>
        <p:spPr bwMode="auto">
          <a:xfrm>
            <a:off x="828772" y="1904281"/>
            <a:ext cx="507407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45E5-D6F4-441E-849A-D55C8BBA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Feed-forward neural network with one hidden layer of 16 perceptrons with sigmoid activation functions.</a:t>
            </a:r>
          </a:p>
          <a:p>
            <a:r>
              <a:rPr lang="en-US" sz="2400" dirty="0"/>
              <a:t>Benefits: Non-linear, fast, probabilistic output</a:t>
            </a:r>
          </a:p>
          <a:p>
            <a:r>
              <a:rPr lang="en-US" sz="2400" dirty="0"/>
              <a:t>Built with </a:t>
            </a:r>
            <a:r>
              <a:rPr lang="en-US" sz="2400" dirty="0" err="1"/>
              <a:t>Keras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B4CA3-F58E-4778-A835-B8198A089D6B}"/>
              </a:ext>
            </a:extLst>
          </p:cNvPr>
          <p:cNvSpPr/>
          <p:nvPr/>
        </p:nvSpPr>
        <p:spPr>
          <a:xfrm>
            <a:off x="828772" y="6128186"/>
            <a:ext cx="52672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https://miro.medium.com/max/1700/1*-NKbWbT9C8akN7Ht_W8nDw.png</a:t>
            </a:r>
          </a:p>
        </p:txBody>
      </p:sp>
    </p:spTree>
    <p:extLst>
      <p:ext uri="{BB962C8B-B14F-4D97-AF65-F5344CB8AC3E}">
        <p14:creationId xmlns:p14="http://schemas.microsoft.com/office/powerpoint/2010/main" val="407431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72A7-4681-4AD5-941C-8AAE5410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A3EB-7E40-4E3A-806B-7487051A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258 neighborhoods had voter data available</a:t>
            </a:r>
          </a:p>
          <a:p>
            <a:r>
              <a:rPr lang="en-US" dirty="0"/>
              <a:t>60% of neighborhoods used for training</a:t>
            </a:r>
          </a:p>
          <a:p>
            <a:r>
              <a:rPr lang="en-US" dirty="0"/>
              <a:t>20% of neighborhoods used to prevent overfitting and adjust model parameters</a:t>
            </a:r>
          </a:p>
          <a:p>
            <a:r>
              <a:rPr lang="en-US" dirty="0"/>
              <a:t>20% of the neighborhoods held out for testing</a:t>
            </a:r>
          </a:p>
          <a:p>
            <a:r>
              <a:rPr lang="en-US" b="1" dirty="0"/>
              <a:t>No Overfitting!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124755-F55C-4550-ADA3-C55CED4D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97" y="4690204"/>
            <a:ext cx="8220607" cy="19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C9B044-82F5-4307-BA7F-3536501ADE02}"/>
              </a:ext>
            </a:extLst>
          </p:cNvPr>
          <p:cNvSpPr/>
          <p:nvPr/>
        </p:nvSpPr>
        <p:spPr>
          <a:xfrm>
            <a:off x="1985696" y="6650014"/>
            <a:ext cx="822060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https://miro.medium.com/max/1552/1*Nv2NNALuokZEcV6hYEHdGA.png</a:t>
            </a:r>
          </a:p>
        </p:txBody>
      </p:sp>
    </p:spTree>
    <p:extLst>
      <p:ext uri="{BB962C8B-B14F-4D97-AF65-F5344CB8AC3E}">
        <p14:creationId xmlns:p14="http://schemas.microsoft.com/office/powerpoint/2010/main" val="276535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596E-A44E-4F26-A43A-73FB178E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AB39E-9D5D-4949-8407-05CF826B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5760" y="1352850"/>
            <a:ext cx="4933605" cy="54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45E5-D6F4-441E-849A-D55C8BBA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 DID IT!</a:t>
            </a:r>
          </a:p>
          <a:p>
            <a:r>
              <a:rPr lang="en-US" sz="2400" dirty="0"/>
              <a:t>Wow that was easy.</a:t>
            </a:r>
          </a:p>
          <a:p>
            <a:r>
              <a:rPr lang="en-US" sz="2400" dirty="0"/>
              <a:t>Like, why was that so easy?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713A5-54AD-4F60-8732-D6319F37915E}"/>
              </a:ext>
            </a:extLst>
          </p:cNvPr>
          <p:cNvSpPr/>
          <p:nvPr/>
        </p:nvSpPr>
        <p:spPr>
          <a:xfrm>
            <a:off x="2419468" y="2107096"/>
            <a:ext cx="3146445" cy="329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E72B311-6939-404C-A36C-21A0576F8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89" t="13100" r="6868" b="79866"/>
          <a:stretch/>
        </p:blipFill>
        <p:spPr bwMode="auto">
          <a:xfrm>
            <a:off x="2154416" y="2087217"/>
            <a:ext cx="1556184" cy="38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F7E15-1118-4D09-88AF-AAC46DDC8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12891" r="49099" b="79866"/>
          <a:stretch/>
        </p:blipFill>
        <p:spPr bwMode="auto">
          <a:xfrm>
            <a:off x="4212300" y="2073016"/>
            <a:ext cx="1016632" cy="3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5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C7A0-A30D-488E-A4F7-F00DB975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D64D-FEB0-4684-B7C8-626E5720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be evil?</a:t>
            </a:r>
          </a:p>
          <a:p>
            <a:pPr lvl="1"/>
            <a:r>
              <a:rPr lang="en-US" dirty="0"/>
              <a:t>Yes, but you’d need a lot of resources to do any real damage.</a:t>
            </a:r>
          </a:p>
          <a:p>
            <a:pPr lvl="1"/>
            <a:endParaRPr lang="en-US" dirty="0"/>
          </a:p>
          <a:p>
            <a:r>
              <a:rPr lang="en-US" dirty="0"/>
              <a:t>Should you be evil?</a:t>
            </a:r>
          </a:p>
          <a:p>
            <a:pPr lvl="1"/>
            <a:r>
              <a:rPr lang="en-US" dirty="0"/>
              <a:t>Ethics are subjective.</a:t>
            </a:r>
          </a:p>
        </p:txBody>
      </p:sp>
    </p:spTree>
    <p:extLst>
      <p:ext uri="{BB962C8B-B14F-4D97-AF65-F5344CB8AC3E}">
        <p14:creationId xmlns:p14="http://schemas.microsoft.com/office/powerpoint/2010/main" val="142113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499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Is Data Dangerous?</vt:lpstr>
      <vt:lpstr>With enough data one could:</vt:lpstr>
      <vt:lpstr>What can we do with ride data?</vt:lpstr>
      <vt:lpstr>What can we do with ride data?</vt:lpstr>
      <vt:lpstr>The Data</vt:lpstr>
      <vt:lpstr>The Model</vt:lpstr>
      <vt:lpstr>Training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Data Dangerous?</dc:title>
  <dc:creator>Ethan</dc:creator>
  <cp:lastModifiedBy>Ethan</cp:lastModifiedBy>
  <cp:revision>11</cp:revision>
  <dcterms:created xsi:type="dcterms:W3CDTF">2019-11-06T16:32:09Z</dcterms:created>
  <dcterms:modified xsi:type="dcterms:W3CDTF">2019-11-06T17:15:45Z</dcterms:modified>
</cp:coreProperties>
</file>