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5" r:id="rId1"/>
  </p:sldMasterIdLst>
  <p:notesMasterIdLst>
    <p:notesMasterId r:id="rId6"/>
  </p:notesMasterIdLst>
  <p:sldIdLst>
    <p:sldId id="272" r:id="rId2"/>
    <p:sldId id="276" r:id="rId3"/>
    <p:sldId id="278" r:id="rId4"/>
    <p:sldId id="277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9C33"/>
    <a:srgbClr val="AC2B37"/>
    <a:srgbClr val="1F77B4"/>
    <a:srgbClr val="2CA02C"/>
    <a:srgbClr val="FFA07A"/>
    <a:srgbClr val="606060"/>
    <a:srgbClr val="FF98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1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c278de7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c278de7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Distribution of uber trips </a:t>
            </a:r>
            <a:r>
              <a:rPr lang="en-US"/>
              <a:t>by location ID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5453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c278de7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c278de7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Dropped any rows with zeroes in the coordinates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ended up removing airports and large businesses from the data, perhaps due to the data recording processes of the taxi companies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1037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March, April, May, June drop off: Van </a:t>
            </a:r>
            <a:r>
              <a:rPr lang="en-US" dirty="0" err="1"/>
              <a:t>Alst</a:t>
            </a:r>
            <a:r>
              <a:rPr lang="en-US" dirty="0"/>
              <a:t> Station, on 21</a:t>
            </a:r>
            <a:r>
              <a:rPr lang="en-US" baseline="30000" dirty="0"/>
              <a:t>st</a:t>
            </a:r>
            <a:r>
              <a:rPr lang="en-US" dirty="0"/>
              <a:t> Street.</a:t>
            </a:r>
          </a:p>
          <a:p>
            <a:r>
              <a:rPr lang="en-US" dirty="0"/>
              <a:t>May pick up, July drop off: 47</a:t>
            </a:r>
            <a:r>
              <a:rPr lang="en-US" baseline="30000" dirty="0"/>
              <a:t>th</a:t>
            </a:r>
            <a:r>
              <a:rPr lang="en-US" dirty="0"/>
              <a:t> street garage</a:t>
            </a:r>
          </a:p>
          <a:p>
            <a:r>
              <a:rPr lang="en-US" dirty="0"/>
              <a:t>Other locations include: areas near bus stops, and the </a:t>
            </a:r>
            <a:r>
              <a:rPr lang="en-US" dirty="0" err="1"/>
              <a:t>NoMad</a:t>
            </a:r>
            <a:r>
              <a:rPr lang="en-US" dirty="0"/>
              <a:t> neighborhood—a popular neighborhood for tourists to stay in hotels and explore.</a:t>
            </a:r>
          </a:p>
        </p:txBody>
      </p:sp>
    </p:spTree>
    <p:extLst>
      <p:ext uri="{BB962C8B-B14F-4D97-AF65-F5344CB8AC3E}">
        <p14:creationId xmlns:p14="http://schemas.microsoft.com/office/powerpoint/2010/main" val="3261648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14142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10845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88416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136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420900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29641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791257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308457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610635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024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193073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895124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90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642B-B010-4A64-915A-C3AC5A067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1640355"/>
            <a:ext cx="7543800" cy="1442048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4000" dirty="0">
                <a:solidFill>
                  <a:srgbClr val="002060"/>
                </a:solidFill>
              </a:rPr>
              <a:t>DS501 Project 3</a:t>
            </a:r>
            <a:br>
              <a:rPr lang="en-US" sz="3600" dirty="0"/>
            </a:br>
            <a:r>
              <a:rPr lang="en-US" sz="2800" dirty="0"/>
              <a:t>What can we predict from your choice of ride?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6BFB7-48DB-4F47-9053-A125DA195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662" y="3313324"/>
            <a:ext cx="7618396" cy="371763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Mia Barger </a:t>
            </a:r>
            <a:r>
              <a:rPr lang="en-US" sz="1200" dirty="0">
                <a:cs typeface="Calibri" panose="020F0502020204030204" pitchFamily="34" charset="0"/>
              </a:rPr>
              <a:t>▪ </a:t>
            </a:r>
            <a:r>
              <a:rPr lang="en-US" sz="1200" dirty="0"/>
              <a:t>Quincy Hershey </a:t>
            </a:r>
            <a:r>
              <a:rPr lang="en-US" sz="1200" dirty="0">
                <a:cs typeface="Calibri" panose="020F0502020204030204" pitchFamily="34" charset="0"/>
              </a:rPr>
              <a:t>▪</a:t>
            </a:r>
            <a:r>
              <a:rPr lang="en-US" sz="1200" dirty="0"/>
              <a:t> Alexander Moore </a:t>
            </a:r>
            <a:r>
              <a:rPr lang="en-US" sz="1200" dirty="0">
                <a:cs typeface="Calibri" panose="020F0502020204030204" pitchFamily="34" charset="0"/>
              </a:rPr>
              <a:t>▪</a:t>
            </a:r>
            <a:r>
              <a:rPr lang="en-US" sz="1200" dirty="0"/>
              <a:t> Ethan Prihar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6317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61;p14">
            <a:extLst>
              <a:ext uri="{FF2B5EF4-FFF2-40B4-BE49-F238E27FC236}">
                <a16:creationId xmlns:a16="http://schemas.microsoft.com/office/drawing/2014/main" id="{0F23E509-8CCF-451E-9A3C-78096F0F9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47500" y="479322"/>
            <a:ext cx="3609804" cy="276451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5600" spc="-50">
                <a:solidFill>
                  <a:schemeClr val="tx1">
                    <a:lumMod val="85000"/>
                    <a:lumOff val="15000"/>
                  </a:schemeClr>
                </a:solidFill>
              </a:rPr>
              <a:t>Data </a:t>
            </a:r>
            <a:br>
              <a:rPr lang="en-US" sz="5600" spc="-5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5600" spc="-50">
                <a:solidFill>
                  <a:schemeClr val="tx1">
                    <a:lumMod val="85000"/>
                    <a:lumOff val="15000"/>
                  </a:schemeClr>
                </a:solidFill>
              </a:rPr>
              <a:t>Exploration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03789" y="325755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8B16E66-0366-4937-A164-ED4140712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13" y="645889"/>
            <a:ext cx="4436879" cy="317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446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61;p14">
            <a:extLst>
              <a:ext uri="{FF2B5EF4-FFF2-40B4-BE49-F238E27FC236}">
                <a16:creationId xmlns:a16="http://schemas.microsoft.com/office/drawing/2014/main" id="{0F23E509-8CCF-451E-9A3C-78096F0F9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47500" y="479322"/>
            <a:ext cx="3609804" cy="276451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5600" spc="-50">
                <a:solidFill>
                  <a:schemeClr val="tx1">
                    <a:lumMod val="85000"/>
                    <a:lumOff val="15000"/>
                  </a:schemeClr>
                </a:solidFill>
              </a:rPr>
              <a:t>Data </a:t>
            </a:r>
            <a:br>
              <a:rPr lang="en-US" sz="5600" spc="-5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5600" spc="-50">
                <a:solidFill>
                  <a:schemeClr val="tx1">
                    <a:lumMod val="85000"/>
                    <a:lumOff val="15000"/>
                  </a:schemeClr>
                </a:solidFill>
              </a:rPr>
              <a:t>Exploration</a:t>
            </a:r>
          </a:p>
        </p:txBody>
      </p:sp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9AB730-9E7C-41C3-9EA9-051AD059C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99" y="904739"/>
            <a:ext cx="4096501" cy="2941259"/>
          </a:xfrm>
          <a:prstGeom prst="rect">
            <a:avLst/>
          </a:prstGeom>
        </p:spPr>
      </p:pic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03789" y="325755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269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08FD-108B-481F-98B3-FADFDB18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most common locations?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3567A-2916-4546-BA48-29CA12A29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March, April, may, June drop off: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17C68B-A955-4093-9F67-31F881083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May pick up, July drop off:</a:t>
            </a:r>
          </a:p>
        </p:txBody>
      </p:sp>
      <p:pic>
        <p:nvPicPr>
          <p:cNvPr id="1026" name="Picture 2" descr="https://upload.wikimedia.org/wikipedia/commons/thumb/5/57/21alstindstair.jpg/225px-21alstindstair.jpg">
            <a:extLst>
              <a:ext uri="{FF2B5EF4-FFF2-40B4-BE49-F238E27FC236}">
                <a16:creationId xmlns:a16="http://schemas.microsoft.com/office/drawing/2014/main" id="{BB55BC03-0422-4009-91B8-D6BDF7DD279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330" y="1936751"/>
            <a:ext cx="2014538" cy="220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FE4C78-A220-41DF-9F5F-F479061C4E99}"/>
              </a:ext>
            </a:extLst>
          </p:cNvPr>
          <p:cNvSpPr/>
          <p:nvPr/>
        </p:nvSpPr>
        <p:spPr>
          <a:xfrm>
            <a:off x="1550193" y="4139312"/>
            <a:ext cx="19288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https://upload.wikimedia.org/wikipedia/commons/thumb/5/57/21alstindstair.jpg/338px-21alstindstair.jpg</a:t>
            </a:r>
          </a:p>
        </p:txBody>
      </p:sp>
      <p:pic>
        <p:nvPicPr>
          <p:cNvPr id="1028" name="Picture 4" descr="tmpAB16.jpg">
            <a:extLst>
              <a:ext uri="{FF2B5EF4-FFF2-40B4-BE49-F238E27FC236}">
                <a16:creationId xmlns:a16="http://schemas.microsoft.com/office/drawing/2014/main" id="{2076A6CB-5B1C-4AE3-80EA-645174DC29BC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066" y="1936750"/>
            <a:ext cx="3212068" cy="220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EE796C-0FB3-4EF9-8E25-905CE950B410}"/>
              </a:ext>
            </a:extLst>
          </p:cNvPr>
          <p:cNvSpPr/>
          <p:nvPr/>
        </p:nvSpPr>
        <p:spPr>
          <a:xfrm>
            <a:off x="4778454" y="4154700"/>
            <a:ext cx="347329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https://www.parknsave.com/Documents/LocationImages/tmpAB16.jpg</a:t>
            </a:r>
          </a:p>
        </p:txBody>
      </p:sp>
    </p:spTree>
    <p:extLst>
      <p:ext uri="{BB962C8B-B14F-4D97-AF65-F5344CB8AC3E}">
        <p14:creationId xmlns:p14="http://schemas.microsoft.com/office/powerpoint/2010/main" val="32634685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170</Words>
  <Application>Microsoft Office PowerPoint</Application>
  <PresentationFormat>On-screen Show (16:9)</PresentationFormat>
  <Paragraphs>15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Garamond</vt:lpstr>
      <vt:lpstr>Trebuchet MS</vt:lpstr>
      <vt:lpstr>Retrospect</vt:lpstr>
      <vt:lpstr>DS501 Project 3 What can we predict from your choice of ride?</vt:lpstr>
      <vt:lpstr>Data  Exploration</vt:lpstr>
      <vt:lpstr>Data  Exploration</vt:lpstr>
      <vt:lpstr>What are the most common locations?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DS501 Project 2 What drives an efficient portfolio?</dc:title>
  <dc:creator>Ben Hershey</dc:creator>
  <cp:lastModifiedBy>Barger, Maria T.</cp:lastModifiedBy>
  <cp:revision>13</cp:revision>
  <dcterms:created xsi:type="dcterms:W3CDTF">2019-10-24T17:23:44Z</dcterms:created>
  <dcterms:modified xsi:type="dcterms:W3CDTF">2019-11-07T16:54:38Z</dcterms:modified>
</cp:coreProperties>
</file>