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  <p:sldMasterId id="2147483728" r:id="rId2"/>
    <p:sldMasterId id="2147483747" r:id="rId3"/>
  </p:sldMasterIdLst>
  <p:notesMasterIdLst>
    <p:notesMasterId r:id="rId36"/>
  </p:notesMasterIdLst>
  <p:handoutMasterIdLst>
    <p:handoutMasterId r:id="rId37"/>
  </p:handoutMasterIdLst>
  <p:sldIdLst>
    <p:sldId id="1070" r:id="rId4"/>
    <p:sldId id="1096" r:id="rId5"/>
    <p:sldId id="1097" r:id="rId6"/>
    <p:sldId id="1098" r:id="rId7"/>
    <p:sldId id="1102" r:id="rId8"/>
    <p:sldId id="1103" r:id="rId9"/>
    <p:sldId id="1104" r:id="rId10"/>
    <p:sldId id="1105" r:id="rId11"/>
    <p:sldId id="1106" r:id="rId12"/>
    <p:sldId id="1108" r:id="rId13"/>
    <p:sldId id="1109" r:id="rId14"/>
    <p:sldId id="1110" r:id="rId15"/>
    <p:sldId id="1111" r:id="rId16"/>
    <p:sldId id="1112" r:id="rId17"/>
    <p:sldId id="1113" r:id="rId18"/>
    <p:sldId id="1114" r:id="rId19"/>
    <p:sldId id="1115" r:id="rId20"/>
    <p:sldId id="1116" r:id="rId21"/>
    <p:sldId id="1117" r:id="rId22"/>
    <p:sldId id="1119" r:id="rId23"/>
    <p:sldId id="1120" r:id="rId24"/>
    <p:sldId id="1121" r:id="rId25"/>
    <p:sldId id="1086" r:id="rId26"/>
    <p:sldId id="1087" r:id="rId27"/>
    <p:sldId id="1118" r:id="rId28"/>
    <p:sldId id="1122" r:id="rId29"/>
    <p:sldId id="1095" r:id="rId30"/>
    <p:sldId id="1107" r:id="rId31"/>
    <p:sldId id="1100" r:id="rId32"/>
    <p:sldId id="1099" r:id="rId33"/>
    <p:sldId id="1101" r:id="rId34"/>
    <p:sldId id="1123" r:id="rId3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0A8"/>
    <a:srgbClr val="96AE16"/>
    <a:srgbClr val="E66C89"/>
    <a:srgbClr val="0065BD"/>
    <a:srgbClr val="0065B4"/>
    <a:srgbClr val="D1EA54"/>
    <a:srgbClr val="FF9999"/>
    <a:srgbClr val="FF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9" autoAdjust="0"/>
    <p:restoredTop sz="68777" autoAdjust="0"/>
  </p:normalViewPr>
  <p:slideViewPr>
    <p:cSldViewPr snapToGrid="0" showGuides="1">
      <p:cViewPr varScale="1">
        <p:scale>
          <a:sx n="62" d="100"/>
          <a:sy n="62" d="100"/>
        </p:scale>
        <p:origin x="-2280" y="-84"/>
      </p:cViewPr>
      <p:guideLst>
        <p:guide orient="horz" pos="3469"/>
        <p:guide orient="horz" pos="3392"/>
        <p:guide orient="horz" pos="1571"/>
        <p:guide orient="horz" pos="3465"/>
        <p:guide orient="horz" pos="4201"/>
        <p:guide orient="horz" pos="2288"/>
        <p:guide orient="horz" pos="3083"/>
        <p:guide orient="horz" pos="2827"/>
        <p:guide orient="horz" pos="2218"/>
        <p:guide pos="109"/>
        <p:guide pos="4016"/>
        <p:guide pos="1979"/>
        <p:guide pos="4697"/>
        <p:guide pos="3802"/>
        <p:guide pos="1698"/>
        <p:guide pos="4361"/>
        <p:guide pos="179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56"/>
    </p:cViewPr>
  </p:sorterViewPr>
  <p:notesViewPr>
    <p:cSldViewPr snapToGrid="0" showGuides="1">
      <p:cViewPr varScale="1">
        <p:scale>
          <a:sx n="50" d="100"/>
          <a:sy n="50" d="100"/>
        </p:scale>
        <p:origin x="-2982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4906" tIns="47453" rIns="94906" bIns="4745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4906" tIns="47453" rIns="94906" bIns="4745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96E4CA8-64F9-4497-AB66-41E0182BDACF}" type="datetimeFigureOut">
              <a:rPr lang="de-DE"/>
              <a:pPr>
                <a:defRPr/>
              </a:pPr>
              <a:t>28.11.2014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4906" tIns="47453" rIns="94906" bIns="4745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4906" tIns="47453" rIns="94906" bIns="4745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8AD53C-2DC1-4FB3-AF18-C5AF771EDAE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80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4906" tIns="47453" rIns="94906" bIns="4745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4906" tIns="47453" rIns="94906" bIns="4745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A0605E2-CE61-45C6-97B5-882DC86A5DC5}" type="datetimeFigureOut">
              <a:rPr lang="de-DE"/>
              <a:pPr>
                <a:defRPr/>
              </a:pPr>
              <a:t>28.11.2014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06" tIns="47453" rIns="94906" bIns="47453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859338"/>
            <a:ext cx="5676900" cy="4606925"/>
          </a:xfrm>
          <a:prstGeom prst="rect">
            <a:avLst/>
          </a:prstGeom>
        </p:spPr>
        <p:txBody>
          <a:bodyPr vert="horz" lIns="94906" tIns="47453" rIns="94906" bIns="47453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4906" tIns="47453" rIns="94906" bIns="4745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4906" tIns="47453" rIns="94906" bIns="4745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283B651-FF5B-45F0-976E-D8C59DB48E4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104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820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minutes 7 minutes until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099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 size is 2, to</a:t>
            </a:r>
            <a:r>
              <a:rPr lang="en-US" baseline="0" dirty="0" smtClean="0"/>
              <a:t> keep the latency low and not burden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263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minute. 8 minutes until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08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combinations.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800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810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minute for emission probability 9 minutes total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126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need to go into the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982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r>
              <a:rPr lang="en-US" baseline="0" dirty="0" smtClean="0"/>
              <a:t> probability explain 10 minutes total.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805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07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minutes for latency optimizations.</a:t>
            </a:r>
            <a:r>
              <a:rPr lang="en-US" baseline="0" dirty="0" smtClean="0"/>
              <a:t> 12 minutes total.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Dijkstra</a:t>
            </a:r>
            <a:r>
              <a:rPr lang="en-US" dirty="0" smtClean="0"/>
              <a:t> in Transition</a:t>
            </a:r>
          </a:p>
          <a:p>
            <a:r>
              <a:rPr lang="en-US" dirty="0" smtClean="0"/>
              <a:t>- Emission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07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880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minute for this slide 11 </a:t>
            </a:r>
            <a:r>
              <a:rPr lang="en-US" dirty="0" err="1" smtClean="0"/>
              <a:t>miutes</a:t>
            </a:r>
            <a:r>
              <a:rPr lang="en-US" dirty="0" smtClean="0"/>
              <a:t> total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270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Noise increase, reliability decrease</a:t>
            </a:r>
          </a:p>
          <a:p>
            <a:pPr marL="228600" indent="-228600">
              <a:buAutoNum type="arabicPeriod"/>
            </a:pPr>
            <a:r>
              <a:rPr lang="en-US" dirty="0" smtClean="0"/>
              <a:t>Interval increases, reliability</a:t>
            </a:r>
            <a:r>
              <a:rPr lang="en-US" baseline="0" dirty="0" smtClean="0"/>
              <a:t> decreases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Interval increases, latency increases (</a:t>
            </a:r>
            <a:r>
              <a:rPr lang="en-US" baseline="0" dirty="0" err="1" smtClean="0"/>
              <a:t>dijkstra</a:t>
            </a:r>
            <a:r>
              <a:rPr lang="en-US" baseline="0" dirty="0" smtClean="0"/>
              <a:t> takes longer time)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Latency does not depend on noise.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Road network topology also has a great influence on the result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2 minutes for results. Total 14 minutes.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759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Real-time</a:t>
            </a:r>
            <a:r>
              <a:rPr lang="en-US" baseline="0" dirty="0" smtClean="0"/>
              <a:t> </a:t>
            </a:r>
            <a:r>
              <a:rPr lang="en-US" baseline="0" dirty="0" smtClean="0"/>
              <a:t>map-reduce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1 minute this slide – 15 minutes total.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202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(1.5 minutes) 16 minutes total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942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 conclusion. Total</a:t>
            </a:r>
            <a:r>
              <a:rPr lang="en-US" baseline="0" dirty="0" smtClean="0"/>
              <a:t> 17.5-18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00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135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</a:t>
            </a:r>
            <a:r>
              <a:rPr lang="en-US" dirty="0" err="1" smtClean="0"/>
              <a:t>gps</a:t>
            </a:r>
            <a:r>
              <a:rPr lang="en-US" baseline="0" dirty="0" smtClean="0"/>
              <a:t> data available nowadays.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25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Singapore ERP2.0 2020</a:t>
            </a:r>
            <a:r>
              <a:rPr lang="en-US" baseline="0" dirty="0" smtClean="0"/>
              <a:t> in plan.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85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3min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186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Uncertainty</a:t>
            </a:r>
            <a:r>
              <a:rPr lang="en-US" baseline="0" dirty="0" smtClean="0"/>
              <a:t> in Z1 &amp; Z2, with the two </a:t>
            </a:r>
            <a:r>
              <a:rPr lang="en-US" baseline="0" dirty="0" err="1" smtClean="0"/>
              <a:t>tgt</a:t>
            </a:r>
            <a:r>
              <a:rPr lang="en-US" baseline="0" dirty="0" smtClean="0"/>
              <a:t>, we can guess the most likely route the vehicle takes.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They don’t focus on latency, but accuracy.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62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</a:t>
            </a:r>
            <a:r>
              <a:rPr lang="en-US" baseline="0" dirty="0" smtClean="0"/>
              <a:t> min - 5min until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085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Joint probability distribution.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83B651-FF5B-45F0-976E-D8C59DB48E4E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18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8"/>
          <p:cNvSpPr>
            <a:spLocks noGrp="1"/>
          </p:cNvSpPr>
          <p:nvPr>
            <p:ph type="title"/>
          </p:nvPr>
        </p:nvSpPr>
        <p:spPr>
          <a:xfrm>
            <a:off x="4068567" y="1887680"/>
            <a:ext cx="4916184" cy="255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pic>
        <p:nvPicPr>
          <p:cNvPr id="4" name="Picture 3" descr="C:\Users\POWHAUS\Desktop\DPM presentation\logo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4640" y="228552"/>
            <a:ext cx="2286000" cy="6674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13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_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80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_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723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EE83E3-899C-4344-89D7-897AC98E6FB0}" type="datetime1">
              <a:rPr lang="en-US" smtClean="0"/>
              <a:t>11/28/2014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E966-AE3B-1C47-B470-17246CE4B9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4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8"/>
          <p:cNvSpPr>
            <a:spLocks noGrp="1"/>
          </p:cNvSpPr>
          <p:nvPr>
            <p:ph type="title"/>
          </p:nvPr>
        </p:nvSpPr>
        <p:spPr>
          <a:xfrm>
            <a:off x="4068567" y="1887680"/>
            <a:ext cx="4916184" cy="255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pic>
        <p:nvPicPr>
          <p:cNvPr id="4" name="Picture 3" descr="C:\Users\POWHAUS\Desktop\DPM presentation\logo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4640" y="228552"/>
            <a:ext cx="2286000" cy="6674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339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_bar_no_title_no_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858125" y="6105525"/>
            <a:ext cx="1285875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4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_bar_no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C212D7-1D5D-4221-B722-2185364A0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8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_bar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44624"/>
            <a:ext cx="8229600" cy="43204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  <a:latin typeface="TUM Neue Helvetica 75 Bold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S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C212D7-1D5D-4221-B722-2185364A0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5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_bar_title_bullet_poi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44624"/>
            <a:ext cx="8229600" cy="43204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  <a:latin typeface="TUM Neue Helvetica 75 Bold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SG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84845" y="980728"/>
            <a:ext cx="864096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30000"/>
              </a:lnSpc>
              <a:spcBef>
                <a:spcPts val="600"/>
              </a:spcBef>
              <a:defRPr sz="2400" b="0"/>
            </a:lvl1pPr>
            <a:lvl2pPr marL="542925" indent="-180975">
              <a:lnSpc>
                <a:spcPct val="130000"/>
              </a:lnSpc>
              <a:spcBef>
                <a:spcPts val="600"/>
              </a:spcBef>
              <a:defRPr/>
            </a:lvl2pPr>
            <a:lvl3pPr marL="895350" indent="-180975">
              <a:lnSpc>
                <a:spcPct val="130000"/>
              </a:lnSpc>
              <a:spcBef>
                <a:spcPts val="600"/>
              </a:spcBef>
              <a:defRPr/>
            </a:lvl3pPr>
            <a:lvl4pPr marL="1257300" indent="-180975">
              <a:lnSpc>
                <a:spcPct val="130000"/>
              </a:lnSpc>
              <a:spcBef>
                <a:spcPts val="600"/>
              </a:spcBef>
              <a:defRPr/>
            </a:lvl4pPr>
            <a:lvl5pPr marL="1619250" indent="-180975">
              <a:lnSpc>
                <a:spcPct val="13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C212D7-1D5D-4221-B722-2185364A0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1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_top_no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5B4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C212D7-1D5D-4221-B722-2185364A0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30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_top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5B4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44624"/>
            <a:ext cx="8229600" cy="43204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rgbClr val="0065B4"/>
                </a:solidFill>
                <a:latin typeface="TUM Neue Helvetica 75 Bold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S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C212D7-1D5D-4221-B722-2185364A0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_top_title_bullet_poi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5B4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44624"/>
            <a:ext cx="8229600" cy="43204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rgbClr val="0065B4"/>
                </a:solidFill>
                <a:latin typeface="TUM Neue Helvetica 75 Bold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SG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84845" y="980728"/>
            <a:ext cx="864096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30000"/>
              </a:lnSpc>
              <a:spcBef>
                <a:spcPts val="600"/>
              </a:spcBef>
              <a:defRPr sz="2400" b="0"/>
            </a:lvl1pPr>
            <a:lvl2pPr marL="542925" indent="-180975">
              <a:lnSpc>
                <a:spcPct val="130000"/>
              </a:lnSpc>
              <a:spcBef>
                <a:spcPts val="600"/>
              </a:spcBef>
              <a:defRPr/>
            </a:lvl2pPr>
            <a:lvl3pPr marL="895350" indent="-180975">
              <a:lnSpc>
                <a:spcPct val="130000"/>
              </a:lnSpc>
              <a:spcBef>
                <a:spcPts val="600"/>
              </a:spcBef>
              <a:defRPr/>
            </a:lvl3pPr>
            <a:lvl4pPr marL="1257300" indent="-180975">
              <a:lnSpc>
                <a:spcPct val="130000"/>
              </a:lnSpc>
              <a:spcBef>
                <a:spcPts val="600"/>
              </a:spcBef>
              <a:defRPr/>
            </a:lvl4pPr>
            <a:lvl5pPr marL="1619250" indent="-180975">
              <a:lnSpc>
                <a:spcPct val="13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C212D7-1D5D-4221-B722-2185364A0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68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_slide_number_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C212D7-1D5D-4221-B722-2185364A0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66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POWHAUS\Desktop\DPM presentation\logo_wh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4640" y="228552"/>
            <a:ext cx="2286000" cy="667433"/>
          </a:xfrm>
          <a:prstGeom prst="rect">
            <a:avLst/>
          </a:prstGeom>
          <a:noFill/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068567" y="1887680"/>
            <a:ext cx="4916184" cy="255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312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825" y="638576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600" kern="1200" baseline="0" smtClean="0">
                <a:solidFill>
                  <a:srgbClr val="0065BD"/>
                </a:solidFill>
                <a:latin typeface="TUM Neue Helvetica 55 Regular" pitchFamily="34" charset="0"/>
                <a:ea typeface="+mn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324350" y="6399213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600" kern="1200" baseline="0" smtClean="0">
                <a:solidFill>
                  <a:srgbClr val="0065BD"/>
                </a:solidFill>
                <a:latin typeface="TUM Neue Helvetica 55 Regular" pitchFamily="34" charset="0"/>
                <a:ea typeface="+mn-ea"/>
                <a:cs typeface="Arial" pitchFamily="34" charset="0"/>
              </a:defRPr>
            </a:lvl1pPr>
          </a:lstStyle>
          <a:p>
            <a:fld id="{1EC212D7-1D5D-4221-B722-2185364A0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3" r:id="rId2"/>
    <p:sldLayoutId id="2147483731" r:id="rId3"/>
    <p:sldLayoutId id="2147483734" r:id="rId4"/>
    <p:sldLayoutId id="2147483738" r:id="rId5"/>
    <p:sldLayoutId id="2147483737" r:id="rId6"/>
    <p:sldLayoutId id="2147483736" r:id="rId7"/>
    <p:sldLayoutId id="2147483744" r:id="rId8"/>
    <p:sldLayoutId id="2147483739" r:id="rId9"/>
    <p:sldLayoutId id="2147483740" r:id="rId10"/>
    <p:sldLayoutId id="2147483746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TUM Neue Helvetica 75 Bold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1" kern="1200">
          <a:solidFill>
            <a:srgbClr val="0065BD"/>
          </a:solidFill>
          <a:latin typeface="TUM Neue Helvetica 55 Regular" pitchFamily="34" charset="0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65BD"/>
          </a:solidFill>
          <a:latin typeface="TUM Neue Helvetica 55 Regular" pitchFamily="34" charset="0"/>
          <a:ea typeface="+mn-ea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0065BD"/>
          </a:solidFill>
          <a:latin typeface="TUM Neue Helvetica 55 Regular" pitchFamily="34" charset="0"/>
          <a:ea typeface="+mn-ea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rgbClr val="0065BD"/>
          </a:solidFill>
          <a:latin typeface="TUM Neue Helvetica 55 Regular" pitchFamily="34" charset="0"/>
          <a:ea typeface="+mn-ea"/>
          <a:cs typeface="+mn-cs"/>
        </a:defRPr>
      </a:lvl4pPr>
      <a:lvl5pPr marL="2000250" indent="-17145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rgbClr val="0065BD"/>
          </a:solidFill>
          <a:latin typeface="TUM Neue Helvetica 55 Regular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POWHAUS\Desktop\DPM presentation\logo_wh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4640" y="228552"/>
            <a:ext cx="2286000" cy="667433"/>
          </a:xfrm>
          <a:prstGeom prst="rect">
            <a:avLst/>
          </a:prstGeom>
          <a:noFill/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068567" y="1887680"/>
            <a:ext cx="4916184" cy="255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922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28825" y="1188147"/>
            <a:ext cx="7027253" cy="255075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MAP STREAM INITIALIZING WHAT-IF ANALYSES FOR REAL-TIME SYMBIOTIC TRAFFIC SIMULATIONS.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76525" y="4067794"/>
            <a:ext cx="5943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Abhinav Sunderrajan, Heiko Aydt, Wentong Cai and Alois Knoll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5208518"/>
            <a:ext cx="47314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Presented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by:Yadong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Xu</a:t>
            </a:r>
          </a:p>
        </p:txBody>
      </p:sp>
    </p:spTree>
    <p:extLst>
      <p:ext uri="{BB962C8B-B14F-4D97-AF65-F5344CB8AC3E}">
        <p14:creationId xmlns:p14="http://schemas.microsoft.com/office/powerpoint/2010/main" val="24673256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</a:t>
            </a:r>
            <a:r>
              <a:rPr lang="en-US" dirty="0" smtClean="0"/>
              <a:t>Model (HMM) </a:t>
            </a:r>
            <a:r>
              <a:rPr lang="en-US" dirty="0" smtClean="0"/>
              <a:t>for map matching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367813"/>
              </p:ext>
            </p:extLst>
          </p:nvPr>
        </p:nvGraphicFramePr>
        <p:xfrm>
          <a:off x="1381125" y="2709863"/>
          <a:ext cx="63817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" name="Acrobat Document" r:id="rId3" imgW="6381720" imgH="1438200" progId="AcroExch.Document.11">
                  <p:embed/>
                </p:oleObj>
              </mc:Choice>
              <mc:Fallback>
                <p:oleObj name="Acrobat Document" r:id="rId3" imgW="6381720" imgH="14382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1125" y="2709863"/>
                        <a:ext cx="6381750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1" name="Picture 3" descr="C:\Users\abhinav.sunderrajan\Desktop\Future\presentation\hmm_trellis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362075"/>
            <a:ext cx="8504237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075" y="3448050"/>
            <a:ext cx="797242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1D60A8"/>
                </a:solidFill>
              </a:rPr>
              <a:t>The noisy GPS data point </a:t>
            </a:r>
            <a:r>
              <a:rPr lang="en-US" sz="2200" dirty="0" smtClean="0">
                <a:solidFill>
                  <a:srgbClr val="1D60A8"/>
                </a:solidFill>
              </a:rPr>
              <a:t>or the </a:t>
            </a:r>
            <a:r>
              <a:rPr lang="en-US" sz="2200" dirty="0">
                <a:solidFill>
                  <a:srgbClr val="1D60A8"/>
                </a:solidFill>
              </a:rPr>
              <a:t>observed state of the HMM at time t </a:t>
            </a:r>
            <a:r>
              <a:rPr lang="en-US" sz="2200" dirty="0" smtClean="0">
                <a:solidFill>
                  <a:srgbClr val="1D60A8"/>
                </a:solidFill>
              </a:rPr>
              <a:t>is represented by </a:t>
            </a:r>
            <a:r>
              <a:rPr lang="en-US" sz="2200" dirty="0" err="1" smtClean="0">
                <a:solidFill>
                  <a:srgbClr val="1D60A8"/>
                </a:solidFill>
              </a:rPr>
              <a:t>z</a:t>
            </a:r>
            <a:r>
              <a:rPr lang="en-US" sz="2200" baseline="-25000" dirty="0" err="1" smtClean="0">
                <a:solidFill>
                  <a:srgbClr val="1D60A8"/>
                </a:solidFill>
              </a:rPr>
              <a:t>t</a:t>
            </a:r>
            <a:r>
              <a:rPr lang="en-US" sz="2200" dirty="0" smtClean="0">
                <a:solidFill>
                  <a:srgbClr val="1D60A8"/>
                </a:solidFill>
              </a:rPr>
              <a:t> </a:t>
            </a:r>
            <a:r>
              <a:rPr lang="el-GR" sz="2200" dirty="0" smtClean="0">
                <a:solidFill>
                  <a:srgbClr val="1D60A8"/>
                </a:solidFill>
              </a:rPr>
              <a:t>ϵ</a:t>
            </a:r>
            <a:r>
              <a:rPr lang="en-US" sz="2200" dirty="0" smtClean="0">
                <a:solidFill>
                  <a:srgbClr val="1D60A8"/>
                </a:solidFill>
              </a:rPr>
              <a:t> Z.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1D60A8"/>
                </a:solidFill>
              </a:rPr>
              <a:t>Each </a:t>
            </a:r>
            <a:r>
              <a:rPr lang="en-US" sz="2200" dirty="0" err="1">
                <a:solidFill>
                  <a:srgbClr val="1D60A8"/>
                </a:solidFill>
              </a:rPr>
              <a:t>z</a:t>
            </a:r>
            <a:r>
              <a:rPr lang="en-US" sz="2200" baseline="-25000" dirty="0" err="1">
                <a:solidFill>
                  <a:srgbClr val="1D60A8"/>
                </a:solidFill>
              </a:rPr>
              <a:t>t</a:t>
            </a:r>
            <a:r>
              <a:rPr lang="en-US" sz="2200" dirty="0">
                <a:solidFill>
                  <a:srgbClr val="1D60A8"/>
                </a:solidFill>
              </a:rPr>
              <a:t> is a tuple containing latitude</a:t>
            </a:r>
            <a:r>
              <a:rPr lang="en-US" sz="2200" dirty="0" smtClean="0">
                <a:solidFill>
                  <a:srgbClr val="1D60A8"/>
                </a:solidFill>
              </a:rPr>
              <a:t>, longitude</a:t>
            </a:r>
            <a:r>
              <a:rPr lang="en-US" sz="2200" dirty="0">
                <a:solidFill>
                  <a:srgbClr val="1D60A8"/>
                </a:solidFill>
              </a:rPr>
              <a:t>, </a:t>
            </a:r>
            <a:r>
              <a:rPr lang="en-US" sz="2200" dirty="0" smtClean="0">
                <a:solidFill>
                  <a:srgbClr val="1D60A8"/>
                </a:solidFill>
              </a:rPr>
              <a:t>speed, vehicle-id </a:t>
            </a:r>
            <a:r>
              <a:rPr lang="en-US" sz="2200" dirty="0">
                <a:solidFill>
                  <a:srgbClr val="1D60A8"/>
                </a:solidFill>
              </a:rPr>
              <a:t>and time-stamp information as fields</a:t>
            </a:r>
            <a:r>
              <a:rPr lang="en-US" sz="2200" dirty="0" smtClean="0">
                <a:solidFill>
                  <a:srgbClr val="1D60A8"/>
                </a:solidFill>
              </a:rPr>
              <a:t>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1D60A8"/>
                </a:solidFill>
              </a:rPr>
              <a:t>A</a:t>
            </a:r>
            <a:r>
              <a:rPr lang="en-US" sz="2200" dirty="0" smtClean="0">
                <a:solidFill>
                  <a:srgbClr val="1D60A8"/>
                </a:solidFill>
              </a:rPr>
              <a:t> </a:t>
            </a:r>
            <a:r>
              <a:rPr lang="en-US" sz="2200" dirty="0">
                <a:solidFill>
                  <a:srgbClr val="1D60A8"/>
                </a:solidFill>
              </a:rPr>
              <a:t>hidden state of the HMM represents the </a:t>
            </a:r>
            <a:r>
              <a:rPr lang="en-US" sz="2200" dirty="0" smtClean="0">
                <a:solidFill>
                  <a:srgbClr val="1D60A8"/>
                </a:solidFill>
              </a:rPr>
              <a:t>actual position </a:t>
            </a:r>
            <a:r>
              <a:rPr lang="en-US" sz="2200" dirty="0">
                <a:solidFill>
                  <a:srgbClr val="1D60A8"/>
                </a:solidFill>
              </a:rPr>
              <a:t>of a vehicle on an edge e</a:t>
            </a:r>
            <a:r>
              <a:rPr lang="en-US" sz="2200" baseline="-25000" dirty="0">
                <a:solidFill>
                  <a:srgbClr val="1D60A8"/>
                </a:solidFill>
              </a:rPr>
              <a:t>t</a:t>
            </a:r>
            <a:r>
              <a:rPr lang="en-US" sz="2200" dirty="0">
                <a:solidFill>
                  <a:srgbClr val="1D60A8"/>
                </a:solidFill>
              </a:rPr>
              <a:t> </a:t>
            </a:r>
            <a:r>
              <a:rPr lang="el-GR" sz="2200" dirty="0" smtClean="0">
                <a:solidFill>
                  <a:srgbClr val="1D60A8"/>
                </a:solidFill>
              </a:rPr>
              <a:t>ϵ</a:t>
            </a:r>
            <a:r>
              <a:rPr lang="en-US" sz="2200" dirty="0" smtClean="0">
                <a:solidFill>
                  <a:srgbClr val="1D60A8"/>
                </a:solidFill>
              </a:rPr>
              <a:t> </a:t>
            </a:r>
            <a:r>
              <a:rPr lang="en-US" sz="2200" dirty="0">
                <a:solidFill>
                  <a:srgbClr val="1D60A8"/>
                </a:solidFill>
              </a:rPr>
              <a:t>E at time </a:t>
            </a:r>
            <a:r>
              <a:rPr lang="en-US" sz="2200" dirty="0" smtClean="0">
                <a:solidFill>
                  <a:srgbClr val="1D60A8"/>
                </a:solidFill>
              </a:rPr>
              <a:t>t on the road network graph G(V,E).</a:t>
            </a:r>
            <a:endParaRPr lang="en-US" sz="2200" dirty="0">
              <a:solidFill>
                <a:srgbClr val="1D6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9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895645" y="4086229"/>
            <a:ext cx="1003880" cy="1124126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48375" y="4086228"/>
            <a:ext cx="1657350" cy="1124127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29074" y="4086229"/>
            <a:ext cx="1970383" cy="1124126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845" y="4086228"/>
                <a:ext cx="8995144" cy="1039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𝑒</m:t>
                          </m:r>
                          <m:r>
                            <a:rPr lang="en-US" sz="2200" b="0" i="1" baseline="-25000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𝑒</m:t>
                          </m:r>
                          <m:r>
                            <a:rPr lang="en-US" sz="2200" b="0" i="1" baseline="-25000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∗</m:t>
                      </m:r>
                      <m:r>
                        <a:rPr lang="en-US" sz="22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2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1D60A8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1D60A8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1D60A8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1D60A8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1D60A8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1D60A8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1D60A8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i="1" dirty="0">
                  <a:solidFill>
                    <a:srgbClr val="1D60A8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" y="4086228"/>
                <a:ext cx="8995144" cy="10399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</a:t>
            </a:r>
            <a:r>
              <a:rPr lang="en-US" dirty="0" smtClean="0"/>
              <a:t>formula</a:t>
            </a:r>
            <a:endParaRPr lang="en-US" dirty="0"/>
          </a:p>
        </p:txBody>
      </p:sp>
      <p:pic>
        <p:nvPicPr>
          <p:cNvPr id="7171" name="Picture 3" descr="C:\Users\abhinav.sunderrajan\Desktop\Future\presentation\hmm_trellis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362075"/>
            <a:ext cx="8504237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30128" y="5348377"/>
            <a:ext cx="182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Initial distribution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65166" y="5365629"/>
            <a:ext cx="167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Transition probabilities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69642" y="5365629"/>
            <a:ext cx="1574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92D050"/>
                </a:solidFill>
              </a:rPr>
              <a:t>Emission probabilities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8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5" grpId="0" animBg="1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for map matching</a:t>
            </a:r>
            <a:endParaRPr lang="en-US" dirty="0"/>
          </a:p>
        </p:txBody>
      </p:sp>
      <p:pic>
        <p:nvPicPr>
          <p:cNvPr id="7171" name="Picture 3" descr="C:\Users\abhinav.sunderrajan\Desktop\Future\presentation\hmm_trellis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362075"/>
            <a:ext cx="8504237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075" y="3448050"/>
            <a:ext cx="797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1D60A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775" y="3672185"/>
            <a:ext cx="8305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92D050"/>
                </a:solidFill>
              </a:rPr>
              <a:t>Emission probabilities p(</a:t>
            </a:r>
            <a:r>
              <a:rPr lang="en-US" sz="2200" dirty="0" err="1">
                <a:solidFill>
                  <a:srgbClr val="92D050"/>
                </a:solidFill>
              </a:rPr>
              <a:t>z</a:t>
            </a:r>
            <a:r>
              <a:rPr lang="en-US" sz="2200" baseline="-25000" dirty="0" err="1">
                <a:solidFill>
                  <a:srgbClr val="92D050"/>
                </a:solidFill>
              </a:rPr>
              <a:t>t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smtClean="0">
                <a:solidFill>
                  <a:srgbClr val="92D050"/>
                </a:solidFill>
              </a:rPr>
              <a:t>|e</a:t>
            </a:r>
            <a:r>
              <a:rPr lang="en-US" sz="2200" baseline="-25000" dirty="0" smtClean="0">
                <a:solidFill>
                  <a:srgbClr val="92D050"/>
                </a:solidFill>
              </a:rPr>
              <a:t>t</a:t>
            </a:r>
            <a:r>
              <a:rPr lang="en-US" sz="2200" dirty="0">
                <a:solidFill>
                  <a:srgbClr val="92D050"/>
                </a:solidFill>
              </a:rPr>
              <a:t>) represents the </a:t>
            </a:r>
            <a:r>
              <a:rPr lang="en-US" sz="2200" dirty="0" smtClean="0">
                <a:solidFill>
                  <a:srgbClr val="92D050"/>
                </a:solidFill>
              </a:rPr>
              <a:t>probability of </a:t>
            </a:r>
            <a:r>
              <a:rPr lang="en-US" sz="2200" dirty="0">
                <a:solidFill>
                  <a:srgbClr val="92D050"/>
                </a:solidFill>
              </a:rPr>
              <a:t>a noisy GPS data point </a:t>
            </a:r>
            <a:r>
              <a:rPr lang="en-US" sz="2200" dirty="0" err="1">
                <a:solidFill>
                  <a:srgbClr val="92D050"/>
                </a:solidFill>
              </a:rPr>
              <a:t>z</a:t>
            </a:r>
            <a:r>
              <a:rPr lang="en-US" sz="2200" baseline="-25000" dirty="0" err="1">
                <a:solidFill>
                  <a:srgbClr val="92D050"/>
                </a:solidFill>
              </a:rPr>
              <a:t>t</a:t>
            </a:r>
            <a:r>
              <a:rPr lang="en-US" sz="2200" dirty="0">
                <a:solidFill>
                  <a:srgbClr val="92D050"/>
                </a:solidFill>
              </a:rPr>
              <a:t> being associated with an edge </a:t>
            </a:r>
            <a:r>
              <a:rPr lang="en-US" sz="2200" dirty="0" smtClean="0">
                <a:solidFill>
                  <a:srgbClr val="92D050"/>
                </a:solidFill>
              </a:rPr>
              <a:t>e</a:t>
            </a:r>
            <a:r>
              <a:rPr lang="en-US" sz="2200" baseline="-25000" dirty="0" smtClean="0">
                <a:solidFill>
                  <a:srgbClr val="92D050"/>
                </a:solidFill>
              </a:rPr>
              <a:t>t </a:t>
            </a:r>
            <a:r>
              <a:rPr lang="el-GR" sz="2200" dirty="0" smtClean="0">
                <a:solidFill>
                  <a:srgbClr val="92D050"/>
                </a:solidFill>
              </a:rPr>
              <a:t>ϵ</a:t>
            </a:r>
            <a:r>
              <a:rPr lang="en-US" sz="2200" dirty="0" smtClean="0">
                <a:solidFill>
                  <a:srgbClr val="92D050"/>
                </a:solidFill>
              </a:rPr>
              <a:t> E.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200" dirty="0">
                <a:solidFill>
                  <a:srgbClr val="FF0000"/>
                </a:solidFill>
              </a:rPr>
              <a:t>Transition </a:t>
            </a:r>
            <a:r>
              <a:rPr lang="en-US" sz="2200" dirty="0">
                <a:solidFill>
                  <a:srgbClr val="FF0000"/>
                </a:solidFill>
              </a:rPr>
              <a:t>probabilities </a:t>
            </a:r>
            <a:r>
              <a:rPr lang="fr-FR" sz="2200" dirty="0" smtClean="0">
                <a:solidFill>
                  <a:srgbClr val="FF0000"/>
                </a:solidFill>
              </a:rPr>
              <a:t>p(e</a:t>
            </a:r>
            <a:r>
              <a:rPr lang="fr-FR" sz="2200" baseline="-25000" dirty="0" smtClean="0">
                <a:solidFill>
                  <a:srgbClr val="FF0000"/>
                </a:solidFill>
              </a:rPr>
              <a:t>t</a:t>
            </a:r>
            <a:r>
              <a:rPr lang="fr-FR" sz="2200" dirty="0" smtClean="0">
                <a:solidFill>
                  <a:srgbClr val="FF0000"/>
                </a:solidFill>
              </a:rPr>
              <a:t> |e</a:t>
            </a:r>
            <a:r>
              <a:rPr lang="fr-FR" sz="2200" baseline="-25000" dirty="0" smtClean="0">
                <a:solidFill>
                  <a:srgbClr val="FF0000"/>
                </a:solidFill>
              </a:rPr>
              <a:t>t-1</a:t>
            </a:r>
            <a:r>
              <a:rPr lang="fr-FR" sz="2200" dirty="0" smtClean="0">
                <a:solidFill>
                  <a:srgbClr val="FF0000"/>
                </a:solidFill>
              </a:rPr>
              <a:t>),</a:t>
            </a:r>
            <a:r>
              <a:rPr lang="en-US" sz="2200" dirty="0" smtClean="0">
                <a:solidFill>
                  <a:srgbClr val="FF0000"/>
                </a:solidFill>
              </a:rPr>
              <a:t>represent </a:t>
            </a:r>
            <a:r>
              <a:rPr lang="en-US" sz="2200" dirty="0">
                <a:solidFill>
                  <a:srgbClr val="FF0000"/>
                </a:solidFill>
              </a:rPr>
              <a:t>the probability that a vehicle travels to edge e</a:t>
            </a:r>
            <a:r>
              <a:rPr lang="en-US" sz="2200" baseline="-25000" dirty="0">
                <a:solidFill>
                  <a:srgbClr val="FF0000"/>
                </a:solidFill>
              </a:rPr>
              <a:t>t</a:t>
            </a:r>
            <a:r>
              <a:rPr lang="en-US" sz="2200" dirty="0">
                <a:solidFill>
                  <a:srgbClr val="FF0000"/>
                </a:solidFill>
              </a:rPr>
              <a:t> given that it </a:t>
            </a:r>
            <a:r>
              <a:rPr lang="en-US" sz="2200" dirty="0" smtClean="0">
                <a:solidFill>
                  <a:srgbClr val="FF0000"/>
                </a:solidFill>
              </a:rPr>
              <a:t>was </a:t>
            </a:r>
            <a:r>
              <a:rPr lang="en-US" sz="2200" dirty="0">
                <a:solidFill>
                  <a:srgbClr val="FF0000"/>
                </a:solidFill>
              </a:rPr>
              <a:t>on </a:t>
            </a:r>
            <a:r>
              <a:rPr lang="en-US" sz="2200" dirty="0" smtClean="0">
                <a:solidFill>
                  <a:srgbClr val="FF0000"/>
                </a:solidFill>
              </a:rPr>
              <a:t>e</a:t>
            </a:r>
            <a:r>
              <a:rPr lang="en-US" sz="2200" baseline="-25000" dirty="0" smtClean="0">
                <a:solidFill>
                  <a:srgbClr val="FF0000"/>
                </a:solidFill>
              </a:rPr>
              <a:t>t-1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5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matching over a data stream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5775" y="1085850"/>
            <a:ext cx="2409825" cy="952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42925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z</a:t>
            </a:r>
            <a:r>
              <a:rPr lang="en-US" b="1" baseline="-25000" dirty="0" smtClean="0"/>
              <a:t>v1</a:t>
            </a:r>
            <a:endParaRPr lang="en-US" b="1" baseline="-25000" dirty="0"/>
          </a:p>
        </p:txBody>
      </p:sp>
      <p:sp>
        <p:nvSpPr>
          <p:cNvPr id="5" name="Rounded Rectangle 4"/>
          <p:cNvSpPr/>
          <p:nvPr/>
        </p:nvSpPr>
        <p:spPr>
          <a:xfrm>
            <a:off x="1924050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z</a:t>
            </a:r>
            <a:r>
              <a:rPr lang="en-US" b="1" baseline="-25000" dirty="0"/>
              <a:t>v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sp>
        <p:nvSpPr>
          <p:cNvPr id="6" name="Rounded Rectangle 5"/>
          <p:cNvSpPr/>
          <p:nvPr/>
        </p:nvSpPr>
        <p:spPr>
          <a:xfrm>
            <a:off x="4481512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z</a:t>
            </a:r>
            <a:r>
              <a:rPr lang="en-US" b="1" baseline="-25000" dirty="0" smtClean="0"/>
              <a:t>v4</a:t>
            </a:r>
            <a:endParaRPr lang="en-US" b="1" baseline="-25000" dirty="0"/>
          </a:p>
        </p:txBody>
      </p:sp>
      <p:sp>
        <p:nvSpPr>
          <p:cNvPr id="7" name="Rounded Rectangle 6"/>
          <p:cNvSpPr/>
          <p:nvPr/>
        </p:nvSpPr>
        <p:spPr>
          <a:xfrm>
            <a:off x="3209925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z</a:t>
            </a:r>
            <a:r>
              <a:rPr lang="en-US" b="1" baseline="-25000" dirty="0" smtClean="0"/>
              <a:t>v3</a:t>
            </a:r>
            <a:endParaRPr lang="en-US" b="1" baseline="-25000" dirty="0"/>
          </a:p>
        </p:txBody>
      </p:sp>
      <p:sp>
        <p:nvSpPr>
          <p:cNvPr id="8" name="Rounded Rectangle 7"/>
          <p:cNvSpPr/>
          <p:nvPr/>
        </p:nvSpPr>
        <p:spPr>
          <a:xfrm>
            <a:off x="5705475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z</a:t>
            </a:r>
            <a:r>
              <a:rPr lang="en-US" b="1" baseline="-25000" dirty="0" smtClean="0"/>
              <a:t>v5</a:t>
            </a:r>
            <a:endParaRPr lang="en-US" b="1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6991350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v6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85773" y="3436382"/>
            <a:ext cx="770572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1D60A8"/>
                </a:solidFill>
              </a:rPr>
              <a:t>For implementing a real-time, on-line map-matching algorithm, the GPS signals belonging to a </a:t>
            </a:r>
            <a:r>
              <a:rPr lang="en-US" sz="2200" dirty="0" smtClean="0">
                <a:solidFill>
                  <a:srgbClr val="1D60A8"/>
                </a:solidFill>
              </a:rPr>
              <a:t>single vehicle </a:t>
            </a:r>
            <a:r>
              <a:rPr lang="en-US" sz="2200" dirty="0">
                <a:solidFill>
                  <a:srgbClr val="1D60A8"/>
                </a:solidFill>
              </a:rPr>
              <a:t>are thus added to a sliding length window of size 2. </a:t>
            </a:r>
            <a:endParaRPr lang="en-US" sz="2200" dirty="0" smtClean="0">
              <a:solidFill>
                <a:srgbClr val="1D60A8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1D60A8"/>
                </a:solidFill>
              </a:rPr>
              <a:t>The joint probability distribution corresponding to the HMM thus reduces </a:t>
            </a:r>
            <a:r>
              <a:rPr lang="en-US" sz="2200" dirty="0">
                <a:solidFill>
                  <a:srgbClr val="1D60A8"/>
                </a:solidFill>
              </a:rPr>
              <a:t>to computing only two states, i.e., </a:t>
            </a:r>
            <a:r>
              <a:rPr lang="en-US" sz="2200" dirty="0" smtClean="0">
                <a:solidFill>
                  <a:srgbClr val="1D60A8"/>
                </a:solidFill>
              </a:rPr>
              <a:t>e</a:t>
            </a:r>
            <a:r>
              <a:rPr lang="en-US" sz="2200" baseline="-25000" dirty="0" smtClean="0">
                <a:solidFill>
                  <a:srgbClr val="1D60A8"/>
                </a:solidFill>
              </a:rPr>
              <a:t>t-1</a:t>
            </a:r>
            <a:r>
              <a:rPr lang="en-US" sz="2200" dirty="0" smtClean="0">
                <a:solidFill>
                  <a:srgbClr val="1D60A8"/>
                </a:solidFill>
              </a:rPr>
              <a:t> </a:t>
            </a:r>
            <a:r>
              <a:rPr lang="en-US" sz="2200" dirty="0">
                <a:solidFill>
                  <a:srgbClr val="1D60A8"/>
                </a:solidFill>
              </a:rPr>
              <a:t>to e</a:t>
            </a:r>
            <a:r>
              <a:rPr lang="en-US" sz="2200" baseline="-25000" dirty="0">
                <a:solidFill>
                  <a:srgbClr val="1D60A8"/>
                </a:solidFill>
              </a:rPr>
              <a:t>t</a:t>
            </a:r>
            <a:r>
              <a:rPr lang="en-US" sz="2200" dirty="0">
                <a:solidFill>
                  <a:srgbClr val="1D60A8"/>
                </a:solidFill>
              </a:rPr>
              <a:t> corresponding to </a:t>
            </a:r>
            <a:r>
              <a:rPr lang="en-US" sz="2200" dirty="0" smtClean="0">
                <a:solidFill>
                  <a:srgbClr val="1D60A8"/>
                </a:solidFill>
              </a:rPr>
              <a:t>z</a:t>
            </a:r>
            <a:r>
              <a:rPr lang="en-US" sz="2200" baseline="-25000" dirty="0" smtClean="0">
                <a:solidFill>
                  <a:srgbClr val="1D60A8"/>
                </a:solidFill>
              </a:rPr>
              <a:t>vt-1</a:t>
            </a:r>
            <a:r>
              <a:rPr lang="en-US" sz="2200" dirty="0" smtClean="0">
                <a:solidFill>
                  <a:srgbClr val="1D60A8"/>
                </a:solidFill>
              </a:rPr>
              <a:t> </a:t>
            </a:r>
            <a:r>
              <a:rPr lang="en-US" sz="2200" dirty="0">
                <a:solidFill>
                  <a:srgbClr val="1D60A8"/>
                </a:solidFill>
              </a:rPr>
              <a:t>to </a:t>
            </a:r>
            <a:r>
              <a:rPr lang="en-US" sz="2200" dirty="0" err="1" smtClean="0">
                <a:solidFill>
                  <a:srgbClr val="1D60A8"/>
                </a:solidFill>
              </a:rPr>
              <a:t>z</a:t>
            </a:r>
            <a:r>
              <a:rPr lang="en-US" sz="2200" baseline="-25000" dirty="0" err="1" smtClean="0">
                <a:solidFill>
                  <a:srgbClr val="1D60A8"/>
                </a:solidFill>
              </a:rPr>
              <a:t>vt</a:t>
            </a:r>
            <a:r>
              <a:rPr lang="en-US" sz="2200" dirty="0" smtClean="0">
                <a:solidFill>
                  <a:srgbClr val="1D60A8"/>
                </a:solidFill>
              </a:rPr>
              <a:t> </a:t>
            </a:r>
            <a:r>
              <a:rPr lang="en-US" sz="2200" dirty="0">
                <a:solidFill>
                  <a:srgbClr val="1D60A8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" y="2313801"/>
            <a:ext cx="698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1D60A8"/>
                </a:solidFill>
              </a:rPr>
              <a:t>z</a:t>
            </a:r>
            <a:r>
              <a:rPr lang="en-US" baseline="-25000" dirty="0" err="1" smtClean="0">
                <a:solidFill>
                  <a:srgbClr val="1D60A8"/>
                </a:solidFill>
              </a:rPr>
              <a:t>vt</a:t>
            </a:r>
            <a:r>
              <a:rPr lang="en-US" dirty="0" smtClean="0">
                <a:solidFill>
                  <a:srgbClr val="1D60A8"/>
                </a:solidFill>
              </a:rPr>
              <a:t> is a tuple representing the geo location and speed of vehicle v at time t</a:t>
            </a:r>
            <a:r>
              <a:rPr lang="en-US" baseline="-25000" dirty="0" smtClean="0">
                <a:solidFill>
                  <a:srgbClr val="1D60A8"/>
                </a:solidFill>
              </a:rPr>
              <a:t> </a:t>
            </a:r>
            <a:endParaRPr lang="en-US" baseline="-25000" dirty="0">
              <a:solidFill>
                <a:srgbClr val="1D60A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775" y="716518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Sliding window length=2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09750" y="1085850"/>
            <a:ext cx="2409825" cy="952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matching over a data stream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2925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z</a:t>
            </a:r>
            <a:r>
              <a:rPr lang="en-US" b="1" baseline="-25000" dirty="0" smtClean="0"/>
              <a:t>v1</a:t>
            </a:r>
            <a:endParaRPr lang="en-US" b="1" baseline="-25000" dirty="0"/>
          </a:p>
        </p:txBody>
      </p:sp>
      <p:sp>
        <p:nvSpPr>
          <p:cNvPr id="5" name="Rounded Rectangle 4"/>
          <p:cNvSpPr/>
          <p:nvPr/>
        </p:nvSpPr>
        <p:spPr>
          <a:xfrm>
            <a:off x="1924050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z</a:t>
            </a:r>
            <a:r>
              <a:rPr lang="en-US" b="1" baseline="-25000" dirty="0" smtClean="0"/>
              <a:t>v2</a:t>
            </a:r>
            <a:endParaRPr lang="en-US" b="1" baseline="-25000" dirty="0"/>
          </a:p>
        </p:txBody>
      </p:sp>
      <p:sp>
        <p:nvSpPr>
          <p:cNvPr id="6" name="Rounded Rectangle 5"/>
          <p:cNvSpPr/>
          <p:nvPr/>
        </p:nvSpPr>
        <p:spPr>
          <a:xfrm>
            <a:off x="4481512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z</a:t>
            </a:r>
            <a:r>
              <a:rPr lang="en-US" b="1" baseline="-25000" dirty="0" smtClean="0"/>
              <a:t>v4</a:t>
            </a:r>
            <a:endParaRPr lang="en-US" b="1" baseline="-25000" dirty="0"/>
          </a:p>
        </p:txBody>
      </p:sp>
      <p:sp>
        <p:nvSpPr>
          <p:cNvPr id="7" name="Rounded Rectangle 6"/>
          <p:cNvSpPr/>
          <p:nvPr/>
        </p:nvSpPr>
        <p:spPr>
          <a:xfrm>
            <a:off x="3209925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z</a:t>
            </a:r>
            <a:r>
              <a:rPr lang="en-US" b="1" baseline="-25000" dirty="0" smtClean="0"/>
              <a:t>v3</a:t>
            </a:r>
            <a:endParaRPr lang="en-US" b="1" baseline="-25000" dirty="0"/>
          </a:p>
        </p:txBody>
      </p:sp>
      <p:sp>
        <p:nvSpPr>
          <p:cNvPr id="8" name="Rounded Rectangle 7"/>
          <p:cNvSpPr/>
          <p:nvPr/>
        </p:nvSpPr>
        <p:spPr>
          <a:xfrm>
            <a:off x="5705475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z</a:t>
            </a:r>
            <a:r>
              <a:rPr lang="en-US" b="1" baseline="-25000" dirty="0" smtClean="0"/>
              <a:t>v5</a:t>
            </a:r>
            <a:endParaRPr lang="en-US" b="1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6991350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v6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952500" y="2313801"/>
            <a:ext cx="698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1D60A8"/>
                </a:solidFill>
              </a:rPr>
              <a:t>z</a:t>
            </a:r>
            <a:r>
              <a:rPr lang="en-US" baseline="-25000" dirty="0" err="1" smtClean="0">
                <a:solidFill>
                  <a:srgbClr val="1D60A8"/>
                </a:solidFill>
              </a:rPr>
              <a:t>vt</a:t>
            </a:r>
            <a:r>
              <a:rPr lang="en-US" dirty="0" smtClean="0">
                <a:solidFill>
                  <a:srgbClr val="1D60A8"/>
                </a:solidFill>
              </a:rPr>
              <a:t> is a tuple representing the geo location and speed of vehicle v at time t</a:t>
            </a:r>
            <a:r>
              <a:rPr lang="en-US" baseline="-25000" dirty="0" smtClean="0">
                <a:solidFill>
                  <a:srgbClr val="1D60A8"/>
                </a:solidFill>
              </a:rPr>
              <a:t> </a:t>
            </a:r>
            <a:endParaRPr lang="en-US" baseline="-25000" dirty="0">
              <a:solidFill>
                <a:srgbClr val="1D60A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9749" y="716518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Sliding window length=2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5773" y="3436382"/>
            <a:ext cx="770572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1D60A8"/>
                </a:solidFill>
              </a:rPr>
              <a:t>For implementing a real-time, on-line map-matching algorithm, the GPS signals belonging to a </a:t>
            </a:r>
            <a:r>
              <a:rPr lang="en-US" sz="2200" dirty="0" smtClean="0">
                <a:solidFill>
                  <a:srgbClr val="1D60A8"/>
                </a:solidFill>
              </a:rPr>
              <a:t>single vehicle </a:t>
            </a:r>
            <a:r>
              <a:rPr lang="en-US" sz="2200" dirty="0">
                <a:solidFill>
                  <a:srgbClr val="1D60A8"/>
                </a:solidFill>
              </a:rPr>
              <a:t>are thus added to a sliding length window of size 2. </a:t>
            </a:r>
            <a:endParaRPr lang="en-US" sz="2200" dirty="0" smtClean="0">
              <a:solidFill>
                <a:srgbClr val="1D60A8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1D60A8"/>
                </a:solidFill>
              </a:rPr>
              <a:t>The joint probability distribution corresponding to the HMM thus reduces </a:t>
            </a:r>
            <a:r>
              <a:rPr lang="en-US" sz="2200" dirty="0">
                <a:solidFill>
                  <a:srgbClr val="1D60A8"/>
                </a:solidFill>
              </a:rPr>
              <a:t>to computing only two states, i.e., </a:t>
            </a:r>
            <a:r>
              <a:rPr lang="en-US" sz="2200" dirty="0" smtClean="0">
                <a:solidFill>
                  <a:srgbClr val="1D60A8"/>
                </a:solidFill>
              </a:rPr>
              <a:t>e</a:t>
            </a:r>
            <a:r>
              <a:rPr lang="en-US" sz="2200" baseline="-25000" dirty="0" smtClean="0">
                <a:solidFill>
                  <a:srgbClr val="1D60A8"/>
                </a:solidFill>
              </a:rPr>
              <a:t>t-1</a:t>
            </a:r>
            <a:r>
              <a:rPr lang="en-US" sz="2200" dirty="0" smtClean="0">
                <a:solidFill>
                  <a:srgbClr val="1D60A8"/>
                </a:solidFill>
              </a:rPr>
              <a:t> </a:t>
            </a:r>
            <a:r>
              <a:rPr lang="en-US" sz="2200" dirty="0">
                <a:solidFill>
                  <a:srgbClr val="1D60A8"/>
                </a:solidFill>
              </a:rPr>
              <a:t>to e</a:t>
            </a:r>
            <a:r>
              <a:rPr lang="en-US" sz="2200" baseline="-25000" dirty="0">
                <a:solidFill>
                  <a:srgbClr val="1D60A8"/>
                </a:solidFill>
              </a:rPr>
              <a:t>t</a:t>
            </a:r>
            <a:r>
              <a:rPr lang="en-US" sz="2200" dirty="0">
                <a:solidFill>
                  <a:srgbClr val="1D60A8"/>
                </a:solidFill>
              </a:rPr>
              <a:t> corresponding to </a:t>
            </a:r>
            <a:r>
              <a:rPr lang="en-US" sz="2200" dirty="0" smtClean="0">
                <a:solidFill>
                  <a:srgbClr val="1D60A8"/>
                </a:solidFill>
              </a:rPr>
              <a:t>z</a:t>
            </a:r>
            <a:r>
              <a:rPr lang="en-US" sz="2200" baseline="-25000" dirty="0" smtClean="0">
                <a:solidFill>
                  <a:srgbClr val="1D60A8"/>
                </a:solidFill>
              </a:rPr>
              <a:t>vt-1</a:t>
            </a:r>
            <a:r>
              <a:rPr lang="en-US" sz="2200" dirty="0" smtClean="0">
                <a:solidFill>
                  <a:srgbClr val="1D60A8"/>
                </a:solidFill>
              </a:rPr>
              <a:t> </a:t>
            </a:r>
            <a:r>
              <a:rPr lang="en-US" sz="2200" dirty="0">
                <a:solidFill>
                  <a:srgbClr val="1D60A8"/>
                </a:solidFill>
              </a:rPr>
              <a:t>to </a:t>
            </a:r>
            <a:r>
              <a:rPr lang="en-US" sz="2200" dirty="0" err="1" smtClean="0">
                <a:solidFill>
                  <a:srgbClr val="1D60A8"/>
                </a:solidFill>
              </a:rPr>
              <a:t>z</a:t>
            </a:r>
            <a:r>
              <a:rPr lang="en-US" sz="2200" baseline="-25000" dirty="0" err="1" smtClean="0">
                <a:solidFill>
                  <a:srgbClr val="1D60A8"/>
                </a:solidFill>
              </a:rPr>
              <a:t>vt</a:t>
            </a:r>
            <a:r>
              <a:rPr lang="en-US" sz="2200" dirty="0" smtClean="0">
                <a:solidFill>
                  <a:srgbClr val="1D60A8"/>
                </a:solidFill>
              </a:rPr>
              <a:t> </a:t>
            </a:r>
            <a:r>
              <a:rPr lang="en-US" sz="2200" dirty="0">
                <a:solidFill>
                  <a:srgbClr val="1D60A8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3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matching over a data stream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28950" y="1085850"/>
            <a:ext cx="2409825" cy="952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42925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z</a:t>
            </a:r>
            <a:r>
              <a:rPr lang="en-US" b="1" baseline="-25000" dirty="0" smtClean="0"/>
              <a:t>v1</a:t>
            </a:r>
            <a:endParaRPr lang="en-US" b="1" baseline="-25000" dirty="0"/>
          </a:p>
        </p:txBody>
      </p:sp>
      <p:sp>
        <p:nvSpPr>
          <p:cNvPr id="5" name="Rounded Rectangle 4"/>
          <p:cNvSpPr/>
          <p:nvPr/>
        </p:nvSpPr>
        <p:spPr>
          <a:xfrm>
            <a:off x="1924050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z</a:t>
            </a:r>
            <a:r>
              <a:rPr lang="en-US" b="1" baseline="-25000" dirty="0" smtClean="0"/>
              <a:t>v2</a:t>
            </a:r>
            <a:endParaRPr lang="en-US" b="1" baseline="-25000" dirty="0"/>
          </a:p>
        </p:txBody>
      </p:sp>
      <p:sp>
        <p:nvSpPr>
          <p:cNvPr id="6" name="Rounded Rectangle 5"/>
          <p:cNvSpPr/>
          <p:nvPr/>
        </p:nvSpPr>
        <p:spPr>
          <a:xfrm>
            <a:off x="4481512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z</a:t>
            </a:r>
            <a:r>
              <a:rPr lang="en-US" b="1" baseline="-25000" dirty="0" smtClean="0"/>
              <a:t>v4</a:t>
            </a:r>
            <a:endParaRPr lang="en-US" b="1" baseline="-25000" dirty="0"/>
          </a:p>
        </p:txBody>
      </p:sp>
      <p:sp>
        <p:nvSpPr>
          <p:cNvPr id="7" name="Rounded Rectangle 6"/>
          <p:cNvSpPr/>
          <p:nvPr/>
        </p:nvSpPr>
        <p:spPr>
          <a:xfrm>
            <a:off x="3209925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z</a:t>
            </a:r>
            <a:r>
              <a:rPr lang="en-US" b="1" baseline="-25000" dirty="0" smtClean="0"/>
              <a:t>v3</a:t>
            </a:r>
            <a:endParaRPr lang="en-US" b="1" baseline="-25000" dirty="0"/>
          </a:p>
        </p:txBody>
      </p:sp>
      <p:sp>
        <p:nvSpPr>
          <p:cNvPr id="8" name="Rounded Rectangle 7"/>
          <p:cNvSpPr/>
          <p:nvPr/>
        </p:nvSpPr>
        <p:spPr>
          <a:xfrm>
            <a:off x="5705475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z</a:t>
            </a:r>
            <a:r>
              <a:rPr lang="en-US" b="1" baseline="-25000" dirty="0" smtClean="0"/>
              <a:t>v5</a:t>
            </a:r>
            <a:endParaRPr lang="en-US" b="1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6991350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v6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952500" y="2313801"/>
            <a:ext cx="698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1D60A8"/>
                </a:solidFill>
              </a:rPr>
              <a:t>z</a:t>
            </a:r>
            <a:r>
              <a:rPr lang="en-US" baseline="-25000" dirty="0" err="1" smtClean="0">
                <a:solidFill>
                  <a:srgbClr val="1D60A8"/>
                </a:solidFill>
              </a:rPr>
              <a:t>vt</a:t>
            </a:r>
            <a:r>
              <a:rPr lang="en-US" dirty="0" smtClean="0">
                <a:solidFill>
                  <a:srgbClr val="1D60A8"/>
                </a:solidFill>
              </a:rPr>
              <a:t> is a tuple representing the geo location and speed of vehicle v at time t</a:t>
            </a:r>
            <a:r>
              <a:rPr lang="en-US" baseline="-25000" dirty="0" smtClean="0">
                <a:solidFill>
                  <a:srgbClr val="1D60A8"/>
                </a:solidFill>
              </a:rPr>
              <a:t> </a:t>
            </a:r>
            <a:endParaRPr lang="en-US" baseline="-25000" dirty="0">
              <a:solidFill>
                <a:srgbClr val="1D60A8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8949" y="709136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Sliding window length=2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773" y="3436382"/>
            <a:ext cx="770572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1D60A8"/>
                </a:solidFill>
              </a:rPr>
              <a:t>For implementing a real-time, on-line map-matching algorithm, the GPS signals belonging to a </a:t>
            </a:r>
            <a:r>
              <a:rPr lang="en-US" sz="2200" dirty="0" smtClean="0">
                <a:solidFill>
                  <a:srgbClr val="1D60A8"/>
                </a:solidFill>
              </a:rPr>
              <a:t>single vehicle </a:t>
            </a:r>
            <a:r>
              <a:rPr lang="en-US" sz="2200" dirty="0">
                <a:solidFill>
                  <a:srgbClr val="1D60A8"/>
                </a:solidFill>
              </a:rPr>
              <a:t>are thus added to a sliding length window of size 2. </a:t>
            </a:r>
            <a:endParaRPr lang="en-US" sz="2200" dirty="0" smtClean="0">
              <a:solidFill>
                <a:srgbClr val="1D60A8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1D60A8"/>
                </a:solidFill>
              </a:rPr>
              <a:t>The joint probability distribution corresponding to the HMM thus reduces </a:t>
            </a:r>
            <a:r>
              <a:rPr lang="en-US" sz="2200" dirty="0">
                <a:solidFill>
                  <a:srgbClr val="1D60A8"/>
                </a:solidFill>
              </a:rPr>
              <a:t>to computing only two states, i.e., </a:t>
            </a:r>
            <a:r>
              <a:rPr lang="en-US" sz="2200" dirty="0" smtClean="0">
                <a:solidFill>
                  <a:srgbClr val="1D60A8"/>
                </a:solidFill>
              </a:rPr>
              <a:t>e</a:t>
            </a:r>
            <a:r>
              <a:rPr lang="en-US" sz="2200" baseline="-25000" dirty="0" smtClean="0">
                <a:solidFill>
                  <a:srgbClr val="1D60A8"/>
                </a:solidFill>
              </a:rPr>
              <a:t>t-1</a:t>
            </a:r>
            <a:r>
              <a:rPr lang="en-US" sz="2200" dirty="0" smtClean="0">
                <a:solidFill>
                  <a:srgbClr val="1D60A8"/>
                </a:solidFill>
              </a:rPr>
              <a:t> </a:t>
            </a:r>
            <a:r>
              <a:rPr lang="en-US" sz="2200" dirty="0">
                <a:solidFill>
                  <a:srgbClr val="1D60A8"/>
                </a:solidFill>
              </a:rPr>
              <a:t>to e</a:t>
            </a:r>
            <a:r>
              <a:rPr lang="en-US" sz="2200" baseline="-25000" dirty="0">
                <a:solidFill>
                  <a:srgbClr val="1D60A8"/>
                </a:solidFill>
              </a:rPr>
              <a:t>t</a:t>
            </a:r>
            <a:r>
              <a:rPr lang="en-US" sz="2200" dirty="0">
                <a:solidFill>
                  <a:srgbClr val="1D60A8"/>
                </a:solidFill>
              </a:rPr>
              <a:t> corresponding to </a:t>
            </a:r>
            <a:r>
              <a:rPr lang="en-US" sz="2200" dirty="0" smtClean="0">
                <a:solidFill>
                  <a:srgbClr val="1D60A8"/>
                </a:solidFill>
              </a:rPr>
              <a:t>z</a:t>
            </a:r>
            <a:r>
              <a:rPr lang="en-US" sz="2200" baseline="-25000" dirty="0" smtClean="0">
                <a:solidFill>
                  <a:srgbClr val="1D60A8"/>
                </a:solidFill>
              </a:rPr>
              <a:t>vt-1</a:t>
            </a:r>
            <a:r>
              <a:rPr lang="en-US" sz="2200" dirty="0" smtClean="0">
                <a:solidFill>
                  <a:srgbClr val="1D60A8"/>
                </a:solidFill>
              </a:rPr>
              <a:t> </a:t>
            </a:r>
            <a:r>
              <a:rPr lang="en-US" sz="2200" dirty="0">
                <a:solidFill>
                  <a:srgbClr val="1D60A8"/>
                </a:solidFill>
              </a:rPr>
              <a:t>to </a:t>
            </a:r>
            <a:r>
              <a:rPr lang="en-US" sz="2200" dirty="0" err="1" smtClean="0">
                <a:solidFill>
                  <a:srgbClr val="1D60A8"/>
                </a:solidFill>
              </a:rPr>
              <a:t>z</a:t>
            </a:r>
            <a:r>
              <a:rPr lang="en-US" sz="2200" baseline="-25000" dirty="0" err="1" smtClean="0">
                <a:solidFill>
                  <a:srgbClr val="1D60A8"/>
                </a:solidFill>
              </a:rPr>
              <a:t>vt</a:t>
            </a:r>
            <a:r>
              <a:rPr lang="en-US" sz="2200" dirty="0" smtClean="0">
                <a:solidFill>
                  <a:srgbClr val="1D60A8"/>
                </a:solidFill>
              </a:rPr>
              <a:t> </a:t>
            </a:r>
            <a:r>
              <a:rPr lang="en-US" sz="2200" dirty="0">
                <a:solidFill>
                  <a:srgbClr val="1D60A8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3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matching over a data stream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6725" y="1085850"/>
            <a:ext cx="2409825" cy="952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42925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z</a:t>
            </a:r>
            <a:r>
              <a:rPr lang="en-US" b="1" baseline="-25000" dirty="0" smtClean="0"/>
              <a:t>v1</a:t>
            </a:r>
            <a:endParaRPr lang="en-US" b="1" baseline="-25000" dirty="0"/>
          </a:p>
        </p:txBody>
      </p:sp>
      <p:sp>
        <p:nvSpPr>
          <p:cNvPr id="5" name="Rounded Rectangle 4"/>
          <p:cNvSpPr/>
          <p:nvPr/>
        </p:nvSpPr>
        <p:spPr>
          <a:xfrm>
            <a:off x="1924050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z</a:t>
            </a:r>
            <a:r>
              <a:rPr lang="en-US" b="1" baseline="-25000" dirty="0" smtClean="0"/>
              <a:t>v2</a:t>
            </a:r>
            <a:endParaRPr lang="en-US" b="1" baseline="-25000" dirty="0"/>
          </a:p>
        </p:txBody>
      </p:sp>
      <p:sp>
        <p:nvSpPr>
          <p:cNvPr id="6" name="Rounded Rectangle 5"/>
          <p:cNvSpPr/>
          <p:nvPr/>
        </p:nvSpPr>
        <p:spPr>
          <a:xfrm>
            <a:off x="4481512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z</a:t>
            </a:r>
            <a:r>
              <a:rPr lang="en-US" b="1" baseline="-25000" dirty="0" smtClean="0"/>
              <a:t>v4</a:t>
            </a:r>
            <a:endParaRPr lang="en-US" b="1" baseline="-25000" dirty="0"/>
          </a:p>
        </p:txBody>
      </p:sp>
      <p:sp>
        <p:nvSpPr>
          <p:cNvPr id="7" name="Rounded Rectangle 6"/>
          <p:cNvSpPr/>
          <p:nvPr/>
        </p:nvSpPr>
        <p:spPr>
          <a:xfrm>
            <a:off x="3209925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z</a:t>
            </a:r>
            <a:r>
              <a:rPr lang="en-US" b="1" baseline="-25000" dirty="0" smtClean="0"/>
              <a:t>v3</a:t>
            </a:r>
            <a:endParaRPr lang="en-US" b="1" baseline="-25000" dirty="0"/>
          </a:p>
        </p:txBody>
      </p:sp>
      <p:sp>
        <p:nvSpPr>
          <p:cNvPr id="8" name="Rounded Rectangle 7"/>
          <p:cNvSpPr/>
          <p:nvPr/>
        </p:nvSpPr>
        <p:spPr>
          <a:xfrm>
            <a:off x="5705475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z</a:t>
            </a:r>
            <a:r>
              <a:rPr lang="en-US" b="1" baseline="-25000" dirty="0" smtClean="0"/>
              <a:t>v5</a:t>
            </a:r>
            <a:endParaRPr lang="en-US" b="1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6991350" y="1276350"/>
            <a:ext cx="819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v6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952500" y="2313801"/>
            <a:ext cx="698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1D60A8"/>
                </a:solidFill>
              </a:rPr>
              <a:t>z</a:t>
            </a:r>
            <a:r>
              <a:rPr lang="en-US" baseline="-25000" dirty="0" err="1" smtClean="0">
                <a:solidFill>
                  <a:srgbClr val="1D60A8"/>
                </a:solidFill>
              </a:rPr>
              <a:t>vt</a:t>
            </a:r>
            <a:r>
              <a:rPr lang="en-US" dirty="0" smtClean="0">
                <a:solidFill>
                  <a:srgbClr val="1D60A8"/>
                </a:solidFill>
              </a:rPr>
              <a:t> is a tuple representing the geo location and speed of vehicle v at time t</a:t>
            </a:r>
            <a:r>
              <a:rPr lang="en-US" baseline="-25000" dirty="0" smtClean="0">
                <a:solidFill>
                  <a:srgbClr val="1D60A8"/>
                </a:solidFill>
              </a:rPr>
              <a:t> </a:t>
            </a:r>
            <a:endParaRPr lang="en-US" baseline="-25000" dirty="0">
              <a:solidFill>
                <a:srgbClr val="1D60A8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76724" y="716518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Sliding window length=2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773" y="3436382"/>
            <a:ext cx="770572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1D60A8"/>
                </a:solidFill>
              </a:rPr>
              <a:t>For implementing a real-time, on-line map-matching algorithm, the GPS signals belonging to a </a:t>
            </a:r>
            <a:r>
              <a:rPr lang="en-US" sz="2200" dirty="0" smtClean="0">
                <a:solidFill>
                  <a:srgbClr val="1D60A8"/>
                </a:solidFill>
              </a:rPr>
              <a:t>single vehicle </a:t>
            </a:r>
            <a:r>
              <a:rPr lang="en-US" sz="2200" dirty="0">
                <a:solidFill>
                  <a:srgbClr val="1D60A8"/>
                </a:solidFill>
              </a:rPr>
              <a:t>are thus added to a sliding length window of size 2. </a:t>
            </a:r>
            <a:endParaRPr lang="en-US" sz="2200" dirty="0" smtClean="0">
              <a:solidFill>
                <a:srgbClr val="1D60A8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1D60A8"/>
                </a:solidFill>
              </a:rPr>
              <a:t>The joint probability distribution corresponding to the HMM thus reduces </a:t>
            </a:r>
            <a:r>
              <a:rPr lang="en-US" sz="2200" dirty="0">
                <a:solidFill>
                  <a:srgbClr val="1D60A8"/>
                </a:solidFill>
              </a:rPr>
              <a:t>to computing only two states, i.e., </a:t>
            </a:r>
            <a:r>
              <a:rPr lang="en-US" sz="2200" dirty="0" smtClean="0">
                <a:solidFill>
                  <a:srgbClr val="1D60A8"/>
                </a:solidFill>
              </a:rPr>
              <a:t>e</a:t>
            </a:r>
            <a:r>
              <a:rPr lang="en-US" sz="2200" baseline="-25000" dirty="0" smtClean="0">
                <a:solidFill>
                  <a:srgbClr val="1D60A8"/>
                </a:solidFill>
              </a:rPr>
              <a:t>t-1</a:t>
            </a:r>
            <a:r>
              <a:rPr lang="en-US" sz="2200" dirty="0" smtClean="0">
                <a:solidFill>
                  <a:srgbClr val="1D60A8"/>
                </a:solidFill>
              </a:rPr>
              <a:t> </a:t>
            </a:r>
            <a:r>
              <a:rPr lang="en-US" sz="2200" dirty="0">
                <a:solidFill>
                  <a:srgbClr val="1D60A8"/>
                </a:solidFill>
              </a:rPr>
              <a:t>to e</a:t>
            </a:r>
            <a:r>
              <a:rPr lang="en-US" sz="2200" baseline="-25000" dirty="0">
                <a:solidFill>
                  <a:srgbClr val="1D60A8"/>
                </a:solidFill>
              </a:rPr>
              <a:t>t</a:t>
            </a:r>
            <a:r>
              <a:rPr lang="en-US" sz="2200" dirty="0">
                <a:solidFill>
                  <a:srgbClr val="1D60A8"/>
                </a:solidFill>
              </a:rPr>
              <a:t> corresponding to </a:t>
            </a:r>
            <a:r>
              <a:rPr lang="en-US" sz="2200" dirty="0" smtClean="0">
                <a:solidFill>
                  <a:srgbClr val="1D60A8"/>
                </a:solidFill>
              </a:rPr>
              <a:t>z</a:t>
            </a:r>
            <a:r>
              <a:rPr lang="en-US" sz="2200" baseline="-25000" dirty="0" smtClean="0">
                <a:solidFill>
                  <a:srgbClr val="1D60A8"/>
                </a:solidFill>
              </a:rPr>
              <a:t>vt-1</a:t>
            </a:r>
            <a:r>
              <a:rPr lang="en-US" sz="2200" dirty="0" smtClean="0">
                <a:solidFill>
                  <a:srgbClr val="1D60A8"/>
                </a:solidFill>
              </a:rPr>
              <a:t> </a:t>
            </a:r>
            <a:r>
              <a:rPr lang="en-US" sz="2200" dirty="0">
                <a:solidFill>
                  <a:srgbClr val="1D60A8"/>
                </a:solidFill>
              </a:rPr>
              <a:t>to </a:t>
            </a:r>
            <a:r>
              <a:rPr lang="en-US" sz="2200" dirty="0" err="1" smtClean="0">
                <a:solidFill>
                  <a:srgbClr val="1D60A8"/>
                </a:solidFill>
              </a:rPr>
              <a:t>z</a:t>
            </a:r>
            <a:r>
              <a:rPr lang="en-US" sz="2200" baseline="-25000" dirty="0" err="1" smtClean="0">
                <a:solidFill>
                  <a:srgbClr val="1D60A8"/>
                </a:solidFill>
              </a:rPr>
              <a:t>vt</a:t>
            </a:r>
            <a:r>
              <a:rPr lang="en-US" sz="2200" dirty="0" smtClean="0">
                <a:solidFill>
                  <a:srgbClr val="1D60A8"/>
                </a:solidFill>
              </a:rPr>
              <a:t> </a:t>
            </a:r>
            <a:r>
              <a:rPr lang="en-US" sz="2200" dirty="0">
                <a:solidFill>
                  <a:srgbClr val="1D60A8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3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emission and transition probabilities</a:t>
            </a:r>
            <a:endParaRPr lang="en-US" dirty="0"/>
          </a:p>
        </p:txBody>
      </p:sp>
      <p:pic>
        <p:nvPicPr>
          <p:cNvPr id="8194" name="Picture 2" descr="C:\Users\abhinav.sunderrajan\Desktop\Future\presentation\map-matching-problem - Copy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8" y="962026"/>
            <a:ext cx="4335571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29100" y="1485901"/>
            <a:ext cx="48196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1D60A8"/>
                </a:solidFill>
              </a:rPr>
              <a:t>Consider an example </a:t>
            </a:r>
            <a:r>
              <a:rPr lang="en-US" sz="2200" dirty="0" smtClean="0">
                <a:solidFill>
                  <a:srgbClr val="1D60A8"/>
                </a:solidFill>
              </a:rPr>
              <a:t>where </a:t>
            </a:r>
            <a:r>
              <a:rPr lang="en-US" sz="2200" dirty="0">
                <a:solidFill>
                  <a:srgbClr val="1D60A8"/>
                </a:solidFill>
              </a:rPr>
              <a:t>two successive, noisy GPS signals </a:t>
            </a:r>
            <a:r>
              <a:rPr lang="en-US" sz="2200" dirty="0" smtClean="0">
                <a:solidFill>
                  <a:srgbClr val="1D60A8"/>
                </a:solidFill>
              </a:rPr>
              <a:t>z</a:t>
            </a:r>
            <a:r>
              <a:rPr lang="en-US" sz="2200" baseline="-25000" dirty="0" smtClean="0">
                <a:solidFill>
                  <a:srgbClr val="1D60A8"/>
                </a:solidFill>
              </a:rPr>
              <a:t>1</a:t>
            </a:r>
            <a:r>
              <a:rPr lang="en-US" sz="2200" dirty="0" smtClean="0">
                <a:solidFill>
                  <a:srgbClr val="1D60A8"/>
                </a:solidFill>
              </a:rPr>
              <a:t>, z</a:t>
            </a:r>
            <a:r>
              <a:rPr lang="en-US" sz="2200" baseline="-25000" dirty="0" smtClean="0">
                <a:solidFill>
                  <a:srgbClr val="1D60A8"/>
                </a:solidFill>
              </a:rPr>
              <a:t>2</a:t>
            </a:r>
            <a:r>
              <a:rPr lang="en-US" sz="2200" dirty="0" smtClean="0">
                <a:solidFill>
                  <a:srgbClr val="1D60A8"/>
                </a:solidFill>
              </a:rPr>
              <a:t> from a single vehicle </a:t>
            </a:r>
            <a:r>
              <a:rPr lang="en-US" sz="2200" dirty="0">
                <a:solidFill>
                  <a:srgbClr val="1D60A8"/>
                </a:solidFill>
              </a:rPr>
              <a:t>could be associated with edges e</a:t>
            </a:r>
            <a:r>
              <a:rPr lang="en-US" sz="2200" baseline="-25000" dirty="0">
                <a:solidFill>
                  <a:srgbClr val="1D60A8"/>
                </a:solidFill>
              </a:rPr>
              <a:t>1</a:t>
            </a:r>
            <a:r>
              <a:rPr lang="en-US" sz="2200" dirty="0">
                <a:solidFill>
                  <a:srgbClr val="1D60A8"/>
                </a:solidFill>
              </a:rPr>
              <a:t> or e</a:t>
            </a:r>
            <a:r>
              <a:rPr lang="en-US" sz="2200" baseline="-25000" dirty="0">
                <a:solidFill>
                  <a:srgbClr val="1D60A8"/>
                </a:solidFill>
              </a:rPr>
              <a:t>2</a:t>
            </a:r>
            <a:r>
              <a:rPr lang="en-US" sz="2200" dirty="0">
                <a:solidFill>
                  <a:srgbClr val="1D60A8"/>
                </a:solidFill>
              </a:rPr>
              <a:t> and e</a:t>
            </a:r>
            <a:r>
              <a:rPr lang="en-US" sz="2200" baseline="-25000" dirty="0">
                <a:solidFill>
                  <a:srgbClr val="1D60A8"/>
                </a:solidFill>
              </a:rPr>
              <a:t>3</a:t>
            </a:r>
            <a:r>
              <a:rPr lang="en-US" sz="2200" dirty="0">
                <a:solidFill>
                  <a:srgbClr val="1D60A8"/>
                </a:solidFill>
              </a:rPr>
              <a:t> or e</a:t>
            </a:r>
            <a:r>
              <a:rPr lang="en-US" sz="2200" baseline="-25000" dirty="0">
                <a:solidFill>
                  <a:srgbClr val="1D60A8"/>
                </a:solidFill>
              </a:rPr>
              <a:t>4</a:t>
            </a:r>
            <a:r>
              <a:rPr lang="en-US" sz="2200" dirty="0">
                <a:solidFill>
                  <a:srgbClr val="1D60A8"/>
                </a:solidFill>
              </a:rPr>
              <a:t> respectively.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402460"/>
                <a:ext cx="9220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b="0" i="1" baseline="-25000" smtClean="0">
                          <a:solidFill>
                            <a:srgbClr val="1D60A8"/>
                          </a:solidFill>
                          <a:latin typeface="Cambria Math"/>
                        </a:rPr>
                        <m:t>𝑟𝑜𝑢𝑡𝑒</m:t>
                      </m:r>
                      <m:r>
                        <a:rPr lang="en-US" sz="200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D60A8"/>
                          </a:solidFill>
                          <a:latin typeface="Cambria Math"/>
                        </a:rPr>
                        <m:t>max</m:t>
                      </m:r>
                      <m:r>
                        <a:rPr lang="en-US" sz="20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000" i="1" baseline="-2500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000" i="1" baseline="-2500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2000" i="1" baseline="-2500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2000" i="1" baseline="-2500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000" i="1" baseline="-2500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000" i="1" baseline="-2500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2000" i="1" baseline="-2500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2000" i="1" baseline="-2500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000" i="1" baseline="-2500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000" i="1" baseline="-2500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2000" i="1" baseline="-2500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2000" i="1" baseline="-2500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000" i="1" baseline="-2500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000" i="1" baseline="-2500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𝑒</m:t>
                          </m:r>
                          <m:r>
                            <a:rPr lang="en-US" sz="2000" i="1" baseline="-2500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𝑒</m:t>
                          </m:r>
                          <m:r>
                            <a:rPr lang="en-US" sz="2000" i="1" baseline="-2500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1D60A8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02460"/>
                <a:ext cx="9220200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47674" y="4571315"/>
            <a:ext cx="791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D60A8"/>
                </a:solidFill>
              </a:rPr>
              <a:t>The probability of the most likely route taken by the vehicle </a:t>
            </a:r>
            <a:r>
              <a:rPr lang="en-US" dirty="0" err="1" smtClean="0">
                <a:solidFill>
                  <a:srgbClr val="1D60A8"/>
                </a:solidFill>
              </a:rPr>
              <a:t>p</a:t>
            </a:r>
            <a:r>
              <a:rPr lang="en-US" baseline="-25000" dirty="0" err="1" smtClean="0">
                <a:solidFill>
                  <a:srgbClr val="1D60A8"/>
                </a:solidFill>
              </a:rPr>
              <a:t>route</a:t>
            </a:r>
            <a:r>
              <a:rPr lang="en-US" dirty="0" smtClean="0">
                <a:solidFill>
                  <a:srgbClr val="1D60A8"/>
                </a:solidFill>
              </a:rPr>
              <a:t> is given by</a:t>
            </a:r>
            <a:endParaRPr lang="en-US" dirty="0">
              <a:solidFill>
                <a:srgbClr val="1D6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0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emission and transition probabilities</a:t>
            </a:r>
          </a:p>
        </p:txBody>
      </p:sp>
      <p:pic>
        <p:nvPicPr>
          <p:cNvPr id="8194" name="Picture 2" descr="C:\Users\abhinav.sunderrajan\Desktop\Future\presentation\map-matching-problem - Copy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8" y="962026"/>
            <a:ext cx="4335571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71925" y="1485901"/>
            <a:ext cx="50768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1D60A8"/>
                </a:solidFill>
              </a:rPr>
              <a:t>Assuming that p(e</a:t>
            </a:r>
            <a:r>
              <a:rPr lang="en-US" sz="2200" baseline="-25000" dirty="0">
                <a:solidFill>
                  <a:srgbClr val="1D60A8"/>
                </a:solidFill>
              </a:rPr>
              <a:t>t</a:t>
            </a:r>
            <a:r>
              <a:rPr lang="en-US" sz="2200" dirty="0">
                <a:solidFill>
                  <a:srgbClr val="1D60A8"/>
                </a:solidFill>
              </a:rPr>
              <a:t>), i.e., the probability of a vehicle being on any of the roads in the proximity of the GPS sample is the same and expanding the terms we 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5724" y="4691955"/>
                <a:ext cx="87534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b="0" i="1" baseline="-25000" smtClean="0">
                          <a:solidFill>
                            <a:srgbClr val="1D60A8"/>
                          </a:solidFill>
                          <a:latin typeface="Cambria Math"/>
                        </a:rPr>
                        <m:t>𝑟𝑜𝑢𝑡𝑒</m:t>
                      </m:r>
                      <m:r>
                        <a:rPr lang="en-US" sz="200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D60A8"/>
                          </a:solidFill>
                          <a:latin typeface="Cambria Math"/>
                        </a:rPr>
                        <m:t>max</m:t>
                      </m:r>
                      <m:r>
                        <a:rPr lang="en-US" sz="20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⁡{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𝑝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(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𝑧</m:t>
                      </m:r>
                      <m:r>
                        <a:rPr lang="pl-PL" sz="2000" i="1" baseline="-25000" smtClean="0">
                          <a:solidFill>
                            <a:srgbClr val="1D60A8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|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𝑒</m:t>
                      </m:r>
                      <m:r>
                        <a:rPr lang="pl-PL" sz="2000" i="1" baseline="-25000">
                          <a:solidFill>
                            <a:srgbClr val="1D60A8"/>
                          </a:solidFill>
                          <a:latin typeface="Cambria Math"/>
                        </a:rPr>
                        <m:t>1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)∗ 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𝑝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(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𝑒</m:t>
                      </m:r>
                      <m:r>
                        <a:rPr lang="pl-PL" sz="2000" i="1" baseline="-25000">
                          <a:solidFill>
                            <a:srgbClr val="1D60A8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0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|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𝑒</m:t>
                      </m:r>
                      <m:r>
                        <a:rPr lang="pl-PL" sz="2000" i="1" baseline="-25000">
                          <a:solidFill>
                            <a:srgbClr val="1D60A8"/>
                          </a:solidFill>
                          <a:latin typeface="Cambria Math"/>
                        </a:rPr>
                        <m:t>1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)∗ 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𝑝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(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𝑧</m:t>
                      </m:r>
                      <m:r>
                        <a:rPr lang="pl-PL" sz="2000" i="1" baseline="-25000">
                          <a:solidFill>
                            <a:srgbClr val="1D60A8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0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|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𝑒</m:t>
                      </m:r>
                      <m:r>
                        <a:rPr lang="pl-PL" sz="2000" i="1" baseline="-25000">
                          <a:solidFill>
                            <a:srgbClr val="1D60A8"/>
                          </a:solidFill>
                          <a:latin typeface="Cambria Math"/>
                        </a:rPr>
                        <m:t>3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), 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𝑝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(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𝑧</m:t>
                      </m:r>
                      <m:r>
                        <a:rPr lang="pl-PL" sz="2000" i="1" baseline="-25000">
                          <a:solidFill>
                            <a:srgbClr val="1D60A8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|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𝑒</m:t>
                      </m:r>
                      <m:r>
                        <a:rPr lang="pl-PL" sz="2000" i="1" baseline="-25000">
                          <a:solidFill>
                            <a:srgbClr val="1D60A8"/>
                          </a:solidFill>
                          <a:latin typeface="Cambria Math"/>
                        </a:rPr>
                        <m:t>1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)∗ 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𝑝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(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𝑒</m:t>
                      </m:r>
                      <m:r>
                        <a:rPr lang="pl-PL" sz="2000" i="1" baseline="-25000">
                          <a:solidFill>
                            <a:srgbClr val="1D60A8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0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|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𝑒</m:t>
                      </m:r>
                      <m:r>
                        <a:rPr lang="pl-PL" sz="2000" i="1" baseline="-25000">
                          <a:solidFill>
                            <a:srgbClr val="1D60A8"/>
                          </a:solidFill>
                          <a:latin typeface="Cambria Math"/>
                        </a:rPr>
                        <m:t>1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)∗ 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𝑝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(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𝑧</m:t>
                      </m:r>
                      <m:r>
                        <a:rPr lang="pl-PL" sz="2000" i="1" baseline="-25000" smtClean="0">
                          <a:solidFill>
                            <a:srgbClr val="1D60A8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0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|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𝑒</m:t>
                      </m:r>
                      <m:r>
                        <a:rPr lang="pl-PL" sz="2000" i="1" baseline="-25000">
                          <a:solidFill>
                            <a:srgbClr val="1D60A8"/>
                          </a:solidFill>
                          <a:latin typeface="Cambria Math"/>
                        </a:rPr>
                        <m:t>4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),</m:t>
                      </m:r>
                    </m:oMath>
                  </m:oMathPara>
                </a14:m>
                <a:endParaRPr lang="en-US" sz="2000" i="1" dirty="0" smtClean="0">
                  <a:solidFill>
                    <a:srgbClr val="1D60A8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𝑝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(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𝑧</m:t>
                      </m:r>
                      <m:r>
                        <a:rPr lang="pl-PL" sz="2000" i="1" baseline="-25000">
                          <a:solidFill>
                            <a:srgbClr val="1D60A8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|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𝑒</m:t>
                      </m:r>
                      <m:r>
                        <a:rPr lang="pl-PL" sz="2000" i="1" baseline="-25000">
                          <a:solidFill>
                            <a:srgbClr val="1D60A8"/>
                          </a:solidFill>
                          <a:latin typeface="Cambria Math"/>
                        </a:rPr>
                        <m:t>2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)∗ 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𝑝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(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𝑒</m:t>
                      </m:r>
                      <m:r>
                        <a:rPr lang="pl-PL" sz="2000" i="1" baseline="-25000">
                          <a:solidFill>
                            <a:srgbClr val="1D60A8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0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|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𝑒</m:t>
                      </m:r>
                      <m:r>
                        <a:rPr lang="pl-PL" sz="2000" i="1" baseline="-25000">
                          <a:solidFill>
                            <a:srgbClr val="1D60A8"/>
                          </a:solidFill>
                          <a:latin typeface="Cambria Math"/>
                        </a:rPr>
                        <m:t>2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)∗ 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𝑝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(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𝑧</m:t>
                      </m:r>
                      <m:r>
                        <a:rPr lang="pl-PL" sz="2000" i="1" baseline="-25000" smtClean="0">
                          <a:solidFill>
                            <a:srgbClr val="1D60A8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0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|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𝑒</m:t>
                      </m:r>
                      <m:r>
                        <a:rPr lang="pl-PL" sz="2000" i="1" baseline="-25000">
                          <a:solidFill>
                            <a:srgbClr val="1D60A8"/>
                          </a:solidFill>
                          <a:latin typeface="Cambria Math"/>
                        </a:rPr>
                        <m:t>3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)</m:t>
                      </m:r>
                      <m:r>
                        <a:rPr lang="pl-PL" sz="200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,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 (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pl-PL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pl-PL" sz="2000" i="1" baseline="-2500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pl-PL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𝑒</m:t>
                          </m:r>
                          <m:r>
                            <a:rPr lang="pl-PL" sz="2000" i="1" baseline="-2500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∗ 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pl-PL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𝑒</m:t>
                          </m:r>
                          <m:r>
                            <a:rPr lang="pl-PL" sz="2000" i="1" baseline="-2500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4</m:t>
                          </m:r>
                        </m:e>
                        <m:e>
                          <m:r>
                            <a:rPr lang="pl-PL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𝑒</m:t>
                          </m:r>
                          <m:r>
                            <a:rPr lang="pl-PL" sz="2000" i="1" baseline="-2500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∗ </m:t>
                      </m:r>
                      <m:r>
                        <a:rPr lang="pl-PL" sz="2000" i="1">
                          <a:solidFill>
                            <a:srgbClr val="1D60A8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pl-PL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pl-PL" sz="2000" i="1" baseline="-2500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e>
                          <m:r>
                            <a:rPr lang="pl-PL" sz="2000" i="1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𝑒</m:t>
                          </m:r>
                          <m:r>
                            <a:rPr lang="pl-PL" sz="2000" i="1" baseline="-2500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rgbClr val="1D60A8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" y="4691955"/>
                <a:ext cx="8753476" cy="707886"/>
              </a:xfrm>
              <a:prstGeom prst="rect">
                <a:avLst/>
              </a:prstGeom>
              <a:blipFill rotWithShape="1">
                <a:blip r:embed="rId4"/>
                <a:stretch>
                  <a:fillRect b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3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emission and transition probabilities</a:t>
            </a:r>
          </a:p>
        </p:txBody>
      </p:sp>
      <p:pic>
        <p:nvPicPr>
          <p:cNvPr id="8194" name="Picture 2" descr="C:\Users\abhinav.sunderrajan\Desktop\Future\presentation\map-matching-problem - Copy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8" y="962026"/>
            <a:ext cx="4335571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95701" y="1485901"/>
            <a:ext cx="5353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60A8"/>
                </a:solidFill>
              </a:rPr>
              <a:t>Assuming a Gaussian noise </a:t>
            </a:r>
            <a:r>
              <a:rPr lang="en-US" dirty="0" smtClean="0">
                <a:solidFill>
                  <a:srgbClr val="1D60A8"/>
                </a:solidFill>
              </a:rPr>
              <a:t>with </a:t>
            </a:r>
            <a:r>
              <a:rPr lang="en-US" dirty="0">
                <a:solidFill>
                  <a:srgbClr val="1D60A8"/>
                </a:solidFill>
              </a:rPr>
              <a:t>standard deviation of </a:t>
            </a:r>
            <a:r>
              <a:rPr lang="en-US" dirty="0" err="1">
                <a:solidFill>
                  <a:srgbClr val="1D60A8"/>
                </a:solidFill>
              </a:rPr>
              <a:t>σ</a:t>
            </a:r>
            <a:r>
              <a:rPr lang="en-US" baseline="-25000" dirty="0" err="1" smtClean="0">
                <a:solidFill>
                  <a:srgbClr val="1D60A8"/>
                </a:solidFill>
              </a:rPr>
              <a:t>z</a:t>
            </a:r>
            <a:r>
              <a:rPr lang="en-US" dirty="0" smtClean="0">
                <a:solidFill>
                  <a:srgbClr val="1D60A8"/>
                </a:solidFill>
              </a:rPr>
              <a:t> </a:t>
            </a:r>
            <a:r>
              <a:rPr lang="en-US" dirty="0">
                <a:solidFill>
                  <a:srgbClr val="1D60A8"/>
                </a:solidFill>
              </a:rPr>
              <a:t>meters, </a:t>
            </a:r>
            <a:r>
              <a:rPr lang="en-US" dirty="0" smtClean="0">
                <a:solidFill>
                  <a:srgbClr val="1D60A8"/>
                </a:solidFill>
              </a:rPr>
              <a:t>the emission </a:t>
            </a:r>
            <a:r>
              <a:rPr lang="en-US" dirty="0">
                <a:solidFill>
                  <a:srgbClr val="1D60A8"/>
                </a:solidFill>
              </a:rPr>
              <a:t>probabilities for each of the edges e</a:t>
            </a:r>
            <a:r>
              <a:rPr lang="en-US" baseline="-25000" dirty="0">
                <a:solidFill>
                  <a:srgbClr val="1D60A8"/>
                </a:solidFill>
              </a:rPr>
              <a:t>t</a:t>
            </a:r>
            <a:r>
              <a:rPr lang="en-US" dirty="0">
                <a:solidFill>
                  <a:srgbClr val="1D60A8"/>
                </a:solidFill>
              </a:rPr>
              <a:t> associated with a given GPS </a:t>
            </a:r>
            <a:r>
              <a:rPr lang="en-US" dirty="0" smtClean="0">
                <a:solidFill>
                  <a:srgbClr val="1D60A8"/>
                </a:solidFill>
              </a:rPr>
              <a:t>measurement </a:t>
            </a:r>
            <a:r>
              <a:rPr lang="en-US" dirty="0" err="1" smtClean="0">
                <a:solidFill>
                  <a:srgbClr val="1D60A8"/>
                </a:solidFill>
              </a:rPr>
              <a:t>z</a:t>
            </a:r>
            <a:r>
              <a:rPr lang="en-US" baseline="-25000" dirty="0" err="1" smtClean="0">
                <a:solidFill>
                  <a:srgbClr val="1D60A8"/>
                </a:solidFill>
              </a:rPr>
              <a:t>t</a:t>
            </a:r>
            <a:r>
              <a:rPr lang="en-US" dirty="0" smtClean="0">
                <a:solidFill>
                  <a:srgbClr val="1D60A8"/>
                </a:solidFill>
              </a:rPr>
              <a:t> is given by</a:t>
            </a:r>
          </a:p>
          <a:p>
            <a:endParaRPr lang="en-US" dirty="0">
              <a:solidFill>
                <a:srgbClr val="1D60A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971925" y="3167718"/>
                <a:ext cx="4317427" cy="911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2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𝑧𝑡</m:t>
                      </m:r>
                      <m:r>
                        <a:rPr lang="en-US" sz="22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2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𝑒𝑡</m:t>
                      </m:r>
                      <m:r>
                        <a:rPr lang="en-US" sz="22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20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20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l-GR" sz="2200" b="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π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l-GR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−0.5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rgbClr val="1D60A8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1D60A8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2200" b="0" i="1" baseline="-25000" smtClean="0">
                                      <a:solidFill>
                                        <a:srgbClr val="1D60A8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1D60A8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1D60A8"/>
                                      </a:solidFill>
                                      <a:latin typeface="Cambria Math"/>
                                    </a:rPr>
                                    <m:t>𝑧𝑡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1D60A8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1D60A8"/>
                                      </a:solidFill>
                                      <a:latin typeface="Cambria Math"/>
                                    </a:rPr>
                                    <m:t>𝑒𝑡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1D60A8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rgbClr val="1D60A8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rgbClr val="1D60A8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200" b="0" i="1" smtClean="0">
                                      <a:solidFill>
                                        <a:srgbClr val="1D60A8"/>
                                      </a:solidFill>
                                      <a:latin typeface="Cambria Math"/>
                                    </a:rPr>
                                    <m:t>σ</m:t>
                                  </m:r>
                                  <m:r>
                                    <a:rPr lang="en-US" sz="2200" b="0" i="1" baseline="-25000" smtClean="0">
                                      <a:solidFill>
                                        <a:srgbClr val="1D60A8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rgbClr val="1D60A8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2200" dirty="0">
                  <a:solidFill>
                    <a:srgbClr val="1D60A8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25" y="3167718"/>
                <a:ext cx="4317427" cy="9117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46373" y="4696511"/>
            <a:ext cx="817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60A8"/>
                </a:solidFill>
              </a:rPr>
              <a:t>where </a:t>
            </a:r>
            <a:r>
              <a:rPr lang="en-US" dirty="0" err="1">
                <a:solidFill>
                  <a:srgbClr val="1D60A8"/>
                </a:solidFill>
              </a:rPr>
              <a:t>d</a:t>
            </a:r>
            <a:r>
              <a:rPr lang="en-US" baseline="-25000" dirty="0" err="1">
                <a:solidFill>
                  <a:srgbClr val="1D60A8"/>
                </a:solidFill>
              </a:rPr>
              <a:t>p</a:t>
            </a:r>
            <a:r>
              <a:rPr lang="en-US" dirty="0">
                <a:solidFill>
                  <a:srgbClr val="1D60A8"/>
                </a:solidFill>
              </a:rPr>
              <a:t>(</a:t>
            </a:r>
            <a:r>
              <a:rPr lang="en-US" dirty="0" err="1">
                <a:solidFill>
                  <a:srgbClr val="1D60A8"/>
                </a:solidFill>
              </a:rPr>
              <a:t>z</a:t>
            </a:r>
            <a:r>
              <a:rPr lang="en-US" baseline="-25000" dirty="0" err="1">
                <a:solidFill>
                  <a:srgbClr val="1D60A8"/>
                </a:solidFill>
              </a:rPr>
              <a:t>t</a:t>
            </a:r>
            <a:r>
              <a:rPr lang="en-US" dirty="0">
                <a:solidFill>
                  <a:srgbClr val="1D60A8"/>
                </a:solidFill>
              </a:rPr>
              <a:t> </a:t>
            </a:r>
            <a:r>
              <a:rPr lang="en-US" dirty="0" smtClean="0">
                <a:solidFill>
                  <a:srgbClr val="1D60A8"/>
                </a:solidFill>
              </a:rPr>
              <a:t>, e</a:t>
            </a:r>
            <a:r>
              <a:rPr lang="en-US" baseline="-25000" dirty="0" smtClean="0">
                <a:solidFill>
                  <a:srgbClr val="1D60A8"/>
                </a:solidFill>
              </a:rPr>
              <a:t>t</a:t>
            </a:r>
            <a:r>
              <a:rPr lang="en-US" dirty="0">
                <a:solidFill>
                  <a:srgbClr val="1D60A8"/>
                </a:solidFill>
              </a:rPr>
              <a:t>) represents the perpendicular distance from the GPS sample </a:t>
            </a:r>
            <a:r>
              <a:rPr lang="en-US" dirty="0" err="1">
                <a:solidFill>
                  <a:srgbClr val="1D60A8"/>
                </a:solidFill>
              </a:rPr>
              <a:t>z</a:t>
            </a:r>
            <a:r>
              <a:rPr lang="en-US" baseline="-25000" dirty="0" err="1">
                <a:solidFill>
                  <a:srgbClr val="1D60A8"/>
                </a:solidFill>
              </a:rPr>
              <a:t>t</a:t>
            </a:r>
            <a:r>
              <a:rPr lang="en-US" dirty="0">
                <a:solidFill>
                  <a:srgbClr val="1D60A8"/>
                </a:solidFill>
              </a:rPr>
              <a:t> to edge e</a:t>
            </a:r>
            <a:r>
              <a:rPr lang="en-US" baseline="-25000" dirty="0">
                <a:solidFill>
                  <a:srgbClr val="1D60A8"/>
                </a:solidFill>
              </a:rPr>
              <a:t>t</a:t>
            </a:r>
            <a:r>
              <a:rPr lang="en-US" dirty="0">
                <a:solidFill>
                  <a:srgbClr val="1D60A8"/>
                </a:solidFill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100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5814" y="1116419"/>
            <a:ext cx="837845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rgbClr val="1D60A8"/>
                </a:solidFill>
              </a:rPr>
              <a:t>Background and 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rgbClr val="1D60A8"/>
                </a:solidFill>
              </a:rPr>
              <a:t>Map-matching for real time traffic state estimation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1D60A8"/>
                </a:solidFill>
              </a:rPr>
              <a:t>Map matching </a:t>
            </a:r>
            <a:r>
              <a:rPr lang="en-US" sz="2600" dirty="0" smtClean="0">
                <a:solidFill>
                  <a:srgbClr val="1D60A8"/>
                </a:solidFill>
              </a:rPr>
              <a:t>problem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1D60A8"/>
                </a:solidFill>
              </a:rPr>
              <a:t>Map matching over a data </a:t>
            </a:r>
            <a:r>
              <a:rPr lang="en-US" sz="2600" dirty="0" smtClean="0">
                <a:solidFill>
                  <a:srgbClr val="1D60A8"/>
                </a:solidFill>
              </a:rPr>
              <a:t>stream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1D60A8"/>
                </a:solidFill>
              </a:rPr>
              <a:t>Optimizations for latency reduction</a:t>
            </a:r>
            <a:endParaRPr lang="en-US" sz="2600" dirty="0" smtClean="0">
              <a:solidFill>
                <a:srgbClr val="1D60A8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rgbClr val="1D60A8"/>
                </a:solidFill>
              </a:rPr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rgbClr val="1D60A8"/>
                </a:solidFill>
              </a:rPr>
              <a:t>Future work and conclusions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 smtClean="0">
              <a:solidFill>
                <a:srgbClr val="1D60A8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3200" dirty="0">
              <a:solidFill>
                <a:srgbClr val="1D6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emission and transition probabilities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9975" y="1524002"/>
            <a:ext cx="5353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D60A8"/>
                </a:solidFill>
              </a:rPr>
              <a:t>Transition probabilities </a:t>
            </a:r>
            <a:r>
              <a:rPr lang="en-US" dirty="0" smtClean="0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p(e</a:t>
            </a:r>
            <a:r>
              <a:rPr lang="en-US" baseline="-25000" dirty="0" smtClean="0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dirty="0" smtClean="0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|e</a:t>
            </a:r>
            <a:r>
              <a:rPr lang="en-US" baseline="-25000" dirty="0" smtClean="0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t-1</a:t>
            </a:r>
            <a:r>
              <a:rPr lang="en-US" dirty="0" smtClean="0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dirty="0" smtClean="0">
                <a:solidFill>
                  <a:srgbClr val="1D60A8"/>
                </a:solidFill>
              </a:rPr>
              <a:t> is computed using the below formula</a:t>
            </a:r>
          </a:p>
          <a:p>
            <a:endParaRPr lang="en-US" dirty="0">
              <a:solidFill>
                <a:srgbClr val="1D60A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09974" y="2447333"/>
                <a:ext cx="4317427" cy="824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dirty="0">
                          <a:solidFill>
                            <a:srgbClr val="1D60A8"/>
                          </a:solidFill>
                          <a:latin typeface="Cambria Math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200" b="0" i="0" dirty="0" smtClean="0">
                          <a:solidFill>
                            <a:srgbClr val="1D60A8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200" i="1">
                          <a:solidFill>
                            <a:srgbClr val="1D60A8"/>
                          </a:solidFill>
                          <a:latin typeface="Cambria Math"/>
                        </a:rPr>
                        <m:t>𝑒</m:t>
                      </m:r>
                      <m:r>
                        <m:rPr>
                          <m:nor/>
                        </m:rPr>
                        <a:rPr lang="en-US" sz="2200" b="0" i="0" baseline="-25000" smtClean="0">
                          <a:solidFill>
                            <a:srgbClr val="1D60A8"/>
                          </a:solidFill>
                          <a:latin typeface="Cambria Math"/>
                        </a:rPr>
                        <m:t>t</m:t>
                      </m:r>
                      <m:r>
                        <m:rPr>
                          <m:nor/>
                        </m:rPr>
                        <a:rPr lang="en-US" sz="2200" b="0" i="0" smtClean="0">
                          <a:solidFill>
                            <a:srgbClr val="1D60A8"/>
                          </a:solidFill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200" dirty="0">
                          <a:solidFill>
                            <a:srgbClr val="1D60A8"/>
                          </a:solidFill>
                        </a:rPr>
                        <m:t>e</m:t>
                      </m:r>
                      <m:r>
                        <m:rPr>
                          <m:nor/>
                        </m:rPr>
                        <a:rPr lang="en-US" sz="2200" baseline="-25000" dirty="0">
                          <a:solidFill>
                            <a:srgbClr val="1D60A8"/>
                          </a:solidFill>
                        </a:rPr>
                        <m:t>t</m:t>
                      </m:r>
                      <m:r>
                        <m:rPr>
                          <m:nor/>
                        </m:rPr>
                        <a:rPr lang="en-US" sz="2200" baseline="-25000" dirty="0">
                          <a:solidFill>
                            <a:srgbClr val="1D60A8"/>
                          </a:solidFill>
                        </a:rPr>
                        <m:t>−1</m:t>
                      </m:r>
                      <m:r>
                        <m:rPr>
                          <m:nor/>
                        </m:rPr>
                        <a:rPr lang="en-US" sz="2200" b="0" i="0" dirty="0" smtClean="0">
                          <a:solidFill>
                            <a:srgbClr val="1D60A8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2200" b="0" i="1" smtClean="0">
                          <a:solidFill>
                            <a:srgbClr val="1D60A8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β</m:t>
                          </m:r>
                          <m:r>
                            <m:rPr>
                              <m:sty m:val="p"/>
                            </m:rPr>
                            <a:rPr lang="el-GR" sz="2200" b="0" i="1" baseline="-25000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δ</m:t>
                          </m:r>
                        </m:den>
                      </m:f>
                      <m:sSup>
                        <m:sSupPr>
                          <m:ctrlPr>
                            <a:rPr lang="el-GR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1D60A8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200" b="0" i="1" baseline="-25000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2200" b="0" i="1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β</m:t>
                              </m:r>
                              <m:r>
                                <m:rPr>
                                  <m:sty m:val="p"/>
                                </m:rPr>
                                <a:rPr lang="el-GR" sz="2200" b="0" i="1" baseline="-25000" smtClean="0">
                                  <a:solidFill>
                                    <a:srgbClr val="1D60A8"/>
                                  </a:solidFill>
                                  <a:latin typeface="Cambria Math"/>
                                </a:rPr>
                                <m:t>δ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200" dirty="0">
                  <a:solidFill>
                    <a:srgbClr val="1D60A8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974" y="2447333"/>
                <a:ext cx="4317427" cy="8243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5249" y="3416962"/>
                <a:ext cx="8867776" cy="1677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1D60A8"/>
                    </a:solidFill>
                  </a:rPr>
                  <a:t>where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D60A8"/>
                        </a:solidFill>
                        <a:latin typeface="Cambria Math"/>
                      </a:rPr>
                      <m:t>𝑑</m:t>
                    </m:r>
                    <m:r>
                      <a:rPr lang="en-US" b="0" i="1" baseline="-25000" smtClean="0">
                        <a:solidFill>
                          <a:srgbClr val="1D60A8"/>
                        </a:solidFill>
                        <a:latin typeface="Cambria Math"/>
                      </a:rPr>
                      <m:t>𝑡</m:t>
                    </m:r>
                    <m:r>
                      <a:rPr lang="en-US" i="1" smtClean="0">
                        <a:solidFill>
                          <a:srgbClr val="1D60A8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1D60A8"/>
                        </a:solidFill>
                        <a:latin typeface="Cambria Math"/>
                      </a:rPr>
                      <m:t>𝑎𝑏𝑠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1D60A8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1D60A8"/>
                            </a:solidFill>
                            <a:latin typeface="Cambria Math"/>
                          </a:rPr>
                          <m:t>𝑔𝑐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1D60A8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1D60A8"/>
                                </a:solidFill>
                                <a:latin typeface="Cambria Math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b="0" i="0" baseline="-25000" smtClean="0">
                                <a:solidFill>
                                  <a:srgbClr val="1D60A8"/>
                                </a:solidFill>
                                <a:latin typeface="Cambria Math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b="0" i="0" baseline="-25000" smtClean="0">
                                <a:solidFill>
                                  <a:srgbClr val="1D60A8"/>
                                </a:solidFill>
                                <a:latin typeface="Cambria Math"/>
                              </a:rPr>
                              <m:t> ,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solidFill>
                                  <a:srgbClr val="1D60A8"/>
                                </a:solidFill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baseline="-25000" dirty="0">
                                <a:solidFill>
                                  <a:srgbClr val="1D60A8"/>
                                </a:solidFill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baseline="-25000" dirty="0">
                                <a:solidFill>
                                  <a:srgbClr val="1D60A8"/>
                                </a:solidFill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1D60A8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1D60A8"/>
                            </a:solidFill>
                            <a:latin typeface="Cambria Math"/>
                          </a:rPr>
                          <m:t>𝑟𝑜𝑢𝑡𝑒𝑙𝑒𝑛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1D60A8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1D60A8"/>
                                </a:solidFill>
                                <a:latin typeface="Cambria Math"/>
                              </a:rPr>
                              <m:t>𝑒</m:t>
                            </m:r>
                            <m:r>
                              <a:rPr lang="en-US" b="0" i="1" baseline="-25000" smtClean="0">
                                <a:solidFill>
                                  <a:srgbClr val="1D60A8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1D60A8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b="0" i="0" baseline="-25000" dirty="0" smtClean="0">
                                <a:solidFill>
                                  <a:srgbClr val="1D60A8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1D60A8"/>
                                </a:solidFill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baseline="-25000" dirty="0">
                                <a:solidFill>
                                  <a:srgbClr val="1D60A8"/>
                                </a:solidFill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baseline="-25000" dirty="0">
                                <a:solidFill>
                                  <a:srgbClr val="1D60A8"/>
                                </a:solidFill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>
                  <a:solidFill>
                    <a:srgbClr val="1D60A8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1D60A8"/>
                        </a:solidFill>
                        <a:latin typeface="Cambria Math"/>
                      </a:rPr>
                      <m:t>δ</m:t>
                    </m:r>
                    <m:r>
                      <a:rPr lang="en-US" i="1" smtClean="0">
                        <a:solidFill>
                          <a:srgbClr val="1D60A8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1D60A8"/>
                        </a:solidFill>
                        <a:latin typeface="Cambria Math"/>
                      </a:rPr>
                      <m:t>𝑖𝑛𝑡𝑒𝑟𝑣𝑎𝑙</m:t>
                    </m:r>
                    <m:r>
                      <a:rPr lang="en-US" b="0" i="1" smtClean="0">
                        <a:solidFill>
                          <a:srgbClr val="1D60A8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1D60A8"/>
                        </a:solidFill>
                        <a:latin typeface="Cambria Math"/>
                      </a:rPr>
                      <m:t>𝑏𝑒𝑡𝑤𝑒𝑒𝑛</m:t>
                    </m:r>
                    <m:r>
                      <a:rPr lang="en-US" b="0" i="1" smtClean="0">
                        <a:solidFill>
                          <a:srgbClr val="1D60A8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1D60A8"/>
                        </a:solidFill>
                        <a:latin typeface="Cambria Math"/>
                      </a:rPr>
                      <m:t>𝑠𝑢𝑐𝑐𝑒𝑠𝑠𝑖𝑣𝑒</m:t>
                    </m:r>
                    <m:r>
                      <a:rPr lang="en-US" b="0" i="1" smtClean="0">
                        <a:solidFill>
                          <a:srgbClr val="1D60A8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1D60A8"/>
                        </a:solidFill>
                        <a:latin typeface="Cambria Math"/>
                      </a:rPr>
                      <m:t>𝑠𝑎𝑚𝑝𝑙𝑒𝑠</m:t>
                    </m:r>
                  </m:oMath>
                </a14:m>
                <a:endParaRPr lang="en-US" dirty="0" smtClean="0">
                  <a:solidFill>
                    <a:srgbClr val="1D60A8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1D60A8"/>
                        </a:solidFill>
                        <a:latin typeface="Cambria Math"/>
                      </a:rPr>
                      <m:t>β</m:t>
                    </m:r>
                    <m:r>
                      <m:rPr>
                        <m:sty m:val="p"/>
                      </m:rPr>
                      <a:rPr lang="el-GR" i="1" baseline="-25000" smtClean="0">
                        <a:solidFill>
                          <a:srgbClr val="1D60A8"/>
                        </a:solidFill>
                        <a:latin typeface="Cambria Math"/>
                      </a:rPr>
                      <m:t>δ</m:t>
                    </m:r>
                    <m:r>
                      <a:rPr lang="en-US" i="1" smtClean="0">
                        <a:solidFill>
                          <a:srgbClr val="1D60A8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1D60A8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1D60A8"/>
                            </a:solidFill>
                            <a:latin typeface="Cambria Math"/>
                          </a:rPr>
                          <m:t>𝑚𝑒𝑑𝑖𝑎𝑛</m:t>
                        </m:r>
                        <m:r>
                          <a:rPr lang="en-US" b="0" i="1" smtClean="0">
                            <a:solidFill>
                              <a:srgbClr val="1D60A8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1D60A8"/>
                            </a:solidFill>
                            <a:latin typeface="Cambria Math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l-GR" b="0" i="1" baseline="-25000" smtClean="0">
                            <a:solidFill>
                              <a:srgbClr val="1D60A8"/>
                            </a:solidFill>
                            <a:latin typeface="Cambria Math"/>
                          </a:rPr>
                          <m:t>δ</m:t>
                        </m:r>
                        <m:r>
                          <a:rPr lang="en-US" b="0" i="1" smtClean="0">
                            <a:solidFill>
                              <a:srgbClr val="1D60A8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1D60A8"/>
                            </a:solidFill>
                            <a:latin typeface="Cambria Math"/>
                          </a:rPr>
                          <m:t>ln</m:t>
                        </m:r>
                        <m:r>
                          <a:rPr lang="en-US" b="0" i="1" smtClean="0">
                            <a:solidFill>
                              <a:srgbClr val="1D60A8"/>
                            </a:solidFill>
                            <a:latin typeface="Cambria Math"/>
                          </a:rPr>
                          <m:t>⁡(2)</m:t>
                        </m:r>
                      </m:den>
                    </m:f>
                    <m:r>
                      <a:rPr lang="en-US" b="0" i="1" smtClean="0">
                        <a:solidFill>
                          <a:srgbClr val="1D60A8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1D60A8"/>
                        </a:solidFill>
                        <a:latin typeface="Cambria Math"/>
                      </a:rPr>
                      <m:t>𝑖𝑠</m:t>
                    </m:r>
                    <m:r>
                      <a:rPr lang="en-US" b="0" i="1" smtClean="0">
                        <a:solidFill>
                          <a:srgbClr val="1D60A8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1D60A8"/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rgbClr val="1D60A8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1D60A8"/>
                        </a:solidFill>
                        <a:latin typeface="Cambria Math"/>
                      </a:rPr>
                      <m:t>𝑟𝑜𝑏𝑢𝑠𝑡</m:t>
                    </m:r>
                    <m:r>
                      <a:rPr lang="en-US" b="0" i="1" smtClean="0">
                        <a:solidFill>
                          <a:srgbClr val="1D60A8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1D60A8"/>
                        </a:solidFill>
                        <a:latin typeface="Cambria Math"/>
                      </a:rPr>
                      <m:t>𝑒𝑠𝑡𝑖𝑚𝑎𝑡𝑜𝑟</m:t>
                    </m:r>
                  </m:oMath>
                </a14:m>
                <a:endParaRPr lang="en-US" b="0" i="1" dirty="0" smtClean="0">
                  <a:solidFill>
                    <a:srgbClr val="1D60A8"/>
                  </a:solidFill>
                  <a:latin typeface="Cambria Math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1D60A8"/>
                        </a:solidFill>
                        <a:latin typeface="Cambria Math"/>
                      </a:rPr>
                      <m:t>𝐷</m:t>
                    </m:r>
                    <m:r>
                      <m:rPr>
                        <m:sty m:val="p"/>
                      </m:rPr>
                      <a:rPr lang="el-GR" i="1" baseline="-25000">
                        <a:solidFill>
                          <a:srgbClr val="1D60A8"/>
                        </a:solidFill>
                        <a:latin typeface="Cambria Math"/>
                      </a:rPr>
                      <m:t>δ</m:t>
                    </m:r>
                    <m:r>
                      <a:rPr lang="en-US" i="1">
                        <a:solidFill>
                          <a:srgbClr val="1D60A8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1D60A8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1D60A8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i="1" baseline="-25000">
                            <a:solidFill>
                              <a:srgbClr val="1D60A8"/>
                            </a:solidFill>
                            <a:latin typeface="Cambria Math"/>
                          </a:rPr>
                          <m:t>𝑡</m:t>
                        </m:r>
                      </m:e>
                      <m:e>
                        <m:r>
                          <a:rPr lang="en-US" i="1">
                            <a:solidFill>
                              <a:srgbClr val="1D60A8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1D60A8"/>
                            </a:solidFill>
                            <a:latin typeface="Cambria Math"/>
                          </a:rPr>
                          <m:t>=1,2,…</m:t>
                        </m:r>
                        <m:r>
                          <a:rPr lang="en-US" i="1">
                            <a:solidFill>
                              <a:srgbClr val="1D60A8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1D60A8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1D60A8"/>
                        </a:solidFill>
                        <a:latin typeface="Cambria Math"/>
                      </a:rPr>
                      <m:t>𝑟𝑒𝑝𝑟𝑒𝑠𝑒𝑛𝑡𝑠</m:t>
                    </m:r>
                    <m:r>
                      <a:rPr lang="en-US" i="1">
                        <a:solidFill>
                          <a:srgbClr val="1D60A8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1D60A8"/>
                        </a:solidFill>
                        <a:latin typeface="Cambria Math"/>
                      </a:rPr>
                      <m:t>𝑡h𝑒</m:t>
                    </m:r>
                    <m:r>
                      <a:rPr lang="en-US" i="1">
                        <a:solidFill>
                          <a:srgbClr val="1D60A8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1D60A8"/>
                        </a:solidFill>
                        <a:latin typeface="Cambria Math"/>
                      </a:rPr>
                      <m:t>𝑎</m:t>
                    </m:r>
                    <m:r>
                      <a:rPr lang="en-US" i="1">
                        <a:solidFill>
                          <a:srgbClr val="1D60A8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1D60A8"/>
                        </a:solidFill>
                        <a:latin typeface="Cambria Math"/>
                      </a:rPr>
                      <m:t>𝑠𝑒𝑡</m:t>
                    </m:r>
                    <m:r>
                      <a:rPr lang="en-US" i="1">
                        <a:solidFill>
                          <a:srgbClr val="1D60A8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1D60A8"/>
                        </a:solidFill>
                        <a:latin typeface="Cambria Math"/>
                      </a:rPr>
                      <m:t>𝑜𝑓</m:t>
                    </m:r>
                    <m:r>
                      <a:rPr lang="en-US" i="1">
                        <a:solidFill>
                          <a:srgbClr val="1D60A8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1D60A8"/>
                        </a:solidFill>
                        <a:latin typeface="Cambria Math"/>
                      </a:rPr>
                      <m:t>𝑑𝑡</m:t>
                    </m:r>
                    <m:r>
                      <a:rPr lang="en-US" i="1">
                        <a:solidFill>
                          <a:srgbClr val="1D60A8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1D60A8"/>
                        </a:solidFill>
                        <a:latin typeface="Cambria Math"/>
                      </a:rPr>
                      <m:t>𝑓𝑜𝑟</m:t>
                    </m:r>
                    <m:r>
                      <a:rPr lang="en-US" i="1">
                        <a:solidFill>
                          <a:srgbClr val="1D60A8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1D60A8"/>
                        </a:solidFill>
                        <a:latin typeface="Cambria Math"/>
                      </a:rPr>
                      <m:t>𝑎</m:t>
                    </m:r>
                    <m:r>
                      <a:rPr lang="en-US" i="1">
                        <a:solidFill>
                          <a:srgbClr val="1D60A8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1D60A8"/>
                        </a:solidFill>
                        <a:latin typeface="Cambria Math"/>
                      </a:rPr>
                      <m:t>𝑔𝑖𝑣𝑒𝑛</m:t>
                    </m:r>
                    <m:r>
                      <a:rPr lang="en-US" b="0" i="1" smtClean="0">
                        <a:solidFill>
                          <a:srgbClr val="1D60A8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1D60A8"/>
                        </a:solidFill>
                        <a:latin typeface="Cambria Math"/>
                      </a:rPr>
                      <m:t>𝑖𝑛𝑡𝑒𝑟𝑣𝑎𝑙</m:t>
                    </m:r>
                    <m:r>
                      <a:rPr lang="en-US" b="0" i="1" smtClean="0">
                        <a:solidFill>
                          <a:srgbClr val="1D60A8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1D60A8"/>
                        </a:solidFill>
                        <a:latin typeface="Cambria Math"/>
                      </a:rPr>
                      <m:t>δ</m:t>
                    </m:r>
                  </m:oMath>
                </a14:m>
                <a:endParaRPr lang="en-US" dirty="0" smtClean="0">
                  <a:solidFill>
                    <a:srgbClr val="1D60A8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9" y="3416962"/>
                <a:ext cx="8867776" cy="1677190"/>
              </a:xfrm>
              <a:prstGeom prst="rect">
                <a:avLst/>
              </a:prstGeom>
              <a:blipFill rotWithShape="1">
                <a:blip r:embed="rId4"/>
                <a:stretch>
                  <a:fillRect l="-619" t="-181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52425" y="5444612"/>
            <a:ext cx="8267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gc</a:t>
            </a:r>
            <a:r>
              <a:rPr lang="en-US" sz="1600" dirty="0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(z</a:t>
            </a:r>
            <a:r>
              <a:rPr lang="en-US" sz="1600" baseline="-25000" dirty="0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600" dirty="0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z</a:t>
            </a:r>
            <a:r>
              <a:rPr lang="en-US" sz="1600" baseline="-25000" dirty="0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600" dirty="0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1600" dirty="0">
                <a:solidFill>
                  <a:srgbClr val="1D60A8"/>
                </a:solidFill>
              </a:rPr>
              <a:t> is </a:t>
            </a:r>
            <a:r>
              <a:rPr lang="en-US" sz="1600" dirty="0" smtClean="0">
                <a:solidFill>
                  <a:srgbClr val="1D60A8"/>
                </a:solidFill>
              </a:rPr>
              <a:t>a function returning the </a:t>
            </a:r>
            <a:r>
              <a:rPr lang="en-US" sz="1600" dirty="0">
                <a:solidFill>
                  <a:srgbClr val="1D60A8"/>
                </a:solidFill>
              </a:rPr>
              <a:t>great circle distance between two GPS coordinates z</a:t>
            </a:r>
            <a:r>
              <a:rPr lang="en-US" sz="1600" baseline="-25000" dirty="0">
                <a:solidFill>
                  <a:srgbClr val="1D60A8"/>
                </a:solidFill>
              </a:rPr>
              <a:t>1</a:t>
            </a:r>
            <a:r>
              <a:rPr lang="en-US" sz="1600" dirty="0">
                <a:solidFill>
                  <a:srgbClr val="1D60A8"/>
                </a:solidFill>
              </a:rPr>
              <a:t> and </a:t>
            </a:r>
            <a:r>
              <a:rPr lang="en-US" sz="1600" dirty="0" smtClean="0">
                <a:solidFill>
                  <a:srgbClr val="1D60A8"/>
                </a:solidFill>
              </a:rPr>
              <a:t>z</a:t>
            </a:r>
            <a:r>
              <a:rPr lang="en-US" sz="1600" baseline="-25000" dirty="0" smtClean="0">
                <a:solidFill>
                  <a:srgbClr val="1D60A8"/>
                </a:solidFill>
              </a:rPr>
              <a:t>2</a:t>
            </a:r>
          </a:p>
          <a:p>
            <a:r>
              <a:rPr lang="en-US" sz="1600" dirty="0" err="1" smtClean="0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routelen</a:t>
            </a:r>
            <a:r>
              <a:rPr lang="en-US" sz="1600" dirty="0" smtClean="0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(e</a:t>
            </a:r>
            <a:r>
              <a:rPr lang="en-US" sz="1600" baseline="-25000" dirty="0" smtClean="0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600" dirty="0" smtClean="0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,e</a:t>
            </a:r>
            <a:r>
              <a:rPr lang="en-US" sz="1600" baseline="-25000" dirty="0" smtClean="0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600" dirty="0" smtClean="0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1600" dirty="0" smtClean="0">
                <a:solidFill>
                  <a:srgbClr val="1D60A8"/>
                </a:solidFill>
              </a:rPr>
              <a:t> computes the shortest route from edge e</a:t>
            </a:r>
            <a:r>
              <a:rPr lang="en-US" sz="1600" baseline="-25000" dirty="0" smtClean="0">
                <a:solidFill>
                  <a:srgbClr val="1D60A8"/>
                </a:solidFill>
              </a:rPr>
              <a:t>1</a:t>
            </a:r>
            <a:r>
              <a:rPr lang="en-US" sz="1600" dirty="0" smtClean="0">
                <a:solidFill>
                  <a:srgbClr val="1D60A8"/>
                </a:solidFill>
              </a:rPr>
              <a:t> to edge e</a:t>
            </a:r>
            <a:r>
              <a:rPr lang="en-US" sz="1600" baseline="-25000" dirty="0" smtClean="0">
                <a:solidFill>
                  <a:srgbClr val="1D60A8"/>
                </a:solidFill>
              </a:rPr>
              <a:t>2</a:t>
            </a:r>
            <a:r>
              <a:rPr lang="en-US" sz="1600" dirty="0" smtClean="0">
                <a:solidFill>
                  <a:srgbClr val="1D60A8"/>
                </a:solidFill>
              </a:rPr>
              <a:t> where </a:t>
            </a:r>
            <a:r>
              <a:rPr lang="en-US" sz="1600" dirty="0" smtClean="0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1600" baseline="-25000" dirty="0" smtClean="0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600" dirty="0" smtClean="0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e</a:t>
            </a:r>
            <a:r>
              <a:rPr lang="en-US" sz="1600" baseline="-25000" dirty="0" smtClean="0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600" dirty="0" smtClean="0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1600" dirty="0" smtClean="0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sz="1600" dirty="0" smtClean="0">
                <a:solidFill>
                  <a:srgbClr val="1D60A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</a:t>
            </a:r>
          </a:p>
          <a:p>
            <a:endParaRPr lang="en-US" sz="1600" dirty="0">
              <a:solidFill>
                <a:srgbClr val="1D60A8"/>
              </a:solidFill>
            </a:endParaRPr>
          </a:p>
          <a:p>
            <a:endParaRPr lang="en-US" sz="1600" dirty="0"/>
          </a:p>
        </p:txBody>
      </p:sp>
      <p:pic>
        <p:nvPicPr>
          <p:cNvPr id="7" name="Picture 2" descr="C:\Users\abhinav.sunderrajan\Desktop\Future\presentation\map-matching-problem - Copy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730912"/>
            <a:ext cx="2943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40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density of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t</a:t>
            </a:r>
            <a:r>
              <a:rPr lang="en-US" dirty="0" smtClean="0"/>
              <a:t> at different intervals </a:t>
            </a:r>
            <a:r>
              <a:rPr lang="el-GR" dirty="0" smtClean="0"/>
              <a:t>δ</a:t>
            </a:r>
            <a:r>
              <a:rPr lang="en-US" dirty="0" smtClean="0"/>
              <a:t> </a:t>
            </a:r>
            <a:endParaRPr lang="en-US" baseline="-25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" y="914400"/>
            <a:ext cx="779848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0175" y="5997059"/>
            <a:ext cx="6915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1D60A8"/>
                </a:solidFill>
              </a:rPr>
              <a:t>Probability density of </a:t>
            </a:r>
            <a:r>
              <a:rPr lang="en-US" sz="1600" dirty="0" err="1">
                <a:solidFill>
                  <a:srgbClr val="1D60A8"/>
                </a:solidFill>
              </a:rPr>
              <a:t>d</a:t>
            </a:r>
            <a:r>
              <a:rPr lang="en-US" sz="1600" baseline="-25000" dirty="0" err="1">
                <a:solidFill>
                  <a:srgbClr val="1D60A8"/>
                </a:solidFill>
              </a:rPr>
              <a:t>t</a:t>
            </a:r>
            <a:r>
              <a:rPr lang="en-US" sz="1600" dirty="0">
                <a:solidFill>
                  <a:srgbClr val="1D60A8"/>
                </a:solidFill>
              </a:rPr>
              <a:t> at different sampling intervals</a:t>
            </a:r>
          </a:p>
        </p:txBody>
      </p:sp>
    </p:spTree>
    <p:extLst>
      <p:ext uri="{BB962C8B-B14F-4D97-AF65-F5344CB8AC3E}">
        <p14:creationId xmlns:p14="http://schemas.microsoft.com/office/powerpoint/2010/main" val="10995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 for latency reduction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00074" y="1409700"/>
            <a:ext cx="771525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1D60A8"/>
                </a:solidFill>
              </a:rPr>
              <a:t>Real time map-matching over a GPS data stream needs to focus on keeping computational latency as low as possible while maintaining a fair degree of accuracy</a:t>
            </a:r>
            <a:r>
              <a:rPr lang="en-US" sz="2200" dirty="0" smtClean="0">
                <a:solidFill>
                  <a:srgbClr val="1D60A8"/>
                </a:solidFill>
              </a:rPr>
              <a:t>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1D60A8"/>
                </a:solidFill>
              </a:rPr>
              <a:t>Evaluating the several route alternatives to compute the transition probabilities is costly.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1D60A8"/>
                </a:solidFill>
              </a:rPr>
              <a:t>The task of finding the closest edges to GPS data point is also time consuming if we consider all the edges in the road network.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1D60A8"/>
                </a:solidFill>
              </a:rPr>
              <a:t>A solution for reducing the search space is necessary.</a:t>
            </a:r>
            <a:endParaRPr lang="en-US" sz="2200" dirty="0">
              <a:solidFill>
                <a:srgbClr val="1D6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8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for latency reduction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768587"/>
              </p:ext>
            </p:extLst>
          </p:nvPr>
        </p:nvGraphicFramePr>
        <p:xfrm>
          <a:off x="126262" y="606056"/>
          <a:ext cx="8932677" cy="4433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9" name="Acrobat Document" r:id="rId4" imgW="4762500" imgH="2286000" progId="AcroExch.Document.11">
                  <p:embed/>
                </p:oleObj>
              </mc:Choice>
              <mc:Fallback>
                <p:oleObj name="Acrobat Document" r:id="rId4" imgW="4762500" imgH="22860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262" y="606056"/>
                        <a:ext cx="8932677" cy="4433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8465" y="5124892"/>
            <a:ext cx="7942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D60A8"/>
                </a:solidFill>
              </a:rPr>
              <a:t>Recursively split the network into four quadrants till number of nodes within a quadrant is equal to a below a predefined value. The cap I have used is 50. </a:t>
            </a:r>
            <a:endParaRPr lang="en-US" sz="2400" dirty="0">
              <a:solidFill>
                <a:srgbClr val="1D6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6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for latency reduction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8465" y="1148316"/>
            <a:ext cx="82508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1D60A8"/>
                </a:solidFill>
              </a:rPr>
              <a:t>Reduce the latency in terms of finding the closest edges to a given GPS point by restricting the search space to the leaf node the GPS point falls into.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1D60A8"/>
                </a:solidFill>
              </a:rPr>
              <a:t>Road-network is preprocessed to create an </a:t>
            </a:r>
            <a:r>
              <a:rPr lang="en-US" sz="2200" dirty="0">
                <a:solidFill>
                  <a:srgbClr val="1D60A8"/>
                </a:solidFill>
              </a:rPr>
              <a:t>edge-partition(s) mapping. An edge is associated with </a:t>
            </a:r>
            <a:r>
              <a:rPr lang="en-US" sz="2200" dirty="0" smtClean="0">
                <a:solidFill>
                  <a:srgbClr val="1D60A8"/>
                </a:solidFill>
              </a:rPr>
              <a:t>a partition if </a:t>
            </a:r>
            <a:r>
              <a:rPr lang="en-US" sz="2200" dirty="0">
                <a:solidFill>
                  <a:srgbClr val="1D60A8"/>
                </a:solidFill>
              </a:rPr>
              <a:t>it is part of a shortest path leading to the partition. </a:t>
            </a:r>
            <a:endParaRPr lang="en-US" sz="2200" dirty="0" smtClean="0">
              <a:solidFill>
                <a:srgbClr val="1D60A8"/>
              </a:solidFill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1D60A8"/>
                </a:solidFill>
              </a:rPr>
              <a:t>While </a:t>
            </a:r>
            <a:r>
              <a:rPr lang="en-US" sz="2200" dirty="0">
                <a:solidFill>
                  <a:srgbClr val="1D60A8"/>
                </a:solidFill>
              </a:rPr>
              <a:t>computing the shortest paths </a:t>
            </a:r>
            <a:r>
              <a:rPr lang="en-US" sz="2200" dirty="0" smtClean="0">
                <a:solidFill>
                  <a:srgbClr val="1D60A8"/>
                </a:solidFill>
              </a:rPr>
              <a:t>from a </a:t>
            </a:r>
            <a:r>
              <a:rPr lang="en-US" sz="2200" dirty="0">
                <a:solidFill>
                  <a:srgbClr val="1D60A8"/>
                </a:solidFill>
              </a:rPr>
              <a:t>vertex belonging to one partition to another vertex belonging to a different partition, only those </a:t>
            </a:r>
            <a:r>
              <a:rPr lang="en-US" sz="2200" dirty="0" smtClean="0">
                <a:solidFill>
                  <a:srgbClr val="1D60A8"/>
                </a:solidFill>
              </a:rPr>
              <a:t>edges leading </a:t>
            </a:r>
            <a:r>
              <a:rPr lang="en-US" sz="2200" dirty="0">
                <a:solidFill>
                  <a:srgbClr val="1D60A8"/>
                </a:solidFill>
              </a:rPr>
              <a:t>to the destination partition are considered.</a:t>
            </a:r>
            <a:endParaRPr lang="en-US" sz="2200" dirty="0" smtClean="0">
              <a:solidFill>
                <a:srgbClr val="1D60A8"/>
              </a:solidFill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2200" dirty="0" smtClean="0">
              <a:solidFill>
                <a:srgbClr val="1D60A8"/>
              </a:solidFill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2200" dirty="0" smtClean="0">
              <a:solidFill>
                <a:srgbClr val="1D60A8"/>
              </a:solidFill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1D6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3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5814" y="1116419"/>
            <a:ext cx="837845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Background and 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Map-matching for real time traffic state estimation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Map matching </a:t>
            </a:r>
            <a:r>
              <a:rPr lang="en-US" sz="2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problem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Map matching over a data </a:t>
            </a:r>
            <a:r>
              <a:rPr lang="en-US" sz="2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stream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Optimizations for latency reduction</a:t>
            </a:r>
            <a:endParaRPr lang="en-US" sz="26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>
                <a:solidFill>
                  <a:srgbClr val="1D60A8"/>
                </a:solidFill>
              </a:rPr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Future work and conclusions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6250" y="914400"/>
            <a:ext cx="7581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1D60A8"/>
                </a:solidFill>
              </a:rPr>
              <a:t>A </a:t>
            </a:r>
            <a:r>
              <a:rPr lang="en-US" dirty="0">
                <a:solidFill>
                  <a:srgbClr val="1D60A8"/>
                </a:solidFill>
              </a:rPr>
              <a:t>synthetic GPS data stream at different sampling intervals and with varying </a:t>
            </a:r>
            <a:r>
              <a:rPr lang="en-US" dirty="0" smtClean="0">
                <a:solidFill>
                  <a:srgbClr val="1D60A8"/>
                </a:solidFill>
              </a:rPr>
              <a:t>Gaussian noise </a:t>
            </a:r>
            <a:r>
              <a:rPr lang="en-US" dirty="0">
                <a:solidFill>
                  <a:srgbClr val="1D60A8"/>
                </a:solidFill>
              </a:rPr>
              <a:t>was generated for performing the experimental analysis owing to the lack of vehicle trajectory </a:t>
            </a:r>
            <a:r>
              <a:rPr lang="en-US" dirty="0" smtClean="0">
                <a:solidFill>
                  <a:srgbClr val="1D60A8"/>
                </a:solidFill>
              </a:rPr>
              <a:t>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D60A8"/>
                </a:solidFill>
              </a:rPr>
              <a:t>For generating a GPS stream at a given sampling frequency of </a:t>
            </a:r>
            <a:r>
              <a:rPr lang="en-US" dirty="0" smtClean="0">
                <a:solidFill>
                  <a:srgbClr val="1D60A8"/>
                </a:solidFill>
              </a:rPr>
              <a:t>δ seconds</a:t>
            </a:r>
            <a:r>
              <a:rPr lang="en-US" dirty="0">
                <a:solidFill>
                  <a:srgbClr val="1D60A8"/>
                </a:solidFill>
              </a:rPr>
              <a:t>, we make use </a:t>
            </a:r>
            <a:r>
              <a:rPr lang="en-US" dirty="0" smtClean="0">
                <a:solidFill>
                  <a:srgbClr val="1D60A8"/>
                </a:solidFill>
              </a:rPr>
              <a:t>of the </a:t>
            </a:r>
            <a:r>
              <a:rPr lang="en-US" dirty="0">
                <a:solidFill>
                  <a:srgbClr val="1D60A8"/>
                </a:solidFill>
              </a:rPr>
              <a:t>speed range information available for all edges constituting the road network. Given a speed range </a:t>
            </a:r>
            <a:r>
              <a:rPr lang="en-US" dirty="0" smtClean="0">
                <a:solidFill>
                  <a:srgbClr val="1D60A8"/>
                </a:solidFill>
              </a:rPr>
              <a:t>of S</a:t>
            </a:r>
            <a:r>
              <a:rPr lang="en-US" baseline="-25000" dirty="0" smtClean="0">
                <a:solidFill>
                  <a:srgbClr val="1D60A8"/>
                </a:solidFill>
              </a:rPr>
              <a:t>i1</a:t>
            </a:r>
            <a:r>
              <a:rPr lang="en-US" dirty="0" smtClean="0">
                <a:solidFill>
                  <a:srgbClr val="1D60A8"/>
                </a:solidFill>
              </a:rPr>
              <a:t> m/s </a:t>
            </a:r>
            <a:r>
              <a:rPr lang="en-US" dirty="0">
                <a:solidFill>
                  <a:srgbClr val="1D60A8"/>
                </a:solidFill>
              </a:rPr>
              <a:t>to </a:t>
            </a:r>
            <a:r>
              <a:rPr lang="en-US" dirty="0" smtClean="0">
                <a:solidFill>
                  <a:srgbClr val="1D60A8"/>
                </a:solidFill>
              </a:rPr>
              <a:t>S</a:t>
            </a:r>
            <a:r>
              <a:rPr lang="en-US" baseline="-25000" dirty="0" smtClean="0">
                <a:solidFill>
                  <a:srgbClr val="1D60A8"/>
                </a:solidFill>
              </a:rPr>
              <a:t>i2</a:t>
            </a:r>
            <a:r>
              <a:rPr lang="en-US" dirty="0" smtClean="0">
                <a:solidFill>
                  <a:srgbClr val="1D60A8"/>
                </a:solidFill>
              </a:rPr>
              <a:t> m/s </a:t>
            </a:r>
            <a:r>
              <a:rPr lang="en-US" dirty="0">
                <a:solidFill>
                  <a:srgbClr val="1D60A8"/>
                </a:solidFill>
              </a:rPr>
              <a:t>for an edge </a:t>
            </a:r>
            <a:r>
              <a:rPr lang="en-US" dirty="0" err="1">
                <a:solidFill>
                  <a:srgbClr val="1D60A8"/>
                </a:solidFill>
              </a:rPr>
              <a:t>e</a:t>
            </a:r>
            <a:r>
              <a:rPr lang="en-US" baseline="-25000" dirty="0" err="1">
                <a:solidFill>
                  <a:srgbClr val="1D60A8"/>
                </a:solidFill>
              </a:rPr>
              <a:t>i</a:t>
            </a:r>
            <a:r>
              <a:rPr lang="en-US" dirty="0">
                <a:solidFill>
                  <a:srgbClr val="1D60A8"/>
                </a:solidFill>
              </a:rPr>
              <a:t>, the distance traveled by the vehicle before emitting the next GPS </a:t>
            </a:r>
            <a:r>
              <a:rPr lang="en-US" dirty="0" smtClean="0">
                <a:solidFill>
                  <a:srgbClr val="1D60A8"/>
                </a:solidFill>
              </a:rPr>
              <a:t>location signal </a:t>
            </a:r>
            <a:r>
              <a:rPr lang="en-US" dirty="0">
                <a:solidFill>
                  <a:srgbClr val="1D60A8"/>
                </a:solidFill>
              </a:rPr>
              <a:t>is taken to be </a:t>
            </a:r>
            <a:r>
              <a:rPr lang="en-US" dirty="0" smtClean="0">
                <a:solidFill>
                  <a:srgbClr val="1D60A8"/>
                </a:solidFill>
              </a:rPr>
              <a:t>S</a:t>
            </a:r>
            <a:r>
              <a:rPr lang="en-US" baseline="-25000" dirty="0" smtClean="0">
                <a:solidFill>
                  <a:srgbClr val="1D60A8"/>
                </a:solidFill>
              </a:rPr>
              <a:t>i2</a:t>
            </a:r>
            <a:r>
              <a:rPr lang="en-US" dirty="0" smtClean="0">
                <a:solidFill>
                  <a:srgbClr val="1D60A8"/>
                </a:solidFill>
              </a:rPr>
              <a:t>*</a:t>
            </a:r>
            <a:r>
              <a:rPr lang="el-GR" dirty="0" smtClean="0">
                <a:solidFill>
                  <a:srgbClr val="1D60A8"/>
                </a:solidFill>
              </a:rPr>
              <a:t>δ</a:t>
            </a:r>
            <a:r>
              <a:rPr lang="en-US" dirty="0" smtClean="0">
                <a:solidFill>
                  <a:srgbClr val="1D60A8"/>
                </a:solidFill>
              </a:rPr>
              <a:t> meters.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1D60A8"/>
                </a:solidFill>
              </a:rPr>
              <a:t>The steps </a:t>
            </a:r>
            <a:r>
              <a:rPr lang="en-US" dirty="0">
                <a:solidFill>
                  <a:srgbClr val="1D60A8"/>
                </a:solidFill>
              </a:rPr>
              <a:t>are repeated for 50 randomly chosen </a:t>
            </a:r>
            <a:r>
              <a:rPr lang="en-US" dirty="0" smtClean="0">
                <a:solidFill>
                  <a:srgbClr val="1D60A8"/>
                </a:solidFill>
              </a:rPr>
              <a:t>routes at </a:t>
            </a:r>
            <a:r>
              <a:rPr lang="en-US" dirty="0">
                <a:solidFill>
                  <a:srgbClr val="1D60A8"/>
                </a:solidFill>
              </a:rPr>
              <a:t>different sampling </a:t>
            </a:r>
            <a:r>
              <a:rPr lang="en-US" dirty="0" smtClean="0">
                <a:solidFill>
                  <a:srgbClr val="1D60A8"/>
                </a:solidFill>
              </a:rPr>
              <a:t>frequencies.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1D60A8"/>
                </a:solidFill>
              </a:rPr>
              <a:t>Once </a:t>
            </a:r>
            <a:r>
              <a:rPr lang="en-US" dirty="0">
                <a:solidFill>
                  <a:srgbClr val="1D60A8"/>
                </a:solidFill>
              </a:rPr>
              <a:t>the noise free GPS signals are created </a:t>
            </a:r>
            <a:r>
              <a:rPr lang="en-US" dirty="0" smtClean="0">
                <a:solidFill>
                  <a:srgbClr val="1D60A8"/>
                </a:solidFill>
              </a:rPr>
              <a:t>for 50 </a:t>
            </a:r>
            <a:r>
              <a:rPr lang="en-US" dirty="0">
                <a:solidFill>
                  <a:srgbClr val="1D60A8"/>
                </a:solidFill>
              </a:rPr>
              <a:t>routes at </a:t>
            </a:r>
            <a:r>
              <a:rPr lang="en-US" dirty="0" smtClean="0">
                <a:solidFill>
                  <a:srgbClr val="1D60A8"/>
                </a:solidFill>
              </a:rPr>
              <a:t>different sampling </a:t>
            </a:r>
            <a:r>
              <a:rPr lang="en-US" dirty="0">
                <a:solidFill>
                  <a:srgbClr val="1D60A8"/>
                </a:solidFill>
              </a:rPr>
              <a:t>frequencies, we add Gaussian noise of zero mean and varying standard deviation of </a:t>
            </a:r>
            <a:r>
              <a:rPr lang="en-US" dirty="0" err="1">
                <a:solidFill>
                  <a:srgbClr val="1D60A8"/>
                </a:solidFill>
              </a:rPr>
              <a:t>σ</a:t>
            </a:r>
            <a:r>
              <a:rPr lang="en-US" baseline="-25000" dirty="0" err="1" smtClean="0">
                <a:solidFill>
                  <a:srgbClr val="1D60A8"/>
                </a:solidFill>
              </a:rPr>
              <a:t>z</a:t>
            </a:r>
            <a:r>
              <a:rPr lang="en-US" dirty="0" smtClean="0">
                <a:solidFill>
                  <a:srgbClr val="1D60A8"/>
                </a:solidFill>
              </a:rPr>
              <a:t> meters at </a:t>
            </a:r>
            <a:r>
              <a:rPr lang="en-US" dirty="0">
                <a:solidFill>
                  <a:srgbClr val="1D60A8"/>
                </a:solidFill>
              </a:rPr>
              <a:t>random angle </a:t>
            </a:r>
            <a:r>
              <a:rPr lang="el-GR" dirty="0" smtClean="0">
                <a:solidFill>
                  <a:srgbClr val="1D60A8"/>
                </a:solidFill>
              </a:rPr>
              <a:t>θ</a:t>
            </a:r>
            <a:r>
              <a:rPr lang="en-US" dirty="0" smtClean="0">
                <a:solidFill>
                  <a:srgbClr val="1D60A8"/>
                </a:solidFill>
              </a:rPr>
              <a:t> </a:t>
            </a:r>
            <a:r>
              <a:rPr lang="en-US" dirty="0">
                <a:solidFill>
                  <a:srgbClr val="1D60A8"/>
                </a:solidFill>
              </a:rPr>
              <a:t>between 0 and 360 from the original location.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5033963"/>
            <a:ext cx="26479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3800" y="5657850"/>
            <a:ext cx="357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D60A8"/>
                </a:solidFill>
              </a:rPr>
              <a:t>Shifted GPS point due to Gaussian noise.</a:t>
            </a:r>
            <a:endParaRPr lang="en-US" sz="1400" dirty="0">
              <a:solidFill>
                <a:srgbClr val="1D6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90600"/>
            <a:ext cx="68770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3848099"/>
            <a:ext cx="68580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43100" y="3409950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D60A8"/>
                </a:solidFill>
              </a:rPr>
              <a:t>Noise vs sampling interval vs reliability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3100" y="6324599"/>
            <a:ext cx="5172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D60A8"/>
                </a:solidFill>
              </a:rPr>
              <a:t>Noise vs sampling interval vs compute latency</a:t>
            </a:r>
          </a:p>
        </p:txBody>
      </p:sp>
    </p:spTree>
    <p:extLst>
      <p:ext uri="{BB962C8B-B14F-4D97-AF65-F5344CB8AC3E}">
        <p14:creationId xmlns:p14="http://schemas.microsoft.com/office/powerpoint/2010/main" val="24025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814" y="1116419"/>
            <a:ext cx="851623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Background and 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Map-matching for real time traffic state estimation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 matching </a:t>
            </a: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 matching over a data </a:t>
            </a: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stream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Optimizations for latency reduction</a:t>
            </a:r>
            <a:endParaRPr lang="en-US" sz="2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>
                <a:solidFill>
                  <a:srgbClr val="1D60A8"/>
                </a:solidFill>
              </a:rPr>
              <a:t>Future work and conclusions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 smtClean="0">
              <a:solidFill>
                <a:srgbClr val="1D60A8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3200" dirty="0">
              <a:solidFill>
                <a:srgbClr val="1D6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533651" y="971551"/>
            <a:ext cx="3981450" cy="44100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2971801" y="1581150"/>
            <a:ext cx="723900" cy="3019425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 Arrow 4"/>
          <p:cNvSpPr/>
          <p:nvPr/>
        </p:nvSpPr>
        <p:spPr>
          <a:xfrm rot="10800000" flipH="1">
            <a:off x="695327" y="2461298"/>
            <a:ext cx="2276474" cy="814388"/>
          </a:xfrm>
          <a:prstGeom prst="bentArrow">
            <a:avLst>
              <a:gd name="adj1" fmla="val 14529"/>
              <a:gd name="adj2" fmla="val 16102"/>
              <a:gd name="adj3" fmla="val 16597"/>
              <a:gd name="adj4" fmla="val 2314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3" descr="C:\Users\abhinav.sunderrajan\Desktop\Future\presentation\used-smart-car-fortwo-r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29" y="1322165"/>
            <a:ext cx="1525842" cy="120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109913" y="1748751"/>
            <a:ext cx="447675" cy="4304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1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90863" y="2466061"/>
            <a:ext cx="447675" cy="4304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2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00387" y="3863301"/>
            <a:ext cx="447675" cy="4304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M</a:t>
            </a:r>
            <a:r>
              <a:rPr lang="en-US" sz="1200" b="1" baseline="-25000" dirty="0" err="1" smtClean="0">
                <a:solidFill>
                  <a:schemeClr val="tx1"/>
                </a:solidFill>
              </a:rPr>
              <a:t>n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90862" y="3184645"/>
            <a:ext cx="447675" cy="4304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3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5343526" y="1600200"/>
            <a:ext cx="723900" cy="3019425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481638" y="1767801"/>
            <a:ext cx="447675" cy="430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1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62588" y="2485111"/>
            <a:ext cx="447675" cy="430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2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72112" y="3882351"/>
            <a:ext cx="447675" cy="430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n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62587" y="3203695"/>
            <a:ext cx="447675" cy="430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3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26644" y="1115690"/>
            <a:ext cx="1785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DISTRIBUTED DATA STREAM PROCESSING ENGINE</a:t>
            </a:r>
            <a:endParaRPr lang="en-US" b="1" dirty="0"/>
          </a:p>
        </p:txBody>
      </p:sp>
      <p:sp>
        <p:nvSpPr>
          <p:cNvPr id="17" name="Right Arrow 16"/>
          <p:cNvSpPr/>
          <p:nvPr/>
        </p:nvSpPr>
        <p:spPr>
          <a:xfrm>
            <a:off x="3695701" y="3030140"/>
            <a:ext cx="1647825" cy="3090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43201" y="4675286"/>
            <a:ext cx="109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MAPPERS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098258" y="4683321"/>
            <a:ext cx="121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REDUCERS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46729" y="3275687"/>
            <a:ext cx="221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Vehicle id, </a:t>
            </a:r>
            <a:r>
              <a:rPr lang="en-US" sz="1400" dirty="0" err="1" smtClean="0"/>
              <a:t>lat</a:t>
            </a:r>
            <a:r>
              <a:rPr lang="en-US" sz="1400" dirty="0" smtClean="0"/>
              <a:t>, </a:t>
            </a:r>
            <a:r>
              <a:rPr lang="en-US" sz="1400" dirty="0" err="1" smtClean="0"/>
              <a:t>lon</a:t>
            </a:r>
            <a:r>
              <a:rPr lang="en-US" sz="1400" dirty="0" smtClean="0"/>
              <a:t>, speed, time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762376" y="3427892"/>
            <a:ext cx="14668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Vehicle id, road segment, speed, time</a:t>
            </a:r>
            <a:endParaRPr lang="en-US" sz="1400" dirty="0"/>
          </a:p>
        </p:txBody>
      </p:sp>
      <p:sp>
        <p:nvSpPr>
          <p:cNvPr id="28" name="Right Arrow 27"/>
          <p:cNvSpPr/>
          <p:nvPr/>
        </p:nvSpPr>
        <p:spPr>
          <a:xfrm>
            <a:off x="6096000" y="3049190"/>
            <a:ext cx="819150" cy="3090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Alternate Process 28"/>
          <p:cNvSpPr/>
          <p:nvPr/>
        </p:nvSpPr>
        <p:spPr>
          <a:xfrm>
            <a:off x="6915150" y="1777781"/>
            <a:ext cx="1962150" cy="285182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</a:rPr>
              <a:t>Number of vehicles on a road segment.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</a:rPr>
              <a:t>Average velocity of vehicles on a road segment.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</a:rPr>
              <a:t>Count of distinct vehicles on a road segment over an hour.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1496" y="2525970"/>
            <a:ext cx="180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High volume data stream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5150" y="4744819"/>
            <a:ext cx="209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per road macroscopic quantities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/>
      <p:bldP spid="24" grpId="0"/>
      <p:bldP spid="26" grpId="0"/>
      <p:bldP spid="28" grpId="0" animBg="1"/>
      <p:bldP spid="29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814" y="1116419"/>
            <a:ext cx="8378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dirty="0" smtClean="0">
                <a:solidFill>
                  <a:srgbClr val="1D60A8"/>
                </a:solidFill>
              </a:rPr>
              <a:t>Background and 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Map-matching for real time traffic state estimation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 matching </a:t>
            </a: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 matching over a data </a:t>
            </a: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stream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Optimizations for latency reduction</a:t>
            </a:r>
            <a:endParaRPr lang="en-US" sz="2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work and conclusions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>
              <a:solidFill>
                <a:srgbClr val="1D6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9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Symbiotic traffic simulation</a:t>
            </a:r>
            <a:endParaRPr lang="en-US" dirty="0"/>
          </a:p>
        </p:txBody>
      </p:sp>
      <p:pic>
        <p:nvPicPr>
          <p:cNvPr id="7171" name="Picture 3" descr="C:\Users\abhinav.sunderrajan\Desktop\Future\presentation\used-smart-car-fortwo-r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95" y="1292789"/>
            <a:ext cx="1205470" cy="95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abhinav.sunderrajan\Desktop\Future\presentation\cluster-300x3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573" y="885825"/>
            <a:ext cx="1792334" cy="195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1194" y="2482706"/>
            <a:ext cx="16123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D60A8"/>
                </a:solidFill>
              </a:rPr>
              <a:t>User anonymized data about the vehicle to the backend to asses the current traffic condition.</a:t>
            </a:r>
            <a:endParaRPr lang="en-SG" sz="1400" dirty="0">
              <a:solidFill>
                <a:srgbClr val="1D60A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7954" y="2934910"/>
            <a:ext cx="2211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D60A8"/>
                </a:solidFill>
              </a:rPr>
              <a:t>Distributed data stream processing engine for map matching and state estimate</a:t>
            </a:r>
            <a:endParaRPr lang="en-US" sz="1400" dirty="0">
              <a:solidFill>
                <a:srgbClr val="1D60A8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326664" y="1568649"/>
            <a:ext cx="1371789" cy="39823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00150" y="1031179"/>
            <a:ext cx="130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D60A8"/>
                </a:solidFill>
              </a:rPr>
              <a:t>High volume data stream</a:t>
            </a:r>
            <a:endParaRPr lang="en-US" sz="1400" dirty="0">
              <a:solidFill>
                <a:srgbClr val="1D60A8"/>
              </a:solidFill>
            </a:endParaRPr>
          </a:p>
        </p:txBody>
      </p:sp>
      <p:sp>
        <p:nvSpPr>
          <p:cNvPr id="46" name="Flowchart: Alternate Process 45"/>
          <p:cNvSpPr/>
          <p:nvPr/>
        </p:nvSpPr>
        <p:spPr>
          <a:xfrm>
            <a:off x="2860197" y="5039542"/>
            <a:ext cx="1343026" cy="116466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Emulator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(Advances in real time)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9" name="Flowchart: Alternate Process 48"/>
          <p:cNvSpPr/>
          <p:nvPr/>
        </p:nvSpPr>
        <p:spPr>
          <a:xfrm>
            <a:off x="5011589" y="2482706"/>
            <a:ext cx="1647861" cy="1858514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Multi-agent simulation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Advances in multi real-time speed (For short term prognosis)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175" name="TextBox 7174"/>
          <p:cNvSpPr txBox="1"/>
          <p:nvPr/>
        </p:nvSpPr>
        <p:spPr>
          <a:xfrm>
            <a:off x="1413631" y="5329484"/>
            <a:ext cx="1380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D60A8"/>
                </a:solidFill>
              </a:rPr>
              <a:t>Current traffic state</a:t>
            </a:r>
            <a:endParaRPr lang="en-US" sz="1600" b="1" dirty="0">
              <a:solidFill>
                <a:srgbClr val="1D60A8"/>
              </a:solidFill>
            </a:endParaRPr>
          </a:p>
        </p:txBody>
      </p:sp>
      <p:sp>
        <p:nvSpPr>
          <p:cNvPr id="7176" name="Down Arrow 7175"/>
          <p:cNvSpPr/>
          <p:nvPr/>
        </p:nvSpPr>
        <p:spPr>
          <a:xfrm>
            <a:off x="3401808" y="3889016"/>
            <a:ext cx="423863" cy="115667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Bent Arrow 51"/>
          <p:cNvSpPr/>
          <p:nvPr/>
        </p:nvSpPr>
        <p:spPr>
          <a:xfrm rot="5400000" flipH="1">
            <a:off x="4544122" y="4000318"/>
            <a:ext cx="1205219" cy="1887017"/>
          </a:xfrm>
          <a:prstGeom prst="bentArrow">
            <a:avLst>
              <a:gd name="adj1" fmla="val 15446"/>
              <a:gd name="adj2" fmla="val 16102"/>
              <a:gd name="adj3" fmla="val 15427"/>
              <a:gd name="adj4" fmla="val 2548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78" name="Flowchart: Multidocument 7177"/>
          <p:cNvSpPr/>
          <p:nvPr/>
        </p:nvSpPr>
        <p:spPr>
          <a:xfrm>
            <a:off x="7264270" y="2350494"/>
            <a:ext cx="1244860" cy="182880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What if analyses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79" name="TextBox 7178"/>
          <p:cNvSpPr txBox="1"/>
          <p:nvPr/>
        </p:nvSpPr>
        <p:spPr>
          <a:xfrm>
            <a:off x="6353175" y="5045695"/>
            <a:ext cx="143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1D60A8"/>
                </a:solidFill>
              </a:rPr>
              <a:t>Events such as accidents</a:t>
            </a:r>
            <a:endParaRPr lang="en-US" sz="1400" b="1" dirty="0">
              <a:solidFill>
                <a:srgbClr val="1D60A8"/>
              </a:solidFill>
            </a:endParaRPr>
          </a:p>
        </p:txBody>
      </p:sp>
      <p:sp>
        <p:nvSpPr>
          <p:cNvPr id="56" name="Bent Arrow 55"/>
          <p:cNvSpPr/>
          <p:nvPr/>
        </p:nvSpPr>
        <p:spPr>
          <a:xfrm rot="5400000" flipH="1">
            <a:off x="5206652" y="3045403"/>
            <a:ext cx="1981420" cy="3988278"/>
          </a:xfrm>
          <a:prstGeom prst="bentArrow">
            <a:avLst>
              <a:gd name="adj1" fmla="val 9722"/>
              <a:gd name="adj2" fmla="val 16102"/>
              <a:gd name="adj3" fmla="val 15427"/>
              <a:gd name="adj4" fmla="val 2548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80" name="TextBox 7179"/>
          <p:cNvSpPr txBox="1"/>
          <p:nvPr/>
        </p:nvSpPr>
        <p:spPr>
          <a:xfrm>
            <a:off x="5225919" y="1890233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1D60A8"/>
                </a:solidFill>
              </a:rPr>
              <a:t>Short term prognosis</a:t>
            </a:r>
            <a:endParaRPr lang="en-US" sz="1400" b="1" dirty="0">
              <a:solidFill>
                <a:srgbClr val="1D6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  <p:bldP spid="7175" grpId="0"/>
      <p:bldP spid="7176" grpId="0" animBg="1"/>
      <p:bldP spid="52" grpId="0" animBg="1"/>
      <p:bldP spid="7178" grpId="0" animBg="1"/>
      <p:bldP spid="7179" grpId="0"/>
      <p:bldP spid="56" grpId="0" animBg="1"/>
      <p:bldP spid="718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0525" y="1143000"/>
            <a:ext cx="751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1D60A8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924" y="1143000"/>
            <a:ext cx="797242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1D60A8"/>
                </a:solidFill>
              </a:rPr>
              <a:t>An online map-matching solution which can be used to match the location of several vehicles from a continuous data stream has been presented.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1D60A8"/>
                </a:solidFill>
              </a:rPr>
              <a:t>The </a:t>
            </a:r>
            <a:r>
              <a:rPr lang="en-US" dirty="0">
                <a:solidFill>
                  <a:srgbClr val="1D60A8"/>
                </a:solidFill>
              </a:rPr>
              <a:t>results indicate that the </a:t>
            </a:r>
            <a:r>
              <a:rPr lang="en-US" dirty="0" smtClean="0">
                <a:solidFill>
                  <a:srgbClr val="1D60A8"/>
                </a:solidFill>
              </a:rPr>
              <a:t>accuracy of map-matching was </a:t>
            </a:r>
            <a:r>
              <a:rPr lang="en-US" dirty="0">
                <a:solidFill>
                  <a:srgbClr val="1D60A8"/>
                </a:solidFill>
              </a:rPr>
              <a:t>in the range </a:t>
            </a:r>
            <a:r>
              <a:rPr lang="en-US" dirty="0" smtClean="0">
                <a:solidFill>
                  <a:srgbClr val="1D60A8"/>
                </a:solidFill>
              </a:rPr>
              <a:t>of 85% to 92</a:t>
            </a:r>
            <a:r>
              <a:rPr lang="en-US" dirty="0">
                <a:solidFill>
                  <a:srgbClr val="1D60A8"/>
                </a:solidFill>
              </a:rPr>
              <a:t>% when </a:t>
            </a:r>
            <a:r>
              <a:rPr lang="en-US" dirty="0" smtClean="0">
                <a:solidFill>
                  <a:srgbClr val="1D60A8"/>
                </a:solidFill>
              </a:rPr>
              <a:t>interval between successive GPS data points from a single vehicle </a:t>
            </a:r>
            <a:r>
              <a:rPr lang="en-US" dirty="0">
                <a:solidFill>
                  <a:srgbClr val="1D60A8"/>
                </a:solidFill>
              </a:rPr>
              <a:t>was in the range of 10 seconds to 40 seconds and standard deviation of noise was </a:t>
            </a:r>
            <a:r>
              <a:rPr lang="en-US" dirty="0" smtClean="0">
                <a:solidFill>
                  <a:srgbClr val="1D60A8"/>
                </a:solidFill>
              </a:rPr>
              <a:t>in the </a:t>
            </a:r>
            <a:r>
              <a:rPr lang="en-US" dirty="0">
                <a:solidFill>
                  <a:srgbClr val="1D60A8"/>
                </a:solidFill>
              </a:rPr>
              <a:t>range of 5 meters to 9 meters.</a:t>
            </a:r>
            <a:endParaRPr lang="en-US" dirty="0" smtClean="0">
              <a:solidFill>
                <a:srgbClr val="1D60A8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1D60A8"/>
                </a:solidFill>
              </a:rPr>
              <a:t>Map matching allows extraction and continuous update of macroscopic quantities such flow, density and average velocity of road segments constituting the road-network.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1D60A8"/>
                </a:solidFill>
              </a:rPr>
              <a:t>Online map matching presented here is the first step towards a city-scale symbiotic traffic simulation by providing  means to retrieve continuous information from the physical system i.e. the road network of a city.</a:t>
            </a:r>
            <a:endParaRPr lang="en-US" baseline="30000" dirty="0" smtClean="0">
              <a:solidFill>
                <a:srgbClr val="1D6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62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3057" y="1700808"/>
            <a:ext cx="6140943" cy="2550755"/>
          </a:xfrm>
        </p:spPr>
        <p:txBody>
          <a:bodyPr>
            <a:normAutofit/>
          </a:bodyPr>
          <a:lstStyle/>
          <a:p>
            <a:r>
              <a:rPr lang="de-DE" sz="3600" dirty="0" smtClean="0"/>
              <a:t>Thank you for your attention!</a:t>
            </a:r>
            <a:br>
              <a:rPr lang="de-DE" sz="3600" dirty="0" smtClean="0"/>
            </a:br>
            <a:r>
              <a:rPr lang="de-DE" sz="3600" dirty="0"/>
              <a:t/>
            </a:r>
            <a:br>
              <a:rPr lang="de-DE" sz="3600" dirty="0"/>
            </a:br>
            <a:r>
              <a:rPr lang="de-DE" sz="3600" dirty="0" smtClean="0"/>
              <a:t>Questions?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717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pic>
        <p:nvPicPr>
          <p:cNvPr id="3" name="Picture 2" descr="C:\Users\heiko.aydt\Desktop\2012091002 Singapore Havelock Road traff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2"/>
            <a:ext cx="7128792" cy="534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7300" y="1104900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Taxis and busses equipped with GPS.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5850" y="1266735"/>
            <a:ext cx="2876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Anonymized users seeking route guidance from in car navigation systems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3575" y="2423266"/>
            <a:ext cx="2219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GPS accuracy has improved from 15m in the past to about 3m to 5m today.</a:t>
            </a:r>
          </a:p>
        </p:txBody>
      </p:sp>
    </p:spTree>
    <p:extLst>
      <p:ext uri="{BB962C8B-B14F-4D97-AF65-F5344CB8AC3E}">
        <p14:creationId xmlns:p14="http://schemas.microsoft.com/office/powerpoint/2010/main" val="15098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abhinav.sunderrajan\Desktop\Future\presentation\2045988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5" y="965994"/>
            <a:ext cx="8184356" cy="545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395" y="1997869"/>
            <a:ext cx="2867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Next generation ERP could be Global navigation satellite system based.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024" y="4024313"/>
            <a:ext cx="2867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Thus most vehicles will have GPS receivers emitting data such as location and speed at fixed time intervals.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5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0525" y="1523107"/>
            <a:ext cx="808672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1D60A8"/>
                </a:solidFill>
              </a:rPr>
              <a:t>Given </a:t>
            </a:r>
            <a:r>
              <a:rPr lang="en-US" sz="2200" dirty="0">
                <a:solidFill>
                  <a:srgbClr val="1D60A8"/>
                </a:solidFill>
              </a:rPr>
              <a:t>the sheer number of vehicles on the entire road </a:t>
            </a:r>
            <a:r>
              <a:rPr lang="en-US" sz="2200" dirty="0" smtClean="0">
                <a:solidFill>
                  <a:srgbClr val="1D60A8"/>
                </a:solidFill>
              </a:rPr>
              <a:t>network of </a:t>
            </a:r>
            <a:r>
              <a:rPr lang="en-US" sz="2200" dirty="0">
                <a:solidFill>
                  <a:srgbClr val="1D60A8"/>
                </a:solidFill>
              </a:rPr>
              <a:t>a city, the location of vehicles is obtained in the form of an unbounded, continuous </a:t>
            </a:r>
            <a:r>
              <a:rPr lang="en-US" sz="2200" dirty="0" smtClean="0">
                <a:solidFill>
                  <a:srgbClr val="1D60A8"/>
                </a:solidFill>
              </a:rPr>
              <a:t>data-stream.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1D60A8"/>
                </a:solidFill>
              </a:rPr>
              <a:t>However due to inaccuracies associated with GPS data suitable map-matching algorithms need to be </a:t>
            </a:r>
            <a:r>
              <a:rPr lang="en-US" sz="2200" dirty="0" smtClean="0">
                <a:solidFill>
                  <a:srgbClr val="1D60A8"/>
                </a:solidFill>
              </a:rPr>
              <a:t>employed.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1D60A8"/>
                </a:solidFill>
              </a:rPr>
              <a:t>We present </a:t>
            </a:r>
            <a:r>
              <a:rPr lang="en-US" sz="2200" dirty="0">
                <a:solidFill>
                  <a:srgbClr val="1D60A8"/>
                </a:solidFill>
              </a:rPr>
              <a:t>and evaluate a scalable algorithm which can be used to map the position of several vehicles </a:t>
            </a:r>
            <a:r>
              <a:rPr lang="en-US" sz="2200" dirty="0" smtClean="0">
                <a:solidFill>
                  <a:srgbClr val="1D60A8"/>
                </a:solidFill>
              </a:rPr>
              <a:t>from a </a:t>
            </a:r>
            <a:r>
              <a:rPr lang="en-US" sz="2200" dirty="0">
                <a:solidFill>
                  <a:srgbClr val="1D60A8"/>
                </a:solidFill>
              </a:rPr>
              <a:t>data-stream on to a digital road network using sliding windows</a:t>
            </a:r>
            <a:r>
              <a:rPr lang="en-US" sz="2200" dirty="0" smtClean="0">
                <a:solidFill>
                  <a:srgbClr val="1D60A8"/>
                </a:solidFill>
              </a:rPr>
              <a:t>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1D60A8"/>
                </a:solidFill>
              </a:rPr>
              <a:t>A symbiotic traffic-simulation could be initialized by using the GPS location information provided by the vehicles</a:t>
            </a:r>
            <a:endParaRPr lang="en-US" sz="2200" dirty="0" smtClean="0">
              <a:solidFill>
                <a:srgbClr val="1D6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31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5814" y="1116419"/>
            <a:ext cx="837845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Background and 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>
                <a:solidFill>
                  <a:srgbClr val="1D60A8"/>
                </a:solidFill>
              </a:rPr>
              <a:t>Map-matching for real time traffic state estimation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 matching </a:t>
            </a: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 matching over a data </a:t>
            </a: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stream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Optimizations for latency reduction</a:t>
            </a:r>
            <a:endParaRPr lang="en-US" sz="2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Next steps in Symbiotic traffic simulation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2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matching problem</a:t>
            </a:r>
            <a:endParaRPr lang="en-US" dirty="0"/>
          </a:p>
        </p:txBody>
      </p:sp>
      <p:pic>
        <p:nvPicPr>
          <p:cNvPr id="9218" name="Picture 2" descr="C:\Users\abhinav.sunderrajan\Desktop\Future\presentation\map-matching-probl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546224"/>
            <a:ext cx="4076700" cy="367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7175" y="996879"/>
            <a:ext cx="49720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D60A8"/>
                </a:solidFill>
              </a:rPr>
              <a:t>Map-matching algorithms have been used to map noisy GPS data on to a digital road </a:t>
            </a:r>
            <a:r>
              <a:rPr lang="en-US" dirty="0" smtClean="0">
                <a:solidFill>
                  <a:srgbClr val="1D60A8"/>
                </a:solidFill>
              </a:rPr>
              <a:t>network.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D60A8"/>
                </a:solidFill>
              </a:rPr>
              <a:t>Due to inherent noise there is always some uncertainty with associating a GPS sample with a road</a:t>
            </a:r>
            <a:r>
              <a:rPr lang="en-US" dirty="0" smtClean="0">
                <a:solidFill>
                  <a:srgbClr val="1D60A8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1D60A8"/>
                </a:solidFill>
              </a:rPr>
              <a:t>Geometric map-matching algorithms make </a:t>
            </a:r>
            <a:r>
              <a:rPr lang="en-US" dirty="0">
                <a:solidFill>
                  <a:srgbClr val="1D60A8"/>
                </a:solidFill>
              </a:rPr>
              <a:t>use of the shape of the roads and (or) </a:t>
            </a:r>
            <a:r>
              <a:rPr lang="en-US" dirty="0" smtClean="0">
                <a:solidFill>
                  <a:srgbClr val="1D60A8"/>
                </a:solidFill>
              </a:rPr>
              <a:t>the trajectory </a:t>
            </a:r>
            <a:r>
              <a:rPr lang="en-US" dirty="0">
                <a:solidFill>
                  <a:srgbClr val="1D60A8"/>
                </a:solidFill>
              </a:rPr>
              <a:t>of the vehicles on the roads. Topological map-matching </a:t>
            </a:r>
            <a:r>
              <a:rPr lang="en-US" dirty="0" smtClean="0">
                <a:solidFill>
                  <a:srgbClr val="1D60A8"/>
                </a:solidFill>
              </a:rPr>
              <a:t>algorithms.</a:t>
            </a:r>
            <a:r>
              <a:rPr lang="en-US" dirty="0">
                <a:solidFill>
                  <a:srgbClr val="1D60A8"/>
                </a:solidFill>
              </a:rPr>
              <a:t> </a:t>
            </a:r>
            <a:r>
              <a:rPr lang="en-US" dirty="0" smtClean="0">
                <a:solidFill>
                  <a:srgbClr val="1D60A8"/>
                </a:solidFill>
              </a:rPr>
              <a:t>consider </a:t>
            </a:r>
            <a:r>
              <a:rPr lang="en-US" dirty="0">
                <a:solidFill>
                  <a:srgbClr val="1D60A8"/>
                </a:solidFill>
              </a:rPr>
              <a:t>the road connectivity and contiguity along with geometric features. </a:t>
            </a:r>
            <a:endParaRPr lang="en-US" dirty="0" smtClean="0">
              <a:solidFill>
                <a:srgbClr val="1D60A8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1D60A8"/>
                </a:solidFill>
              </a:rPr>
              <a:t>Advanced </a:t>
            </a:r>
            <a:r>
              <a:rPr lang="en-US" dirty="0">
                <a:solidFill>
                  <a:srgbClr val="1D60A8"/>
                </a:solidFill>
              </a:rPr>
              <a:t>techniques such </a:t>
            </a:r>
            <a:r>
              <a:rPr lang="en-US" dirty="0" smtClean="0">
                <a:solidFill>
                  <a:srgbClr val="1D60A8"/>
                </a:solidFill>
              </a:rPr>
              <a:t>as </a:t>
            </a:r>
            <a:r>
              <a:rPr lang="en-US" dirty="0" err="1" smtClean="0">
                <a:solidFill>
                  <a:srgbClr val="1D60A8"/>
                </a:solidFill>
              </a:rPr>
              <a:t>Kalman</a:t>
            </a:r>
            <a:r>
              <a:rPr lang="en-US" dirty="0" smtClean="0">
                <a:solidFill>
                  <a:srgbClr val="1D60A8"/>
                </a:solidFill>
              </a:rPr>
              <a:t> </a:t>
            </a:r>
            <a:r>
              <a:rPr lang="en-US" dirty="0">
                <a:solidFill>
                  <a:srgbClr val="1D60A8"/>
                </a:solidFill>
              </a:rPr>
              <a:t>Filters </a:t>
            </a:r>
            <a:r>
              <a:rPr lang="en-US" dirty="0" smtClean="0">
                <a:solidFill>
                  <a:srgbClr val="1D60A8"/>
                </a:solidFill>
              </a:rPr>
              <a:t>have </a:t>
            </a:r>
            <a:r>
              <a:rPr lang="en-US" dirty="0">
                <a:solidFill>
                  <a:srgbClr val="1D60A8"/>
                </a:solidFill>
              </a:rPr>
              <a:t>also been effectively used for </a:t>
            </a:r>
            <a:r>
              <a:rPr lang="en-US" dirty="0" smtClean="0">
                <a:solidFill>
                  <a:srgbClr val="1D60A8"/>
                </a:solidFill>
              </a:rPr>
              <a:t>map-matching.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1D60A8"/>
                </a:solidFill>
              </a:rPr>
              <a:t>Most of the existing works treat map-matching as a batch task are thus unsuitable for a high-volume GPS data stream.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1D6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2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matching problem</a:t>
            </a:r>
            <a:endParaRPr lang="en-US" dirty="0"/>
          </a:p>
        </p:txBody>
      </p:sp>
      <p:pic>
        <p:nvPicPr>
          <p:cNvPr id="9218" name="Picture 2" descr="C:\Users\abhinav.sunderrajan\Desktop\Future\presentation\map-matching-probl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525876"/>
            <a:ext cx="4076700" cy="367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71950" y="1293702"/>
            <a:ext cx="4972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1D60A8"/>
                </a:solidFill>
              </a:rPr>
              <a:t>Given </a:t>
            </a:r>
            <a:r>
              <a:rPr lang="en-US" dirty="0">
                <a:solidFill>
                  <a:srgbClr val="1D60A8"/>
                </a:solidFill>
              </a:rPr>
              <a:t>the streaming nature of the GPS probe data it is critical that the </a:t>
            </a:r>
            <a:r>
              <a:rPr lang="en-US" dirty="0" smtClean="0">
                <a:solidFill>
                  <a:srgbClr val="1D60A8"/>
                </a:solidFill>
              </a:rPr>
              <a:t>map-matching algorithm </a:t>
            </a:r>
            <a:r>
              <a:rPr lang="en-US" dirty="0">
                <a:solidFill>
                  <a:srgbClr val="1D60A8"/>
                </a:solidFill>
              </a:rPr>
              <a:t>is not only reliable but also able to compute the results with minimal latency</a:t>
            </a:r>
            <a:r>
              <a:rPr lang="en-US" dirty="0" smtClean="0">
                <a:solidFill>
                  <a:srgbClr val="1D60A8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D60A8"/>
                </a:solidFill>
              </a:rPr>
              <a:t>We use a Hidden Markov Model(HMM) based algorithm for map matching. HMM is used to model a process with hidden states using the observed states</a:t>
            </a:r>
            <a:r>
              <a:rPr lang="en-US" dirty="0" smtClean="0">
                <a:solidFill>
                  <a:srgbClr val="1D60A8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1D60A8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1D60A8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1D6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58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UMCREATE_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80000"/>
          </a:lnSpc>
          <a:spcAft>
            <a:spcPts val="0"/>
          </a:spcAft>
          <a:defRPr sz="4600" dirty="0" err="1" smtClean="0">
            <a:solidFill>
              <a:schemeClr val="bg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UM_CREATE_2012_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UMCREATE_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80000"/>
          </a:lnSpc>
          <a:spcAft>
            <a:spcPts val="0"/>
          </a:spcAft>
          <a:defRPr sz="4600" dirty="0" err="1" smtClean="0">
            <a:solidFill>
              <a:schemeClr val="bg1"/>
            </a:solidFill>
            <a:latin typeface="+mj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22043</TotalTime>
  <Words>2492</Words>
  <Application>Microsoft Office PowerPoint</Application>
  <PresentationFormat>On-screen Show (4:3)</PresentationFormat>
  <Paragraphs>265</Paragraphs>
  <Slides>32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TUMCREATE_cover</vt:lpstr>
      <vt:lpstr>TUM_CREATE_2012_10</vt:lpstr>
      <vt:lpstr>1_TUMCREATE_cover</vt:lpstr>
      <vt:lpstr>Acrobat Document</vt:lpstr>
      <vt:lpstr>MAP STREAM INITIALIZING WHAT-IF ANALYSES FOR REAL-TIME SYMBIOTIC TRAFFIC SIMULATIONS.</vt:lpstr>
      <vt:lpstr>Agenda</vt:lpstr>
      <vt:lpstr>Agenda</vt:lpstr>
      <vt:lpstr>Background and Motivation</vt:lpstr>
      <vt:lpstr>Background and Motivation</vt:lpstr>
      <vt:lpstr>Background and Motivation</vt:lpstr>
      <vt:lpstr>Agenda</vt:lpstr>
      <vt:lpstr>Map matching problem</vt:lpstr>
      <vt:lpstr>Map matching problem</vt:lpstr>
      <vt:lpstr>Hidden Markov Model (HMM) for map matching</vt:lpstr>
      <vt:lpstr>HMM formula</vt:lpstr>
      <vt:lpstr>HMM for map matching</vt:lpstr>
      <vt:lpstr>Map matching over a data stream</vt:lpstr>
      <vt:lpstr>Map matching over a data stream</vt:lpstr>
      <vt:lpstr>Map matching over a data stream</vt:lpstr>
      <vt:lpstr>Map matching over a data stream</vt:lpstr>
      <vt:lpstr>Computing emission and transition probabilities</vt:lpstr>
      <vt:lpstr>Computing emission and transition probabilities</vt:lpstr>
      <vt:lpstr>Computing emission and transition probabilities</vt:lpstr>
      <vt:lpstr>Computing emission and transition probabilities</vt:lpstr>
      <vt:lpstr>Probability density of dt at different intervals δ </vt:lpstr>
      <vt:lpstr>Optimizations for latency reduction</vt:lpstr>
      <vt:lpstr>Optimizations for latency reduction</vt:lpstr>
      <vt:lpstr>Optimizations for latency reduction</vt:lpstr>
      <vt:lpstr>Agenda</vt:lpstr>
      <vt:lpstr>Experimental setup</vt:lpstr>
      <vt:lpstr>Results</vt:lpstr>
      <vt:lpstr>Agenda</vt:lpstr>
      <vt:lpstr>Future work</vt:lpstr>
      <vt:lpstr>Symbiotic traffic simulation</vt:lpstr>
      <vt:lpstr>Conclusions</vt:lpstr>
      <vt:lpstr>Thank you for your attention!  Questions?</vt:lpstr>
    </vt:vector>
  </TitlesOfParts>
  <Company>FTM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Abhinav Rajan</dc:creator>
  <cp:lastModifiedBy>Abhinav Sunderrajan</cp:lastModifiedBy>
  <cp:revision>2512</cp:revision>
  <cp:lastPrinted>2010-08-11T07:54:46Z</cp:lastPrinted>
  <dcterms:created xsi:type="dcterms:W3CDTF">2010-02-16T20:24:13Z</dcterms:created>
  <dcterms:modified xsi:type="dcterms:W3CDTF">2014-11-28T04:33:01Z</dcterms:modified>
</cp:coreProperties>
</file>