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63" r:id="rId2"/>
  </p:sldMasterIdLst>
  <p:notesMasterIdLst>
    <p:notesMasterId r:id="rId46"/>
  </p:notesMasterIdLst>
  <p:handoutMasterIdLst>
    <p:handoutMasterId r:id="rId47"/>
  </p:handoutMasterIdLst>
  <p:sldIdLst>
    <p:sldId id="336" r:id="rId3"/>
    <p:sldId id="337" r:id="rId4"/>
    <p:sldId id="338" r:id="rId5"/>
    <p:sldId id="339" r:id="rId6"/>
    <p:sldId id="340" r:id="rId7"/>
    <p:sldId id="341" r:id="rId8"/>
    <p:sldId id="342" r:id="rId9"/>
    <p:sldId id="343" r:id="rId10"/>
    <p:sldId id="344" r:id="rId11"/>
    <p:sldId id="351" r:id="rId12"/>
    <p:sldId id="350" r:id="rId13"/>
    <p:sldId id="354" r:id="rId14"/>
    <p:sldId id="353" r:id="rId15"/>
    <p:sldId id="355" r:id="rId16"/>
    <p:sldId id="356" r:id="rId17"/>
    <p:sldId id="357" r:id="rId18"/>
    <p:sldId id="358" r:id="rId19"/>
    <p:sldId id="359" r:id="rId20"/>
    <p:sldId id="360" r:id="rId21"/>
    <p:sldId id="346" r:id="rId22"/>
    <p:sldId id="352" r:id="rId23"/>
    <p:sldId id="361" r:id="rId24"/>
    <p:sldId id="369" r:id="rId25"/>
    <p:sldId id="370" r:id="rId26"/>
    <p:sldId id="348" r:id="rId27"/>
    <p:sldId id="362" r:id="rId28"/>
    <p:sldId id="363" r:id="rId29"/>
    <p:sldId id="347" r:id="rId30"/>
    <p:sldId id="364" r:id="rId31"/>
    <p:sldId id="374" r:id="rId32"/>
    <p:sldId id="375" r:id="rId33"/>
    <p:sldId id="371" r:id="rId34"/>
    <p:sldId id="372" r:id="rId35"/>
    <p:sldId id="373" r:id="rId36"/>
    <p:sldId id="367" r:id="rId37"/>
    <p:sldId id="376" r:id="rId38"/>
    <p:sldId id="379" r:id="rId39"/>
    <p:sldId id="378" r:id="rId40"/>
    <p:sldId id="349" r:id="rId41"/>
    <p:sldId id="345" r:id="rId42"/>
    <p:sldId id="365" r:id="rId43"/>
    <p:sldId id="366" r:id="rId44"/>
    <p:sldId id="368" r:id="rId45"/>
  </p:sldIdLst>
  <p:sldSz cx="9144000" cy="6858000" type="screen4x3"/>
  <p:notesSz cx="9926638" cy="6797675"/>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7A4"/>
    <a:srgbClr val="7EFD51"/>
    <a:srgbClr val="ADF9BF"/>
    <a:srgbClr val="005293"/>
    <a:srgbClr val="000000"/>
    <a:srgbClr val="CC3300"/>
    <a:srgbClr val="FFD0C1"/>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610" autoAdjust="0"/>
    <p:restoredTop sz="73646" autoAdjust="0"/>
  </p:normalViewPr>
  <p:slideViewPr>
    <p:cSldViewPr snapToGrid="0">
      <p:cViewPr>
        <p:scale>
          <a:sx n="75" d="100"/>
          <a:sy n="75" d="100"/>
        </p:scale>
        <p:origin x="-1522" y="216"/>
      </p:cViewPr>
      <p:guideLst>
        <p:guide orient="horz" pos="2160"/>
        <p:guide pos="2880"/>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74F353-646D-4817-9B48-50DD6D39E174}" type="doc">
      <dgm:prSet loTypeId="urn:microsoft.com/office/officeart/2005/8/layout/orgChart1" loCatId="hierarchy" qsTypeId="urn:microsoft.com/office/officeart/2005/8/quickstyle/simple3" qsCatId="simple" csTypeId="urn:microsoft.com/office/officeart/2005/8/colors/accent3_1" csCatId="accent3" phldr="1"/>
      <dgm:spPr/>
      <dgm:t>
        <a:bodyPr/>
        <a:lstStyle/>
        <a:p>
          <a:endParaRPr lang="en-US"/>
        </a:p>
      </dgm:t>
    </dgm:pt>
    <dgm:pt modelId="{E8DC0FF5-5FE1-4DFF-A7CF-481B3AC35FE6}">
      <dgm:prSet phldrT="[Text]"/>
      <dgm:spPr/>
      <dgm:t>
        <a:bodyPr/>
        <a:lstStyle/>
        <a:p>
          <a:r>
            <a:rPr lang="en-US" dirty="0" smtClean="0"/>
            <a:t>Ramp Metering strategies</a:t>
          </a:r>
          <a:endParaRPr lang="en-US" dirty="0"/>
        </a:p>
      </dgm:t>
    </dgm:pt>
    <dgm:pt modelId="{E72A818B-6243-448E-9855-B9A7A5CF04F4}" type="parTrans" cxnId="{0DAEA05E-FCFA-4D35-9C56-6858747D7A4F}">
      <dgm:prSet/>
      <dgm:spPr/>
      <dgm:t>
        <a:bodyPr/>
        <a:lstStyle/>
        <a:p>
          <a:endParaRPr lang="en-US"/>
        </a:p>
      </dgm:t>
    </dgm:pt>
    <dgm:pt modelId="{D89EA846-3C61-4D69-A8FC-98FDC63E5982}" type="sibTrans" cxnId="{0DAEA05E-FCFA-4D35-9C56-6858747D7A4F}">
      <dgm:prSet/>
      <dgm:spPr/>
      <dgm:t>
        <a:bodyPr/>
        <a:lstStyle/>
        <a:p>
          <a:endParaRPr lang="en-US"/>
        </a:p>
      </dgm:t>
    </dgm:pt>
    <dgm:pt modelId="{1777BA90-A5FA-49A6-88E0-A32BEAC4D1F6}">
      <dgm:prSet phldrT="[Text]"/>
      <dgm:spPr/>
      <dgm:t>
        <a:bodyPr/>
        <a:lstStyle/>
        <a:p>
          <a:r>
            <a:rPr lang="en-US" smtClean="0"/>
            <a:t>Fixed time</a:t>
          </a:r>
          <a:endParaRPr lang="en-US" dirty="0"/>
        </a:p>
      </dgm:t>
    </dgm:pt>
    <dgm:pt modelId="{F87A30A9-D0D8-4833-928E-8DA24CE5B265}" type="parTrans" cxnId="{8BB5EEC9-6EFF-4BEA-B905-D5021384254F}">
      <dgm:prSet/>
      <dgm:spPr/>
      <dgm:t>
        <a:bodyPr/>
        <a:lstStyle/>
        <a:p>
          <a:endParaRPr lang="en-US"/>
        </a:p>
      </dgm:t>
    </dgm:pt>
    <dgm:pt modelId="{6DEDD06A-5148-4CA7-9081-E1BF6C252E9F}" type="sibTrans" cxnId="{8BB5EEC9-6EFF-4BEA-B905-D5021384254F}">
      <dgm:prSet/>
      <dgm:spPr/>
      <dgm:t>
        <a:bodyPr/>
        <a:lstStyle/>
        <a:p>
          <a:endParaRPr lang="en-US"/>
        </a:p>
      </dgm:t>
    </dgm:pt>
    <dgm:pt modelId="{7954357B-E753-45FB-A8FD-27E60F5D4F05}">
      <dgm:prSet phldrT="[Text]"/>
      <dgm:spPr/>
      <dgm:t>
        <a:bodyPr/>
        <a:lstStyle/>
        <a:p>
          <a:r>
            <a:rPr lang="en-US" dirty="0" smtClean="0"/>
            <a:t>Reactive</a:t>
          </a:r>
          <a:endParaRPr lang="en-US" dirty="0"/>
        </a:p>
      </dgm:t>
    </dgm:pt>
    <dgm:pt modelId="{CA3B7278-A8AF-4F5E-A0A5-DBFD0DF1595F}" type="parTrans" cxnId="{7390C144-08BF-488F-ABF8-0705B689C44A}">
      <dgm:prSet/>
      <dgm:spPr/>
      <dgm:t>
        <a:bodyPr/>
        <a:lstStyle/>
        <a:p>
          <a:endParaRPr lang="en-US"/>
        </a:p>
      </dgm:t>
    </dgm:pt>
    <dgm:pt modelId="{EAC63DC7-97FD-4938-B265-207A6A447B98}" type="sibTrans" cxnId="{7390C144-08BF-488F-ABF8-0705B689C44A}">
      <dgm:prSet/>
      <dgm:spPr/>
      <dgm:t>
        <a:bodyPr/>
        <a:lstStyle/>
        <a:p>
          <a:endParaRPr lang="en-US"/>
        </a:p>
      </dgm:t>
    </dgm:pt>
    <dgm:pt modelId="{1D4089CF-09BF-4B4F-A1E2-78CF6762A95D}">
      <dgm:prSet/>
      <dgm:spPr/>
      <dgm:t>
        <a:bodyPr/>
        <a:lstStyle/>
        <a:p>
          <a:r>
            <a:rPr lang="en-US" smtClean="0"/>
            <a:t>Local ramp metering</a:t>
          </a:r>
          <a:endParaRPr lang="en-US" dirty="0"/>
        </a:p>
      </dgm:t>
    </dgm:pt>
    <dgm:pt modelId="{28604160-7A0A-46C8-8B2D-B66E76FB9E4E}" type="parTrans" cxnId="{351EA03C-3BB2-44B9-BF5E-94C00D19A085}">
      <dgm:prSet/>
      <dgm:spPr/>
      <dgm:t>
        <a:bodyPr/>
        <a:lstStyle/>
        <a:p>
          <a:endParaRPr lang="en-US"/>
        </a:p>
      </dgm:t>
    </dgm:pt>
    <dgm:pt modelId="{40FF1B82-DBD2-411F-8383-4EA7DE42BE83}" type="sibTrans" cxnId="{351EA03C-3BB2-44B9-BF5E-94C00D19A085}">
      <dgm:prSet/>
      <dgm:spPr/>
      <dgm:t>
        <a:bodyPr/>
        <a:lstStyle/>
        <a:p>
          <a:endParaRPr lang="en-US"/>
        </a:p>
      </dgm:t>
    </dgm:pt>
    <dgm:pt modelId="{F90BD16F-E450-4287-A42F-FAE2750D96E6}">
      <dgm:prSet/>
      <dgm:spPr/>
      <dgm:t>
        <a:bodyPr/>
        <a:lstStyle/>
        <a:p>
          <a:r>
            <a:rPr lang="en-US" smtClean="0"/>
            <a:t>Multivariable regulator strategies</a:t>
          </a:r>
          <a:endParaRPr lang="en-US" dirty="0"/>
        </a:p>
      </dgm:t>
    </dgm:pt>
    <dgm:pt modelId="{07635DD9-E1F9-4B09-B14F-57FDDF66EC88}" type="parTrans" cxnId="{5B565165-5077-4FEC-84E0-60D41DC73453}">
      <dgm:prSet/>
      <dgm:spPr/>
      <dgm:t>
        <a:bodyPr/>
        <a:lstStyle/>
        <a:p>
          <a:endParaRPr lang="en-US"/>
        </a:p>
      </dgm:t>
    </dgm:pt>
    <dgm:pt modelId="{497B55D1-81C2-48F1-A624-73A77CA75664}" type="sibTrans" cxnId="{5B565165-5077-4FEC-84E0-60D41DC73453}">
      <dgm:prSet/>
      <dgm:spPr/>
      <dgm:t>
        <a:bodyPr/>
        <a:lstStyle/>
        <a:p>
          <a:endParaRPr lang="en-US"/>
        </a:p>
      </dgm:t>
    </dgm:pt>
    <dgm:pt modelId="{90E6B4B6-5561-43BD-80AA-C57F50EA7107}" type="pres">
      <dgm:prSet presAssocID="{7B74F353-646D-4817-9B48-50DD6D39E174}" presName="hierChild1" presStyleCnt="0">
        <dgm:presLayoutVars>
          <dgm:orgChart val="1"/>
          <dgm:chPref val="1"/>
          <dgm:dir/>
          <dgm:animOne val="branch"/>
          <dgm:animLvl val="lvl"/>
          <dgm:resizeHandles/>
        </dgm:presLayoutVars>
      </dgm:prSet>
      <dgm:spPr/>
      <dgm:t>
        <a:bodyPr/>
        <a:lstStyle/>
        <a:p>
          <a:endParaRPr lang="en-US"/>
        </a:p>
      </dgm:t>
    </dgm:pt>
    <dgm:pt modelId="{B0899D0C-25DC-4C9D-B9D7-B109557B1B42}" type="pres">
      <dgm:prSet presAssocID="{E8DC0FF5-5FE1-4DFF-A7CF-481B3AC35FE6}" presName="hierRoot1" presStyleCnt="0">
        <dgm:presLayoutVars>
          <dgm:hierBranch val="init"/>
        </dgm:presLayoutVars>
      </dgm:prSet>
      <dgm:spPr/>
    </dgm:pt>
    <dgm:pt modelId="{6DBFD140-50AE-4E35-9FE8-1C35B97E25C0}" type="pres">
      <dgm:prSet presAssocID="{E8DC0FF5-5FE1-4DFF-A7CF-481B3AC35FE6}" presName="rootComposite1" presStyleCnt="0"/>
      <dgm:spPr/>
    </dgm:pt>
    <dgm:pt modelId="{60D5991F-9FBD-4E79-BACD-FECAF08FC19D}" type="pres">
      <dgm:prSet presAssocID="{E8DC0FF5-5FE1-4DFF-A7CF-481B3AC35FE6}" presName="rootText1" presStyleLbl="node0" presStyleIdx="0" presStyleCnt="1">
        <dgm:presLayoutVars>
          <dgm:chPref val="3"/>
        </dgm:presLayoutVars>
      </dgm:prSet>
      <dgm:spPr/>
      <dgm:t>
        <a:bodyPr/>
        <a:lstStyle/>
        <a:p>
          <a:endParaRPr lang="en-US"/>
        </a:p>
      </dgm:t>
    </dgm:pt>
    <dgm:pt modelId="{D78D00B1-FF1D-40AE-B0D9-5E5CE32652BF}" type="pres">
      <dgm:prSet presAssocID="{E8DC0FF5-5FE1-4DFF-A7CF-481B3AC35FE6}" presName="rootConnector1" presStyleLbl="node1" presStyleIdx="0" presStyleCnt="0"/>
      <dgm:spPr/>
      <dgm:t>
        <a:bodyPr/>
        <a:lstStyle/>
        <a:p>
          <a:endParaRPr lang="en-US"/>
        </a:p>
      </dgm:t>
    </dgm:pt>
    <dgm:pt modelId="{67466DA5-027D-4446-BB1A-1A51517461AE}" type="pres">
      <dgm:prSet presAssocID="{E8DC0FF5-5FE1-4DFF-A7CF-481B3AC35FE6}" presName="hierChild2" presStyleCnt="0"/>
      <dgm:spPr/>
    </dgm:pt>
    <dgm:pt modelId="{CA01C2E0-0CCD-4FF4-9647-84915A3298FF}" type="pres">
      <dgm:prSet presAssocID="{F87A30A9-D0D8-4833-928E-8DA24CE5B265}" presName="Name37" presStyleLbl="parChTrans1D2" presStyleIdx="0" presStyleCnt="2"/>
      <dgm:spPr/>
      <dgm:t>
        <a:bodyPr/>
        <a:lstStyle/>
        <a:p>
          <a:endParaRPr lang="en-US"/>
        </a:p>
      </dgm:t>
    </dgm:pt>
    <dgm:pt modelId="{07E03C17-BC66-431D-8124-4BFBBEEE6E63}" type="pres">
      <dgm:prSet presAssocID="{1777BA90-A5FA-49A6-88E0-A32BEAC4D1F6}" presName="hierRoot2" presStyleCnt="0">
        <dgm:presLayoutVars>
          <dgm:hierBranch val="init"/>
        </dgm:presLayoutVars>
      </dgm:prSet>
      <dgm:spPr/>
    </dgm:pt>
    <dgm:pt modelId="{E0545DE4-12F8-4993-B859-0962BAA1CDB9}" type="pres">
      <dgm:prSet presAssocID="{1777BA90-A5FA-49A6-88E0-A32BEAC4D1F6}" presName="rootComposite" presStyleCnt="0"/>
      <dgm:spPr/>
    </dgm:pt>
    <dgm:pt modelId="{DB5C8AC7-1A1C-48D1-8360-153B153C7FBC}" type="pres">
      <dgm:prSet presAssocID="{1777BA90-A5FA-49A6-88E0-A32BEAC4D1F6}" presName="rootText" presStyleLbl="node2" presStyleIdx="0" presStyleCnt="2">
        <dgm:presLayoutVars>
          <dgm:chPref val="3"/>
        </dgm:presLayoutVars>
      </dgm:prSet>
      <dgm:spPr/>
      <dgm:t>
        <a:bodyPr/>
        <a:lstStyle/>
        <a:p>
          <a:endParaRPr lang="en-US"/>
        </a:p>
      </dgm:t>
    </dgm:pt>
    <dgm:pt modelId="{5F7F000B-77C1-4295-A684-8C686338ACAB}" type="pres">
      <dgm:prSet presAssocID="{1777BA90-A5FA-49A6-88E0-A32BEAC4D1F6}" presName="rootConnector" presStyleLbl="node2" presStyleIdx="0" presStyleCnt="2"/>
      <dgm:spPr/>
      <dgm:t>
        <a:bodyPr/>
        <a:lstStyle/>
        <a:p>
          <a:endParaRPr lang="en-US"/>
        </a:p>
      </dgm:t>
    </dgm:pt>
    <dgm:pt modelId="{3EC15495-498B-4660-B684-A46EED57CCB1}" type="pres">
      <dgm:prSet presAssocID="{1777BA90-A5FA-49A6-88E0-A32BEAC4D1F6}" presName="hierChild4" presStyleCnt="0"/>
      <dgm:spPr/>
    </dgm:pt>
    <dgm:pt modelId="{1AC826E7-E7AD-4FA3-ABD1-7782B5C303A1}" type="pres">
      <dgm:prSet presAssocID="{1777BA90-A5FA-49A6-88E0-A32BEAC4D1F6}" presName="hierChild5" presStyleCnt="0"/>
      <dgm:spPr/>
    </dgm:pt>
    <dgm:pt modelId="{E6A2BFC2-66A6-4DCC-A772-9B0999198E68}" type="pres">
      <dgm:prSet presAssocID="{CA3B7278-A8AF-4F5E-A0A5-DBFD0DF1595F}" presName="Name37" presStyleLbl="parChTrans1D2" presStyleIdx="1" presStyleCnt="2"/>
      <dgm:spPr/>
      <dgm:t>
        <a:bodyPr/>
        <a:lstStyle/>
        <a:p>
          <a:endParaRPr lang="en-US"/>
        </a:p>
      </dgm:t>
    </dgm:pt>
    <dgm:pt modelId="{5318A7E8-7545-4A72-9B63-34C90D3C4E9C}" type="pres">
      <dgm:prSet presAssocID="{7954357B-E753-45FB-A8FD-27E60F5D4F05}" presName="hierRoot2" presStyleCnt="0">
        <dgm:presLayoutVars>
          <dgm:hierBranch/>
        </dgm:presLayoutVars>
      </dgm:prSet>
      <dgm:spPr/>
    </dgm:pt>
    <dgm:pt modelId="{559C9951-E590-44BB-A57C-94B1DA0FBD94}" type="pres">
      <dgm:prSet presAssocID="{7954357B-E753-45FB-A8FD-27E60F5D4F05}" presName="rootComposite" presStyleCnt="0"/>
      <dgm:spPr/>
    </dgm:pt>
    <dgm:pt modelId="{2A57FDD0-F099-4576-8DC5-C13E192A258B}" type="pres">
      <dgm:prSet presAssocID="{7954357B-E753-45FB-A8FD-27E60F5D4F05}" presName="rootText" presStyleLbl="node2" presStyleIdx="1" presStyleCnt="2">
        <dgm:presLayoutVars>
          <dgm:chPref val="3"/>
        </dgm:presLayoutVars>
      </dgm:prSet>
      <dgm:spPr/>
      <dgm:t>
        <a:bodyPr/>
        <a:lstStyle/>
        <a:p>
          <a:endParaRPr lang="en-US"/>
        </a:p>
      </dgm:t>
    </dgm:pt>
    <dgm:pt modelId="{BB3BDCBE-49AD-4448-8CBE-42F0303ED2C1}" type="pres">
      <dgm:prSet presAssocID="{7954357B-E753-45FB-A8FD-27E60F5D4F05}" presName="rootConnector" presStyleLbl="node2" presStyleIdx="1" presStyleCnt="2"/>
      <dgm:spPr/>
      <dgm:t>
        <a:bodyPr/>
        <a:lstStyle/>
        <a:p>
          <a:endParaRPr lang="en-US"/>
        </a:p>
      </dgm:t>
    </dgm:pt>
    <dgm:pt modelId="{284F30E4-66CC-4A52-9E77-BE0BA38EA249}" type="pres">
      <dgm:prSet presAssocID="{7954357B-E753-45FB-A8FD-27E60F5D4F05}" presName="hierChild4" presStyleCnt="0"/>
      <dgm:spPr/>
    </dgm:pt>
    <dgm:pt modelId="{528862D2-DCD5-40FB-8780-2A5B85CBD04F}" type="pres">
      <dgm:prSet presAssocID="{28604160-7A0A-46C8-8B2D-B66E76FB9E4E}" presName="Name35" presStyleLbl="parChTrans1D3" presStyleIdx="0" presStyleCnt="2"/>
      <dgm:spPr/>
      <dgm:t>
        <a:bodyPr/>
        <a:lstStyle/>
        <a:p>
          <a:endParaRPr lang="en-US"/>
        </a:p>
      </dgm:t>
    </dgm:pt>
    <dgm:pt modelId="{7B9289D1-198E-4E1E-93FC-6FB002A6D42B}" type="pres">
      <dgm:prSet presAssocID="{1D4089CF-09BF-4B4F-A1E2-78CF6762A95D}" presName="hierRoot2" presStyleCnt="0">
        <dgm:presLayoutVars>
          <dgm:hierBranch val="init"/>
        </dgm:presLayoutVars>
      </dgm:prSet>
      <dgm:spPr/>
    </dgm:pt>
    <dgm:pt modelId="{A3DCFD6B-6C6C-4C0A-96F0-3381573B1C1A}" type="pres">
      <dgm:prSet presAssocID="{1D4089CF-09BF-4B4F-A1E2-78CF6762A95D}" presName="rootComposite" presStyleCnt="0"/>
      <dgm:spPr/>
    </dgm:pt>
    <dgm:pt modelId="{A7B8A769-EF46-4B85-AC04-54A051AE60B7}" type="pres">
      <dgm:prSet presAssocID="{1D4089CF-09BF-4B4F-A1E2-78CF6762A95D}" presName="rootText" presStyleLbl="node3" presStyleIdx="0" presStyleCnt="2">
        <dgm:presLayoutVars>
          <dgm:chPref val="3"/>
        </dgm:presLayoutVars>
      </dgm:prSet>
      <dgm:spPr/>
      <dgm:t>
        <a:bodyPr/>
        <a:lstStyle/>
        <a:p>
          <a:endParaRPr lang="en-US"/>
        </a:p>
      </dgm:t>
    </dgm:pt>
    <dgm:pt modelId="{8CF0ED9F-A25B-4355-AFAF-1D608C2E7EB3}" type="pres">
      <dgm:prSet presAssocID="{1D4089CF-09BF-4B4F-A1E2-78CF6762A95D}" presName="rootConnector" presStyleLbl="node3" presStyleIdx="0" presStyleCnt="2"/>
      <dgm:spPr/>
      <dgm:t>
        <a:bodyPr/>
        <a:lstStyle/>
        <a:p>
          <a:endParaRPr lang="en-US"/>
        </a:p>
      </dgm:t>
    </dgm:pt>
    <dgm:pt modelId="{3326FB57-FF8D-4EF5-9F83-BEC703D8F47B}" type="pres">
      <dgm:prSet presAssocID="{1D4089CF-09BF-4B4F-A1E2-78CF6762A95D}" presName="hierChild4" presStyleCnt="0"/>
      <dgm:spPr/>
    </dgm:pt>
    <dgm:pt modelId="{9722B0D0-692F-4A5E-A238-6C0E23B99B70}" type="pres">
      <dgm:prSet presAssocID="{1D4089CF-09BF-4B4F-A1E2-78CF6762A95D}" presName="hierChild5" presStyleCnt="0"/>
      <dgm:spPr/>
    </dgm:pt>
    <dgm:pt modelId="{4144AA03-EBC1-4E06-90EC-41C81D1FBCAB}" type="pres">
      <dgm:prSet presAssocID="{07635DD9-E1F9-4B09-B14F-57FDDF66EC88}" presName="Name35" presStyleLbl="parChTrans1D3" presStyleIdx="1" presStyleCnt="2"/>
      <dgm:spPr/>
      <dgm:t>
        <a:bodyPr/>
        <a:lstStyle/>
        <a:p>
          <a:endParaRPr lang="en-US"/>
        </a:p>
      </dgm:t>
    </dgm:pt>
    <dgm:pt modelId="{372E9E15-6E4D-4DE0-954A-323BB1FBEBAD}" type="pres">
      <dgm:prSet presAssocID="{F90BD16F-E450-4287-A42F-FAE2750D96E6}" presName="hierRoot2" presStyleCnt="0">
        <dgm:presLayoutVars>
          <dgm:hierBranch val="init"/>
        </dgm:presLayoutVars>
      </dgm:prSet>
      <dgm:spPr/>
    </dgm:pt>
    <dgm:pt modelId="{9AF54A3B-22A7-4C88-9A30-4098C81FA22F}" type="pres">
      <dgm:prSet presAssocID="{F90BD16F-E450-4287-A42F-FAE2750D96E6}" presName="rootComposite" presStyleCnt="0"/>
      <dgm:spPr/>
    </dgm:pt>
    <dgm:pt modelId="{C4491AA4-871E-4067-8A15-23952B4150ED}" type="pres">
      <dgm:prSet presAssocID="{F90BD16F-E450-4287-A42F-FAE2750D96E6}" presName="rootText" presStyleLbl="node3" presStyleIdx="1" presStyleCnt="2">
        <dgm:presLayoutVars>
          <dgm:chPref val="3"/>
        </dgm:presLayoutVars>
      </dgm:prSet>
      <dgm:spPr/>
      <dgm:t>
        <a:bodyPr/>
        <a:lstStyle/>
        <a:p>
          <a:endParaRPr lang="en-US"/>
        </a:p>
      </dgm:t>
    </dgm:pt>
    <dgm:pt modelId="{98183DB0-D4FC-4F32-9D54-8A4022459D2C}" type="pres">
      <dgm:prSet presAssocID="{F90BD16F-E450-4287-A42F-FAE2750D96E6}" presName="rootConnector" presStyleLbl="node3" presStyleIdx="1" presStyleCnt="2"/>
      <dgm:spPr/>
      <dgm:t>
        <a:bodyPr/>
        <a:lstStyle/>
        <a:p>
          <a:endParaRPr lang="en-US"/>
        </a:p>
      </dgm:t>
    </dgm:pt>
    <dgm:pt modelId="{3D0436BB-72D0-4328-B902-9F832215B8F9}" type="pres">
      <dgm:prSet presAssocID="{F90BD16F-E450-4287-A42F-FAE2750D96E6}" presName="hierChild4" presStyleCnt="0"/>
      <dgm:spPr/>
    </dgm:pt>
    <dgm:pt modelId="{30C9CDED-8051-4C34-9656-579A7E292287}" type="pres">
      <dgm:prSet presAssocID="{F90BD16F-E450-4287-A42F-FAE2750D96E6}" presName="hierChild5" presStyleCnt="0"/>
      <dgm:spPr/>
    </dgm:pt>
    <dgm:pt modelId="{ADDE6BEE-8BC1-447E-A376-08A272C1C797}" type="pres">
      <dgm:prSet presAssocID="{7954357B-E753-45FB-A8FD-27E60F5D4F05}" presName="hierChild5" presStyleCnt="0"/>
      <dgm:spPr/>
    </dgm:pt>
    <dgm:pt modelId="{3CF91C48-BC11-4FA0-AFC2-654D52BE303F}" type="pres">
      <dgm:prSet presAssocID="{E8DC0FF5-5FE1-4DFF-A7CF-481B3AC35FE6}" presName="hierChild3" presStyleCnt="0"/>
      <dgm:spPr/>
    </dgm:pt>
  </dgm:ptLst>
  <dgm:cxnLst>
    <dgm:cxn modelId="{F2C1BF05-52BD-40DB-B9EB-9839C43077FA}" type="presOf" srcId="{7B74F353-646D-4817-9B48-50DD6D39E174}" destId="{90E6B4B6-5561-43BD-80AA-C57F50EA7107}" srcOrd="0" destOrd="0" presId="urn:microsoft.com/office/officeart/2005/8/layout/orgChart1"/>
    <dgm:cxn modelId="{ADCAC91A-0809-4103-A348-0B933E4EAD83}" type="presOf" srcId="{CA3B7278-A8AF-4F5E-A0A5-DBFD0DF1595F}" destId="{E6A2BFC2-66A6-4DCC-A772-9B0999198E68}" srcOrd="0" destOrd="0" presId="urn:microsoft.com/office/officeart/2005/8/layout/orgChart1"/>
    <dgm:cxn modelId="{35C2C6BE-4C37-45E1-8C1B-05FFD625E870}" type="presOf" srcId="{1D4089CF-09BF-4B4F-A1E2-78CF6762A95D}" destId="{A7B8A769-EF46-4B85-AC04-54A051AE60B7}" srcOrd="0" destOrd="0" presId="urn:microsoft.com/office/officeart/2005/8/layout/orgChart1"/>
    <dgm:cxn modelId="{15FB8BC7-F9BB-4714-BEC2-367BC7EA2102}" type="presOf" srcId="{F87A30A9-D0D8-4833-928E-8DA24CE5B265}" destId="{CA01C2E0-0CCD-4FF4-9647-84915A3298FF}" srcOrd="0" destOrd="0" presId="urn:microsoft.com/office/officeart/2005/8/layout/orgChart1"/>
    <dgm:cxn modelId="{8BB5EEC9-6EFF-4BEA-B905-D5021384254F}" srcId="{E8DC0FF5-5FE1-4DFF-A7CF-481B3AC35FE6}" destId="{1777BA90-A5FA-49A6-88E0-A32BEAC4D1F6}" srcOrd="0" destOrd="0" parTransId="{F87A30A9-D0D8-4833-928E-8DA24CE5B265}" sibTransId="{6DEDD06A-5148-4CA7-9081-E1BF6C252E9F}"/>
    <dgm:cxn modelId="{617F457A-3EC9-4E78-9358-8067534A3A8E}" type="presOf" srcId="{1D4089CF-09BF-4B4F-A1E2-78CF6762A95D}" destId="{8CF0ED9F-A25B-4355-AFAF-1D608C2E7EB3}" srcOrd="1" destOrd="0" presId="urn:microsoft.com/office/officeart/2005/8/layout/orgChart1"/>
    <dgm:cxn modelId="{CC4FB5F2-C2D1-44E7-AA96-ACD5BB74C721}" type="presOf" srcId="{7954357B-E753-45FB-A8FD-27E60F5D4F05}" destId="{2A57FDD0-F099-4576-8DC5-C13E192A258B}" srcOrd="0" destOrd="0" presId="urn:microsoft.com/office/officeart/2005/8/layout/orgChart1"/>
    <dgm:cxn modelId="{79DE76A3-A50E-45E7-9E4D-39F7D789299F}" type="presOf" srcId="{7954357B-E753-45FB-A8FD-27E60F5D4F05}" destId="{BB3BDCBE-49AD-4448-8CBE-42F0303ED2C1}" srcOrd="1" destOrd="0" presId="urn:microsoft.com/office/officeart/2005/8/layout/orgChart1"/>
    <dgm:cxn modelId="{FFE6651C-80F2-4922-B853-19329119618C}" type="presOf" srcId="{F90BD16F-E450-4287-A42F-FAE2750D96E6}" destId="{98183DB0-D4FC-4F32-9D54-8A4022459D2C}" srcOrd="1" destOrd="0" presId="urn:microsoft.com/office/officeart/2005/8/layout/orgChart1"/>
    <dgm:cxn modelId="{0DAEA05E-FCFA-4D35-9C56-6858747D7A4F}" srcId="{7B74F353-646D-4817-9B48-50DD6D39E174}" destId="{E8DC0FF5-5FE1-4DFF-A7CF-481B3AC35FE6}" srcOrd="0" destOrd="0" parTransId="{E72A818B-6243-448E-9855-B9A7A5CF04F4}" sibTransId="{D89EA846-3C61-4D69-A8FC-98FDC63E5982}"/>
    <dgm:cxn modelId="{9D9BDAD6-078F-46B4-BC6E-EF135671407D}" type="presOf" srcId="{1777BA90-A5FA-49A6-88E0-A32BEAC4D1F6}" destId="{DB5C8AC7-1A1C-48D1-8360-153B153C7FBC}" srcOrd="0" destOrd="0" presId="urn:microsoft.com/office/officeart/2005/8/layout/orgChart1"/>
    <dgm:cxn modelId="{468EF913-D2FB-44F6-A8D8-1CC60FFB2469}" type="presOf" srcId="{E8DC0FF5-5FE1-4DFF-A7CF-481B3AC35FE6}" destId="{D78D00B1-FF1D-40AE-B0D9-5E5CE32652BF}" srcOrd="1" destOrd="0" presId="urn:microsoft.com/office/officeart/2005/8/layout/orgChart1"/>
    <dgm:cxn modelId="{4900D079-E260-4D98-85B2-52E68BB97EA2}" type="presOf" srcId="{F90BD16F-E450-4287-A42F-FAE2750D96E6}" destId="{C4491AA4-871E-4067-8A15-23952B4150ED}" srcOrd="0" destOrd="0" presId="urn:microsoft.com/office/officeart/2005/8/layout/orgChart1"/>
    <dgm:cxn modelId="{5B565165-5077-4FEC-84E0-60D41DC73453}" srcId="{7954357B-E753-45FB-A8FD-27E60F5D4F05}" destId="{F90BD16F-E450-4287-A42F-FAE2750D96E6}" srcOrd="1" destOrd="0" parTransId="{07635DD9-E1F9-4B09-B14F-57FDDF66EC88}" sibTransId="{497B55D1-81C2-48F1-A624-73A77CA75664}"/>
    <dgm:cxn modelId="{8BE03011-49E8-48ED-81CA-2E3164A51FE7}" type="presOf" srcId="{28604160-7A0A-46C8-8B2D-B66E76FB9E4E}" destId="{528862D2-DCD5-40FB-8780-2A5B85CBD04F}" srcOrd="0" destOrd="0" presId="urn:microsoft.com/office/officeart/2005/8/layout/orgChart1"/>
    <dgm:cxn modelId="{EF4EA3D1-196A-407C-B8FE-F665FC5E9F74}" type="presOf" srcId="{E8DC0FF5-5FE1-4DFF-A7CF-481B3AC35FE6}" destId="{60D5991F-9FBD-4E79-BACD-FECAF08FC19D}" srcOrd="0" destOrd="0" presId="urn:microsoft.com/office/officeart/2005/8/layout/orgChart1"/>
    <dgm:cxn modelId="{9702C46F-ABE3-4D59-9564-7258018A79E0}" type="presOf" srcId="{07635DD9-E1F9-4B09-B14F-57FDDF66EC88}" destId="{4144AA03-EBC1-4E06-90EC-41C81D1FBCAB}" srcOrd="0" destOrd="0" presId="urn:microsoft.com/office/officeart/2005/8/layout/orgChart1"/>
    <dgm:cxn modelId="{7390C144-08BF-488F-ABF8-0705B689C44A}" srcId="{E8DC0FF5-5FE1-4DFF-A7CF-481B3AC35FE6}" destId="{7954357B-E753-45FB-A8FD-27E60F5D4F05}" srcOrd="1" destOrd="0" parTransId="{CA3B7278-A8AF-4F5E-A0A5-DBFD0DF1595F}" sibTransId="{EAC63DC7-97FD-4938-B265-207A6A447B98}"/>
    <dgm:cxn modelId="{351EA03C-3BB2-44B9-BF5E-94C00D19A085}" srcId="{7954357B-E753-45FB-A8FD-27E60F5D4F05}" destId="{1D4089CF-09BF-4B4F-A1E2-78CF6762A95D}" srcOrd="0" destOrd="0" parTransId="{28604160-7A0A-46C8-8B2D-B66E76FB9E4E}" sibTransId="{40FF1B82-DBD2-411F-8383-4EA7DE42BE83}"/>
    <dgm:cxn modelId="{397C63D1-9CBA-4272-A087-C014CC88CCF1}" type="presOf" srcId="{1777BA90-A5FA-49A6-88E0-A32BEAC4D1F6}" destId="{5F7F000B-77C1-4295-A684-8C686338ACAB}" srcOrd="1" destOrd="0" presId="urn:microsoft.com/office/officeart/2005/8/layout/orgChart1"/>
    <dgm:cxn modelId="{83A7A830-8778-4C50-AD4A-9F35A2A97EF3}" type="presParOf" srcId="{90E6B4B6-5561-43BD-80AA-C57F50EA7107}" destId="{B0899D0C-25DC-4C9D-B9D7-B109557B1B42}" srcOrd="0" destOrd="0" presId="urn:microsoft.com/office/officeart/2005/8/layout/orgChart1"/>
    <dgm:cxn modelId="{FA382BB1-F905-4E02-89AE-0C395A0EF9A8}" type="presParOf" srcId="{B0899D0C-25DC-4C9D-B9D7-B109557B1B42}" destId="{6DBFD140-50AE-4E35-9FE8-1C35B97E25C0}" srcOrd="0" destOrd="0" presId="urn:microsoft.com/office/officeart/2005/8/layout/orgChart1"/>
    <dgm:cxn modelId="{BEB9EDF5-4DA0-4C04-BD04-AD30EEE2CC9C}" type="presParOf" srcId="{6DBFD140-50AE-4E35-9FE8-1C35B97E25C0}" destId="{60D5991F-9FBD-4E79-BACD-FECAF08FC19D}" srcOrd="0" destOrd="0" presId="urn:microsoft.com/office/officeart/2005/8/layout/orgChart1"/>
    <dgm:cxn modelId="{034E99F7-F8E9-4106-B89D-32E670DE4829}" type="presParOf" srcId="{6DBFD140-50AE-4E35-9FE8-1C35B97E25C0}" destId="{D78D00B1-FF1D-40AE-B0D9-5E5CE32652BF}" srcOrd="1" destOrd="0" presId="urn:microsoft.com/office/officeart/2005/8/layout/orgChart1"/>
    <dgm:cxn modelId="{6D2C8C4F-556C-4AAE-8547-AE8CE46B44D6}" type="presParOf" srcId="{B0899D0C-25DC-4C9D-B9D7-B109557B1B42}" destId="{67466DA5-027D-4446-BB1A-1A51517461AE}" srcOrd="1" destOrd="0" presId="urn:microsoft.com/office/officeart/2005/8/layout/orgChart1"/>
    <dgm:cxn modelId="{2045DBB8-920E-4004-A326-086A151F556A}" type="presParOf" srcId="{67466DA5-027D-4446-BB1A-1A51517461AE}" destId="{CA01C2E0-0CCD-4FF4-9647-84915A3298FF}" srcOrd="0" destOrd="0" presId="urn:microsoft.com/office/officeart/2005/8/layout/orgChart1"/>
    <dgm:cxn modelId="{CDAA0D16-6D15-47D7-9C0E-6EB7EABD46B1}" type="presParOf" srcId="{67466DA5-027D-4446-BB1A-1A51517461AE}" destId="{07E03C17-BC66-431D-8124-4BFBBEEE6E63}" srcOrd="1" destOrd="0" presId="urn:microsoft.com/office/officeart/2005/8/layout/orgChart1"/>
    <dgm:cxn modelId="{013A5D72-1227-422B-843A-01B538ACB257}" type="presParOf" srcId="{07E03C17-BC66-431D-8124-4BFBBEEE6E63}" destId="{E0545DE4-12F8-4993-B859-0962BAA1CDB9}" srcOrd="0" destOrd="0" presId="urn:microsoft.com/office/officeart/2005/8/layout/orgChart1"/>
    <dgm:cxn modelId="{9D609C8C-2948-4E7B-AD48-659924C467B9}" type="presParOf" srcId="{E0545DE4-12F8-4993-B859-0962BAA1CDB9}" destId="{DB5C8AC7-1A1C-48D1-8360-153B153C7FBC}" srcOrd="0" destOrd="0" presId="urn:microsoft.com/office/officeart/2005/8/layout/orgChart1"/>
    <dgm:cxn modelId="{6194F9C2-1EEE-4652-A9B4-9E660E50848A}" type="presParOf" srcId="{E0545DE4-12F8-4993-B859-0962BAA1CDB9}" destId="{5F7F000B-77C1-4295-A684-8C686338ACAB}" srcOrd="1" destOrd="0" presId="urn:microsoft.com/office/officeart/2005/8/layout/orgChart1"/>
    <dgm:cxn modelId="{B3351764-5EE3-42A1-A6A7-D5BE21D9E5C7}" type="presParOf" srcId="{07E03C17-BC66-431D-8124-4BFBBEEE6E63}" destId="{3EC15495-498B-4660-B684-A46EED57CCB1}" srcOrd="1" destOrd="0" presId="urn:microsoft.com/office/officeart/2005/8/layout/orgChart1"/>
    <dgm:cxn modelId="{C91AE4FD-E4E0-4E67-92AE-05934F86C2DC}" type="presParOf" srcId="{07E03C17-BC66-431D-8124-4BFBBEEE6E63}" destId="{1AC826E7-E7AD-4FA3-ABD1-7782B5C303A1}" srcOrd="2" destOrd="0" presId="urn:microsoft.com/office/officeart/2005/8/layout/orgChart1"/>
    <dgm:cxn modelId="{98216168-7CEF-4CC4-BEF8-F5968CCC4B3C}" type="presParOf" srcId="{67466DA5-027D-4446-BB1A-1A51517461AE}" destId="{E6A2BFC2-66A6-4DCC-A772-9B0999198E68}" srcOrd="2" destOrd="0" presId="urn:microsoft.com/office/officeart/2005/8/layout/orgChart1"/>
    <dgm:cxn modelId="{78D315C8-2E0D-4CE5-822D-3AC67BD91175}" type="presParOf" srcId="{67466DA5-027D-4446-BB1A-1A51517461AE}" destId="{5318A7E8-7545-4A72-9B63-34C90D3C4E9C}" srcOrd="3" destOrd="0" presId="urn:microsoft.com/office/officeart/2005/8/layout/orgChart1"/>
    <dgm:cxn modelId="{4EF9D91B-AF4B-4FBD-9BC7-0275CDFAF382}" type="presParOf" srcId="{5318A7E8-7545-4A72-9B63-34C90D3C4E9C}" destId="{559C9951-E590-44BB-A57C-94B1DA0FBD94}" srcOrd="0" destOrd="0" presId="urn:microsoft.com/office/officeart/2005/8/layout/orgChart1"/>
    <dgm:cxn modelId="{9C53F063-C567-4343-B2F6-C44D6EAC870F}" type="presParOf" srcId="{559C9951-E590-44BB-A57C-94B1DA0FBD94}" destId="{2A57FDD0-F099-4576-8DC5-C13E192A258B}" srcOrd="0" destOrd="0" presId="urn:microsoft.com/office/officeart/2005/8/layout/orgChart1"/>
    <dgm:cxn modelId="{11FD60AC-53C9-414D-8BE9-D314CA889CCC}" type="presParOf" srcId="{559C9951-E590-44BB-A57C-94B1DA0FBD94}" destId="{BB3BDCBE-49AD-4448-8CBE-42F0303ED2C1}" srcOrd="1" destOrd="0" presId="urn:microsoft.com/office/officeart/2005/8/layout/orgChart1"/>
    <dgm:cxn modelId="{4BD96F41-E5EC-4883-B2D9-2FEAB4EAB584}" type="presParOf" srcId="{5318A7E8-7545-4A72-9B63-34C90D3C4E9C}" destId="{284F30E4-66CC-4A52-9E77-BE0BA38EA249}" srcOrd="1" destOrd="0" presId="urn:microsoft.com/office/officeart/2005/8/layout/orgChart1"/>
    <dgm:cxn modelId="{62BC0314-C53B-4A2D-BC55-590AFEAF65B4}" type="presParOf" srcId="{284F30E4-66CC-4A52-9E77-BE0BA38EA249}" destId="{528862D2-DCD5-40FB-8780-2A5B85CBD04F}" srcOrd="0" destOrd="0" presId="urn:microsoft.com/office/officeart/2005/8/layout/orgChart1"/>
    <dgm:cxn modelId="{BC4469EE-5708-4C8D-91AE-DAD433AA6529}" type="presParOf" srcId="{284F30E4-66CC-4A52-9E77-BE0BA38EA249}" destId="{7B9289D1-198E-4E1E-93FC-6FB002A6D42B}" srcOrd="1" destOrd="0" presId="urn:microsoft.com/office/officeart/2005/8/layout/orgChart1"/>
    <dgm:cxn modelId="{818108E1-C691-4792-AA97-A2413F6F4A1F}" type="presParOf" srcId="{7B9289D1-198E-4E1E-93FC-6FB002A6D42B}" destId="{A3DCFD6B-6C6C-4C0A-96F0-3381573B1C1A}" srcOrd="0" destOrd="0" presId="urn:microsoft.com/office/officeart/2005/8/layout/orgChart1"/>
    <dgm:cxn modelId="{E4761376-86C5-4758-A34F-1628BCFD709D}" type="presParOf" srcId="{A3DCFD6B-6C6C-4C0A-96F0-3381573B1C1A}" destId="{A7B8A769-EF46-4B85-AC04-54A051AE60B7}" srcOrd="0" destOrd="0" presId="urn:microsoft.com/office/officeart/2005/8/layout/orgChart1"/>
    <dgm:cxn modelId="{DA8FC61A-C265-4AAD-86E3-D307E720D7B6}" type="presParOf" srcId="{A3DCFD6B-6C6C-4C0A-96F0-3381573B1C1A}" destId="{8CF0ED9F-A25B-4355-AFAF-1D608C2E7EB3}" srcOrd="1" destOrd="0" presId="urn:microsoft.com/office/officeart/2005/8/layout/orgChart1"/>
    <dgm:cxn modelId="{19CCAABE-3C20-46F5-B28E-2738E75220CC}" type="presParOf" srcId="{7B9289D1-198E-4E1E-93FC-6FB002A6D42B}" destId="{3326FB57-FF8D-4EF5-9F83-BEC703D8F47B}" srcOrd="1" destOrd="0" presId="urn:microsoft.com/office/officeart/2005/8/layout/orgChart1"/>
    <dgm:cxn modelId="{40D78964-8A8F-4529-8EC6-69461FD21C51}" type="presParOf" srcId="{7B9289D1-198E-4E1E-93FC-6FB002A6D42B}" destId="{9722B0D0-692F-4A5E-A238-6C0E23B99B70}" srcOrd="2" destOrd="0" presId="urn:microsoft.com/office/officeart/2005/8/layout/orgChart1"/>
    <dgm:cxn modelId="{3D0F0DF5-54A2-4509-B80E-3FB97F343D09}" type="presParOf" srcId="{284F30E4-66CC-4A52-9E77-BE0BA38EA249}" destId="{4144AA03-EBC1-4E06-90EC-41C81D1FBCAB}" srcOrd="2" destOrd="0" presId="urn:microsoft.com/office/officeart/2005/8/layout/orgChart1"/>
    <dgm:cxn modelId="{4280F492-FF36-45F1-B856-384FD8B6A915}" type="presParOf" srcId="{284F30E4-66CC-4A52-9E77-BE0BA38EA249}" destId="{372E9E15-6E4D-4DE0-954A-323BB1FBEBAD}" srcOrd="3" destOrd="0" presId="urn:microsoft.com/office/officeart/2005/8/layout/orgChart1"/>
    <dgm:cxn modelId="{BE584DB3-1EEA-4F50-99DC-505C05648E8E}" type="presParOf" srcId="{372E9E15-6E4D-4DE0-954A-323BB1FBEBAD}" destId="{9AF54A3B-22A7-4C88-9A30-4098C81FA22F}" srcOrd="0" destOrd="0" presId="urn:microsoft.com/office/officeart/2005/8/layout/orgChart1"/>
    <dgm:cxn modelId="{61D5DC3B-F1DA-48EA-98F4-D92CD96CE27E}" type="presParOf" srcId="{9AF54A3B-22A7-4C88-9A30-4098C81FA22F}" destId="{C4491AA4-871E-4067-8A15-23952B4150ED}" srcOrd="0" destOrd="0" presId="urn:microsoft.com/office/officeart/2005/8/layout/orgChart1"/>
    <dgm:cxn modelId="{9F876A3B-07BF-4908-8023-F6FB9C689241}" type="presParOf" srcId="{9AF54A3B-22A7-4C88-9A30-4098C81FA22F}" destId="{98183DB0-D4FC-4F32-9D54-8A4022459D2C}" srcOrd="1" destOrd="0" presId="urn:microsoft.com/office/officeart/2005/8/layout/orgChart1"/>
    <dgm:cxn modelId="{2F40A66E-45B0-4FC7-9F87-871DE9E643D1}" type="presParOf" srcId="{372E9E15-6E4D-4DE0-954A-323BB1FBEBAD}" destId="{3D0436BB-72D0-4328-B902-9F832215B8F9}" srcOrd="1" destOrd="0" presId="urn:microsoft.com/office/officeart/2005/8/layout/orgChart1"/>
    <dgm:cxn modelId="{668748EB-AE94-45EF-BF81-199B1D2BE41C}" type="presParOf" srcId="{372E9E15-6E4D-4DE0-954A-323BB1FBEBAD}" destId="{30C9CDED-8051-4C34-9656-579A7E292287}" srcOrd="2" destOrd="0" presId="urn:microsoft.com/office/officeart/2005/8/layout/orgChart1"/>
    <dgm:cxn modelId="{DE02702F-AB3B-466D-B838-745508261386}" type="presParOf" srcId="{5318A7E8-7545-4A72-9B63-34C90D3C4E9C}" destId="{ADDE6BEE-8BC1-447E-A376-08A272C1C797}" srcOrd="2" destOrd="0" presId="urn:microsoft.com/office/officeart/2005/8/layout/orgChart1"/>
    <dgm:cxn modelId="{C4D6C3F9-30B2-40FE-8066-63666F147E8D}" type="presParOf" srcId="{B0899D0C-25DC-4C9D-B9D7-B109557B1B42}" destId="{3CF91C48-BC11-4FA0-AFC2-654D52BE303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4AA03-EBC1-4E06-90EC-41C81D1FBCAB}">
      <dsp:nvSpPr>
        <dsp:cNvPr id="0" name=""/>
        <dsp:cNvSpPr/>
      </dsp:nvSpPr>
      <dsp:spPr>
        <a:xfrm>
          <a:off x="4817290" y="2920326"/>
          <a:ext cx="1459556" cy="506622"/>
        </a:xfrm>
        <a:custGeom>
          <a:avLst/>
          <a:gdLst/>
          <a:ahLst/>
          <a:cxnLst/>
          <a:rect l="0" t="0" r="0" b="0"/>
          <a:pathLst>
            <a:path>
              <a:moveTo>
                <a:pt x="0" y="0"/>
              </a:moveTo>
              <a:lnTo>
                <a:pt x="0" y="253311"/>
              </a:lnTo>
              <a:lnTo>
                <a:pt x="1459556" y="253311"/>
              </a:lnTo>
              <a:lnTo>
                <a:pt x="1459556" y="506622"/>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8862D2-DCD5-40FB-8780-2A5B85CBD04F}">
      <dsp:nvSpPr>
        <dsp:cNvPr id="0" name=""/>
        <dsp:cNvSpPr/>
      </dsp:nvSpPr>
      <dsp:spPr>
        <a:xfrm>
          <a:off x="3357733" y="2920326"/>
          <a:ext cx="1459556" cy="506622"/>
        </a:xfrm>
        <a:custGeom>
          <a:avLst/>
          <a:gdLst/>
          <a:ahLst/>
          <a:cxnLst/>
          <a:rect l="0" t="0" r="0" b="0"/>
          <a:pathLst>
            <a:path>
              <a:moveTo>
                <a:pt x="1459556" y="0"/>
              </a:moveTo>
              <a:lnTo>
                <a:pt x="1459556" y="253311"/>
              </a:lnTo>
              <a:lnTo>
                <a:pt x="0" y="253311"/>
              </a:lnTo>
              <a:lnTo>
                <a:pt x="0" y="506622"/>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A2BFC2-66A6-4DCC-A772-9B0999198E68}">
      <dsp:nvSpPr>
        <dsp:cNvPr id="0" name=""/>
        <dsp:cNvSpPr/>
      </dsp:nvSpPr>
      <dsp:spPr>
        <a:xfrm>
          <a:off x="3357733" y="1207457"/>
          <a:ext cx="1459556" cy="506622"/>
        </a:xfrm>
        <a:custGeom>
          <a:avLst/>
          <a:gdLst/>
          <a:ahLst/>
          <a:cxnLst/>
          <a:rect l="0" t="0" r="0" b="0"/>
          <a:pathLst>
            <a:path>
              <a:moveTo>
                <a:pt x="0" y="0"/>
              </a:moveTo>
              <a:lnTo>
                <a:pt x="0" y="253311"/>
              </a:lnTo>
              <a:lnTo>
                <a:pt x="1459556" y="253311"/>
              </a:lnTo>
              <a:lnTo>
                <a:pt x="1459556" y="506622"/>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01C2E0-0CCD-4FF4-9647-84915A3298FF}">
      <dsp:nvSpPr>
        <dsp:cNvPr id="0" name=""/>
        <dsp:cNvSpPr/>
      </dsp:nvSpPr>
      <dsp:spPr>
        <a:xfrm>
          <a:off x="1898177" y="1207457"/>
          <a:ext cx="1459556" cy="506622"/>
        </a:xfrm>
        <a:custGeom>
          <a:avLst/>
          <a:gdLst/>
          <a:ahLst/>
          <a:cxnLst/>
          <a:rect l="0" t="0" r="0" b="0"/>
          <a:pathLst>
            <a:path>
              <a:moveTo>
                <a:pt x="1459556" y="0"/>
              </a:moveTo>
              <a:lnTo>
                <a:pt x="1459556" y="253311"/>
              </a:lnTo>
              <a:lnTo>
                <a:pt x="0" y="253311"/>
              </a:lnTo>
              <a:lnTo>
                <a:pt x="0" y="506622"/>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D5991F-9FBD-4E79-BACD-FECAF08FC19D}">
      <dsp:nvSpPr>
        <dsp:cNvPr id="0" name=""/>
        <dsp:cNvSpPr/>
      </dsp:nvSpPr>
      <dsp:spPr>
        <a:xfrm>
          <a:off x="2151488" y="1212"/>
          <a:ext cx="2412490" cy="1206245"/>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Ramp Metering strategies</a:t>
          </a:r>
          <a:endParaRPr lang="en-US" sz="2900" kern="1200" dirty="0"/>
        </a:p>
      </dsp:txBody>
      <dsp:txXfrm>
        <a:off x="2151488" y="1212"/>
        <a:ext cx="2412490" cy="1206245"/>
      </dsp:txXfrm>
    </dsp:sp>
    <dsp:sp modelId="{DB5C8AC7-1A1C-48D1-8360-153B153C7FBC}">
      <dsp:nvSpPr>
        <dsp:cNvPr id="0" name=""/>
        <dsp:cNvSpPr/>
      </dsp:nvSpPr>
      <dsp:spPr>
        <a:xfrm>
          <a:off x="691931" y="1714080"/>
          <a:ext cx="2412490" cy="1206245"/>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smtClean="0"/>
            <a:t>Fixed time</a:t>
          </a:r>
          <a:endParaRPr lang="en-US" sz="2900" kern="1200" dirty="0"/>
        </a:p>
      </dsp:txBody>
      <dsp:txXfrm>
        <a:off x="691931" y="1714080"/>
        <a:ext cx="2412490" cy="1206245"/>
      </dsp:txXfrm>
    </dsp:sp>
    <dsp:sp modelId="{2A57FDD0-F099-4576-8DC5-C13E192A258B}">
      <dsp:nvSpPr>
        <dsp:cNvPr id="0" name=""/>
        <dsp:cNvSpPr/>
      </dsp:nvSpPr>
      <dsp:spPr>
        <a:xfrm>
          <a:off x="3611045" y="1714080"/>
          <a:ext cx="2412490" cy="1206245"/>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Reactive</a:t>
          </a:r>
          <a:endParaRPr lang="en-US" sz="2900" kern="1200" dirty="0"/>
        </a:p>
      </dsp:txBody>
      <dsp:txXfrm>
        <a:off x="3611045" y="1714080"/>
        <a:ext cx="2412490" cy="1206245"/>
      </dsp:txXfrm>
    </dsp:sp>
    <dsp:sp modelId="{A7B8A769-EF46-4B85-AC04-54A051AE60B7}">
      <dsp:nvSpPr>
        <dsp:cNvPr id="0" name=""/>
        <dsp:cNvSpPr/>
      </dsp:nvSpPr>
      <dsp:spPr>
        <a:xfrm>
          <a:off x="2151488" y="3426949"/>
          <a:ext cx="2412490" cy="1206245"/>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smtClean="0"/>
            <a:t>Local ramp metering</a:t>
          </a:r>
          <a:endParaRPr lang="en-US" sz="2900" kern="1200" dirty="0"/>
        </a:p>
      </dsp:txBody>
      <dsp:txXfrm>
        <a:off x="2151488" y="3426949"/>
        <a:ext cx="2412490" cy="1206245"/>
      </dsp:txXfrm>
    </dsp:sp>
    <dsp:sp modelId="{C4491AA4-871E-4067-8A15-23952B4150ED}">
      <dsp:nvSpPr>
        <dsp:cNvPr id="0" name=""/>
        <dsp:cNvSpPr/>
      </dsp:nvSpPr>
      <dsp:spPr>
        <a:xfrm>
          <a:off x="5070601" y="3426949"/>
          <a:ext cx="2412490" cy="1206245"/>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smtClean="0"/>
            <a:t>Multivariable regulator strategies</a:t>
          </a:r>
          <a:endParaRPr lang="en-US" sz="2900" kern="1200" dirty="0"/>
        </a:p>
      </dsp:txBody>
      <dsp:txXfrm>
        <a:off x="5070601" y="3426949"/>
        <a:ext cx="2412490" cy="12062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1543" cy="339884"/>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2800" y="0"/>
            <a:ext cx="4301543" cy="339884"/>
          </a:xfrm>
          <a:prstGeom prst="rect">
            <a:avLst/>
          </a:prstGeom>
        </p:spPr>
        <p:txBody>
          <a:bodyPr vert="horz" lIns="91440" tIns="45720" rIns="91440" bIns="45720"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08/12/2016</a:t>
            </a:fld>
            <a:endParaRPr lang="en-GB" dirty="0"/>
          </a:p>
        </p:txBody>
      </p:sp>
      <p:sp>
        <p:nvSpPr>
          <p:cNvPr id="4" name="Fußzeilenplatzhalter 3"/>
          <p:cNvSpPr>
            <a:spLocks noGrp="1"/>
          </p:cNvSpPr>
          <p:nvPr>
            <p:ph type="ftr" sz="quarter" idx="2"/>
          </p:nvPr>
        </p:nvSpPr>
        <p:spPr>
          <a:xfrm>
            <a:off x="2"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2800"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1543" cy="339884"/>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2800"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08/12/2016</a:t>
            </a:fld>
            <a:endParaRPr lang="en-GB"/>
          </a:p>
        </p:txBody>
      </p:sp>
      <p:sp>
        <p:nvSpPr>
          <p:cNvPr id="4" name="Folienbildplatzhalt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izenplatzhalter 4"/>
          <p:cNvSpPr>
            <a:spLocks noGrp="1"/>
          </p:cNvSpPr>
          <p:nvPr>
            <p:ph type="body" sz="quarter" idx="3"/>
          </p:nvPr>
        </p:nvSpPr>
        <p:spPr>
          <a:xfrm>
            <a:off x="992665" y="3228896"/>
            <a:ext cx="7941310" cy="3058954"/>
          </a:xfrm>
          <a:prstGeom prst="rect">
            <a:avLst/>
          </a:prstGeom>
        </p:spPr>
        <p:txBody>
          <a:bodyPr vert="horz" wrap="square" lIns="91440" tIns="45720" rIns="91440" bIns="45720" numCol="1" anchor="t" anchorCtr="0" compatLnSpc="1">
            <a:prstTxWarp prst="textNoShape">
              <a:avLst/>
            </a:prstTxWarp>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smtClean="0"/>
          </a:p>
        </p:txBody>
      </p:sp>
      <p:sp>
        <p:nvSpPr>
          <p:cNvPr id="6" name="Fußzeilenplatzhalter 5"/>
          <p:cNvSpPr>
            <a:spLocks noGrp="1"/>
          </p:cNvSpPr>
          <p:nvPr>
            <p:ph type="ftr" sz="quarter" idx="4"/>
          </p:nvPr>
        </p:nvSpPr>
        <p:spPr>
          <a:xfrm>
            <a:off x="2"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2800"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sz="1200" b="0" i="0" u="none" strike="noStrike" kern="1200" baseline="0" dirty="0" smtClean="0">
                <a:solidFill>
                  <a:schemeClr val="tx1"/>
                </a:solidFill>
                <a:latin typeface="Arial" pitchFamily="34" charset="0"/>
                <a:ea typeface="+mn-ea"/>
                <a:cs typeface="Arial" pitchFamily="34" charset="0"/>
              </a:rPr>
              <a:t>The fixed time strategy is based on historical data pertaining to flow rates along the on-ramps and</a:t>
            </a:r>
          </a:p>
          <a:p>
            <a:r>
              <a:rPr lang="en-US" sz="1200" b="0" i="0" u="none" strike="noStrike" kern="1200" baseline="0" dirty="0" smtClean="0">
                <a:solidFill>
                  <a:schemeClr val="tx1"/>
                </a:solidFill>
                <a:latin typeface="Arial" pitchFamily="34" charset="0"/>
                <a:ea typeface="+mn-ea"/>
                <a:cs typeface="Arial" pitchFamily="34" charset="0"/>
              </a:rPr>
              <a:t>the expressway at different times of the day.</a:t>
            </a:r>
          </a:p>
          <a:p>
            <a:r>
              <a:rPr lang="en-US" sz="1200" b="0" i="0" u="none" strike="noStrike" kern="1200" baseline="0" dirty="0" smtClean="0">
                <a:solidFill>
                  <a:schemeClr val="tx1"/>
                </a:solidFill>
                <a:latin typeface="Arial" pitchFamily="34" charset="0"/>
                <a:ea typeface="+mn-ea"/>
                <a:cs typeface="Arial" pitchFamily="34" charset="0"/>
              </a:rPr>
              <a:t>2) Reactive ramp-metering strategies aim to optimize the flow of traffic based on real-time measurements</a:t>
            </a:r>
          </a:p>
          <a:p>
            <a:r>
              <a:rPr lang="en-US" sz="1200" b="0" i="0" u="none" strike="noStrike" kern="1200" baseline="0" dirty="0" smtClean="0">
                <a:solidFill>
                  <a:schemeClr val="tx1"/>
                </a:solidFill>
                <a:latin typeface="Arial" pitchFamily="34" charset="0"/>
                <a:ea typeface="+mn-ea"/>
                <a:cs typeface="Arial" pitchFamily="34" charset="0"/>
              </a:rPr>
              <a:t>3) Local ramp metering makes use of measurements in the vicinity of an</a:t>
            </a:r>
          </a:p>
          <a:p>
            <a:r>
              <a:rPr lang="en-US" sz="1200" b="0" i="0" u="none" strike="noStrike" kern="1200" baseline="0" dirty="0" smtClean="0">
                <a:solidFill>
                  <a:schemeClr val="tx1"/>
                </a:solidFill>
                <a:latin typeface="Arial" pitchFamily="34" charset="0"/>
                <a:ea typeface="+mn-ea"/>
                <a:cs typeface="Arial" pitchFamily="34" charset="0"/>
              </a:rPr>
              <a:t>on-ramp to regulate the flow on the ramp.</a:t>
            </a:r>
          </a:p>
          <a:p>
            <a:r>
              <a:rPr lang="en-US" sz="1200" b="0" i="0" u="none" strike="noStrike" kern="1200" baseline="0" dirty="0" smtClean="0">
                <a:solidFill>
                  <a:schemeClr val="tx1"/>
                </a:solidFill>
                <a:latin typeface="Arial" pitchFamily="34" charset="0"/>
                <a:ea typeface="+mn-ea"/>
                <a:cs typeface="Arial" pitchFamily="34" charset="0"/>
              </a:rPr>
              <a:t>4) Multivariable Regulator strategies makes use of the system wide measurements to simultaneously regulate traffic flow along all on-ramps.</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25898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30</a:t>
            </a:fld>
            <a:endParaRPr lang="en-GB"/>
          </a:p>
        </p:txBody>
      </p:sp>
    </p:spTree>
    <p:extLst>
      <p:ext uri="{BB962C8B-B14F-4D97-AF65-F5344CB8AC3E}">
        <p14:creationId xmlns:p14="http://schemas.microsoft.com/office/powerpoint/2010/main" val="239723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31</a:t>
            </a:fld>
            <a:endParaRPr lang="en-GB"/>
          </a:p>
        </p:txBody>
      </p:sp>
    </p:spTree>
    <p:extLst>
      <p:ext uri="{BB962C8B-B14F-4D97-AF65-F5344CB8AC3E}">
        <p14:creationId xmlns:p14="http://schemas.microsoft.com/office/powerpoint/2010/main" val="239723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34" charset="0"/>
                <a:ea typeface="+mn-ea"/>
                <a:cs typeface="Arial" pitchFamily="34" charset="0"/>
              </a:rPr>
              <a:t>The first of the above constraints ensures the phases of traffic lights do not change rapidly. </a:t>
            </a:r>
          </a:p>
          <a:p>
            <a:r>
              <a:rPr lang="en-US" sz="1200" b="0" i="0" u="none" strike="noStrike" kern="1200" baseline="0" dirty="0" smtClean="0">
                <a:solidFill>
                  <a:schemeClr val="tx1"/>
                </a:solidFill>
                <a:latin typeface="Arial" pitchFamily="34" charset="0"/>
                <a:ea typeface="+mn-ea"/>
                <a:cs typeface="Arial" pitchFamily="34" charset="0"/>
              </a:rPr>
              <a:t>The second constraint ensures that none of the vehicles wait at an on-ramp for an inordinately long time.</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32</a:t>
            </a:fld>
            <a:endParaRPr lang="en-GB"/>
          </a:p>
        </p:txBody>
      </p:sp>
    </p:spTree>
    <p:extLst>
      <p:ext uri="{BB962C8B-B14F-4D97-AF65-F5344CB8AC3E}">
        <p14:creationId xmlns:p14="http://schemas.microsoft.com/office/powerpoint/2010/main" val="2592698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34" charset="0"/>
                <a:ea typeface="+mn-ea"/>
                <a:cs typeface="Arial" pitchFamily="34" charset="0"/>
              </a:rPr>
              <a:t>The first of the above constraints ensures the phases of traffic lights do not change rapidly. </a:t>
            </a:r>
          </a:p>
          <a:p>
            <a:r>
              <a:rPr lang="en-US" sz="1200" b="0" i="0" u="none" strike="noStrike" kern="1200" baseline="0" dirty="0" smtClean="0">
                <a:solidFill>
                  <a:schemeClr val="tx1"/>
                </a:solidFill>
                <a:latin typeface="Arial" pitchFamily="34" charset="0"/>
                <a:ea typeface="+mn-ea"/>
                <a:cs typeface="Arial" pitchFamily="34" charset="0"/>
              </a:rPr>
              <a:t>The second constraint ensures that none of the vehicles wait at an on-ramp for an inordinately </a:t>
            </a:r>
            <a:r>
              <a:rPr lang="en-US" sz="1200" b="0" i="0" u="none" strike="noStrike" kern="1200" baseline="0" smtClean="0">
                <a:solidFill>
                  <a:schemeClr val="tx1"/>
                </a:solidFill>
                <a:latin typeface="Arial" pitchFamily="34" charset="0"/>
                <a:ea typeface="+mn-ea"/>
                <a:cs typeface="Arial" pitchFamily="34" charset="0"/>
              </a:rPr>
              <a:t>long time.</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33</a:t>
            </a:fld>
            <a:endParaRPr lang="en-GB"/>
          </a:p>
        </p:txBody>
      </p:sp>
    </p:spTree>
    <p:extLst>
      <p:ext uri="{BB962C8B-B14F-4D97-AF65-F5344CB8AC3E}">
        <p14:creationId xmlns:p14="http://schemas.microsoft.com/office/powerpoint/2010/main" val="259269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parameter alpha is chosen empirically by observing slowing increasing it from zero. We see that </a:t>
            </a:r>
            <a:r>
              <a:rPr lang="en-US" baseline="0" dirty="0" err="1" smtClean="0"/>
              <a:t>Ntotal</a:t>
            </a:r>
            <a:r>
              <a:rPr lang="en-US" baseline="0" dirty="0" smtClean="0"/>
              <a:t> also increases. At some point </a:t>
            </a:r>
            <a:r>
              <a:rPr lang="en-US" baseline="0" dirty="0" err="1" smtClean="0"/>
              <a:t>Ntotal</a:t>
            </a:r>
            <a:r>
              <a:rPr lang="en-US" baseline="0" dirty="0" smtClean="0"/>
              <a:t> drops which is the optimal value of alpha.</a:t>
            </a:r>
          </a:p>
          <a:p>
            <a:endParaRPr lang="en-US" baseline="0" dirty="0" smtClean="0"/>
          </a:p>
          <a:p>
            <a:r>
              <a:rPr lang="en-US" baseline="0" dirty="0" smtClean="0"/>
              <a:t>This is akin </a:t>
            </a:r>
            <a:r>
              <a:rPr lang="en-US" baseline="0" smtClean="0"/>
              <a:t>to regularization </a:t>
            </a:r>
            <a:r>
              <a:rPr lang="en-US" baseline="0" dirty="0" smtClean="0"/>
              <a:t>used in regression, neural networks etc.</a:t>
            </a:r>
          </a:p>
          <a:p>
            <a:endParaRPr lang="en-US" baseline="0" dirty="0" smtClean="0"/>
          </a:p>
          <a:p>
            <a:r>
              <a:rPr lang="en-US" baseline="0" dirty="0" smtClean="0"/>
              <a:t>The inspiration of this method comes from Lasso Regression for regularization.</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34</a:t>
            </a:fld>
            <a:endParaRPr lang="en-GB"/>
          </a:p>
        </p:txBody>
      </p:sp>
    </p:spTree>
    <p:extLst>
      <p:ext uri="{BB962C8B-B14F-4D97-AF65-F5344CB8AC3E}">
        <p14:creationId xmlns:p14="http://schemas.microsoft.com/office/powerpoint/2010/main" val="3764918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mean inter-arrival rates for each trial is  the same as the table in the traffic scenario slide.</a:t>
            </a:r>
          </a:p>
          <a:p>
            <a:r>
              <a:rPr lang="en-US" dirty="0" smtClean="0"/>
              <a:t>The</a:t>
            </a:r>
            <a:r>
              <a:rPr lang="en-US" baseline="0" dirty="0" smtClean="0"/>
              <a:t> reason I run this experiment several times is to show that simulated annealing is able to find a reasonable solution within 100 iterations or so. </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35</a:t>
            </a:fld>
            <a:endParaRPr lang="en-GB"/>
          </a:p>
        </p:txBody>
      </p:sp>
    </p:spTree>
    <p:extLst>
      <p:ext uri="{BB962C8B-B14F-4D97-AF65-F5344CB8AC3E}">
        <p14:creationId xmlns:p14="http://schemas.microsoft.com/office/powerpoint/2010/main" val="1968399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what would be the percentage improvement that we get when the recommendations of the prediction and optimization module is given at each iteration of  the simulated annealing algorithm. Note that the recommendation is applied until a time horizon of 1800 seconds to compute N-total.</a:t>
            </a:r>
          </a:p>
          <a:p>
            <a:endParaRPr lang="en-US" baseline="0" dirty="0" smtClean="0"/>
          </a:p>
          <a:p>
            <a:r>
              <a:rPr lang="en-US" baseline="0" dirty="0" smtClean="0"/>
              <a:t>What I intend to show in this slide is that we can get good improvements even at the end of 30 iteration of simulated annealing and it is not necessary to wait until 100 iterations of </a:t>
            </a:r>
            <a:r>
              <a:rPr lang="en-US" baseline="0" smtClean="0"/>
              <a:t>the algorithm.</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36</a:t>
            </a:fld>
            <a:endParaRPr lang="en-GB"/>
          </a:p>
        </p:txBody>
      </p:sp>
    </p:spTree>
    <p:extLst>
      <p:ext uri="{BB962C8B-B14F-4D97-AF65-F5344CB8AC3E}">
        <p14:creationId xmlns:p14="http://schemas.microsoft.com/office/powerpoint/2010/main" val="343593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SD is standard deviation</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37</a:t>
            </a:fld>
            <a:endParaRPr lang="en-GB"/>
          </a:p>
        </p:txBody>
      </p:sp>
    </p:spTree>
    <p:extLst>
      <p:ext uri="{BB962C8B-B14F-4D97-AF65-F5344CB8AC3E}">
        <p14:creationId xmlns:p14="http://schemas.microsoft.com/office/powerpoint/2010/main" val="325287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der </a:t>
            </a:r>
            <a:r>
              <a:rPr lang="en-US" noProof="0" dirty="0" err="1" smtClean="0"/>
              <a:t>Präsentation</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en-US" noProof="0" dirty="0" smtClean="0"/>
              <a:t>Referent</a:t>
            </a:r>
          </a:p>
          <a:p>
            <a:pPr lvl="0"/>
            <a:r>
              <a:rPr lang="en-US" noProof="0" dirty="0" smtClean="0"/>
              <a:t>Ort, Datum (</a:t>
            </a:r>
            <a:r>
              <a:rPr lang="en-US" noProof="0" dirty="0" err="1" smtClean="0"/>
              <a:t>Schreibweise</a:t>
            </a:r>
            <a:r>
              <a:rPr lang="en-US" noProof="0" dirty="0" smtClean="0"/>
              <a:t>: 00. </a:t>
            </a:r>
            <a:r>
              <a:rPr lang="en-US" noProof="0" dirty="0" err="1" smtClean="0"/>
              <a:t>Januar</a:t>
            </a:r>
            <a:r>
              <a:rPr lang="en-US" noProof="0" dirty="0" smtClean="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17" name="Inhaltsplatzhalter 2"/>
          <p:cNvSpPr>
            <a:spLocks noGrp="1"/>
          </p:cNvSpPr>
          <p:nvPr>
            <p:ph idx="11"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smtClean="0"/>
              <a:t>Abhinav Sunderrajan</a:t>
            </a:r>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2477139"/>
            <a:ext cx="9144000" cy="4380861"/>
          </a:xfrm>
          <a:prstGeom prst="rect">
            <a:avLst/>
          </a:prstGeom>
        </p:spPr>
        <p:txBody>
          <a:bodyPr/>
          <a:lstStyle>
            <a:lvl1pPr>
              <a:lnSpc>
                <a:spcPct val="114000"/>
              </a:lnSpc>
              <a:defRPr>
                <a:solidFill>
                  <a:schemeClr val="bg1"/>
                </a:solidFill>
              </a:defRPr>
            </a:lvl1pPr>
          </a:lstStyle>
          <a:p>
            <a:r>
              <a:rPr lang="de-DE" dirty="0" smtClean="0"/>
              <a:t> </a:t>
            </a:r>
            <a:endParaRPr lang="de-DE" dirty="0"/>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hinzufügen</a:t>
            </a:r>
            <a:endParaRPr lang="en-US" noProof="0" dirty="0" smtClean="0"/>
          </a:p>
        </p:txBody>
      </p:sp>
      <p:sp>
        <p:nvSpPr>
          <p:cNvPr id="13"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9"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10"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solidFill>
                  <a:schemeClr val="bg1"/>
                </a:solidFill>
              </a:defRPr>
            </a:lvl1pPr>
            <a:lvl2pPr>
              <a:lnSpc>
                <a:spcPct val="114000"/>
              </a:lnSpc>
              <a:defRPr lang="de-DE" noProof="0" dirty="0" smtClean="0"/>
            </a:lvl2pPr>
          </a:lstStyle>
          <a:p>
            <a:pPr lvl="0"/>
            <a:r>
              <a:rPr lang="de-DE" noProof="0" dirty="0" smtClean="0"/>
              <a:t>Seitenzahl überschreiben</a:t>
            </a:r>
          </a:p>
        </p:txBody>
      </p:sp>
    </p:spTree>
    <p:extLst>
      <p:ext uri="{BB962C8B-B14F-4D97-AF65-F5344CB8AC3E}">
        <p14:creationId xmlns:p14="http://schemas.microsoft.com/office/powerpoint/2010/main" val="2271195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solidFill>
                  <a:schemeClr val="bg1"/>
                </a:solidFill>
              </a:defRPr>
            </a:lvl1pPr>
          </a:lstStyle>
          <a:p>
            <a:r>
              <a:rPr lang="de-DE" dirty="0" smtClean="0"/>
              <a:t> </a:t>
            </a:r>
            <a:endParaRPr lang="de-DE" dirty="0"/>
          </a:p>
        </p:txBody>
      </p:sp>
      <p:sp>
        <p:nvSpPr>
          <p:cNvPr id="11"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de-DE" noProof="0" dirty="0" smtClean="0"/>
              <a:t>Titel durch Klicken bearbeiten</a:t>
            </a:r>
            <a:endParaRPr lang="de-DE" noProof="0" dirty="0"/>
          </a:p>
        </p:txBody>
      </p:sp>
      <p:sp>
        <p:nvSpPr>
          <p:cNvPr id="9"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solidFill>
                  <a:schemeClr val="bg1"/>
                </a:solidFill>
              </a:defRPr>
            </a:lvl1pPr>
            <a:lvl2pPr>
              <a:lnSpc>
                <a:spcPct val="114000"/>
              </a:lnSpc>
              <a:defRPr lang="de-DE" noProof="0" dirty="0" smtClean="0"/>
            </a:lvl2pPr>
          </a:lstStyle>
          <a:p>
            <a:pPr lvl="0"/>
            <a:r>
              <a:rPr lang="de-DE" noProof="0" dirty="0" smtClean="0"/>
              <a:t>Seitenzahl überschreiben</a:t>
            </a:r>
          </a:p>
        </p:txBody>
      </p:sp>
      <p:sp>
        <p:nvSpPr>
          <p:cNvPr id="4"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de-DE" noProof="0" dirty="0" smtClean="0"/>
              <a:t>Inhalt durch Klicken bearbeiten</a:t>
            </a:r>
          </a:p>
        </p:txBody>
      </p:sp>
    </p:spTree>
    <p:extLst>
      <p:ext uri="{BB962C8B-B14F-4D97-AF65-F5344CB8AC3E}">
        <p14:creationId xmlns:p14="http://schemas.microsoft.com/office/powerpoint/2010/main" val="3989578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0"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3"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smtClean="0"/>
              <a:t>Abhinav Sunderrajan</a:t>
            </a:r>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3" name="Inhaltsplatzhalter 2"/>
          <p:cNvSpPr>
            <a:spLocks noGrp="1"/>
          </p:cNvSpPr>
          <p:nvPr>
            <p:ph idx="15" hasCustomPrompt="1"/>
          </p:nvPr>
        </p:nvSpPr>
        <p:spPr>
          <a:xfrm>
            <a:off x="4647179"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6"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34629014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2477139"/>
            <a:ext cx="9144000" cy="4380861"/>
          </a:xfrm>
          <a:prstGeom prst="rect">
            <a:avLst/>
          </a:prstGeom>
        </p:spPr>
        <p:txBody>
          <a:bodyPr/>
          <a:lstStyle>
            <a:lvl1pPr>
              <a:lnSpc>
                <a:spcPct val="114000"/>
              </a:lnSpc>
              <a:defRPr/>
            </a:lvl1pPr>
          </a:lstStyle>
          <a:p>
            <a:r>
              <a:rPr lang="de-DE" dirty="0" smtClean="0"/>
              <a:t> </a:t>
            </a:r>
            <a:endParaRPr lang="de-DE" dirty="0"/>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hinzufügen</a:t>
            </a:r>
            <a:endParaRPr lang="en-US" noProof="0" dirty="0" smtClean="0"/>
          </a:p>
        </p:txBody>
      </p:sp>
      <p:sp>
        <p:nvSpPr>
          <p:cNvPr id="13"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9"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10"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lvl1pPr>
            <a:lvl2pPr>
              <a:lnSpc>
                <a:spcPct val="114000"/>
              </a:lnSpc>
              <a:defRPr lang="de-DE" noProof="0" dirty="0" smtClean="0"/>
            </a:lvl2pPr>
          </a:lstStyle>
          <a:p>
            <a:pPr lvl="0"/>
            <a:r>
              <a:rPr lang="de-DE" noProof="0" dirty="0" smtClean="0"/>
              <a:t>Seitenzahl überschreiben</a:t>
            </a:r>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r>
              <a:rPr lang="de-DE" dirty="0" smtClean="0"/>
              <a:t> </a:t>
            </a:r>
            <a:endParaRPr lang="de-DE" dirty="0"/>
          </a:p>
        </p:txBody>
      </p:sp>
      <p:sp>
        <p:nvSpPr>
          <p:cNvPr id="11"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de-DE" noProof="0" dirty="0" smtClean="0"/>
              <a:t>Titel durch Klicken bearbeiten</a:t>
            </a:r>
            <a:endParaRPr lang="de-DE" noProof="0" dirty="0"/>
          </a:p>
        </p:txBody>
      </p:sp>
      <p:sp>
        <p:nvSpPr>
          <p:cNvPr id="9"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lvl1pPr>
            <a:lvl2pPr>
              <a:lnSpc>
                <a:spcPct val="114000"/>
              </a:lnSpc>
              <a:defRPr lang="de-DE" noProof="0" dirty="0" smtClean="0"/>
            </a:lvl2pPr>
          </a:lstStyle>
          <a:p>
            <a:pPr lvl="0"/>
            <a:r>
              <a:rPr lang="de-DE" noProof="0" dirty="0" smtClean="0"/>
              <a:t>Seitenzahl überschreiben</a:t>
            </a:r>
          </a:p>
        </p:txBody>
      </p:sp>
      <p:sp>
        <p:nvSpPr>
          <p:cNvPr id="4"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de-DE" noProof="0" dirty="0" smtClean="0"/>
              <a:t>Inhalt durch Klicken bearbeiten</a:t>
            </a:r>
          </a:p>
        </p:txBody>
      </p:sp>
    </p:spTree>
    <p:extLst>
      <p:ext uri="{BB962C8B-B14F-4D97-AF65-F5344CB8AC3E}">
        <p14:creationId xmlns:p14="http://schemas.microsoft.com/office/powerpoint/2010/main" val="42579873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lue_bar_title_bullet_poin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9512" y="44624"/>
            <a:ext cx="8229600" cy="432048"/>
          </a:xfrm>
          <a:prstGeom prst="rect">
            <a:avLst/>
          </a:prstGeom>
        </p:spPr>
        <p:txBody>
          <a:bodyPr>
            <a:noAutofit/>
          </a:bodyPr>
          <a:lstStyle>
            <a:lvl1pPr marL="0" marR="0" indent="0" algn="l" defTabSz="914400" rtl="0" eaLnBrk="1" fontAlgn="base" latinLnBrk="0" hangingPunct="1">
              <a:lnSpc>
                <a:spcPct val="100000"/>
              </a:lnSpc>
              <a:spcBef>
                <a:spcPct val="0"/>
              </a:spcBef>
              <a:spcAft>
                <a:spcPct val="0"/>
              </a:spcAft>
              <a:buClrTx/>
              <a:buSzTx/>
              <a:buFontTx/>
              <a:buNone/>
              <a:tabLst/>
              <a:defRPr sz="2400">
                <a:solidFill>
                  <a:schemeClr val="bg1"/>
                </a:solidFill>
                <a:latin typeface="TUM Neue Helvetica 75 Bold" pitchFamily="34" charset="0"/>
              </a:defRPr>
            </a:lvl1pPr>
          </a:lstStyle>
          <a:p>
            <a:r>
              <a:rPr lang="en-US" dirty="0" smtClean="0"/>
              <a:t>Click to Edit Master Title</a:t>
            </a:r>
            <a:endParaRPr lang="en-SG" dirty="0"/>
          </a:p>
        </p:txBody>
      </p:sp>
      <p:sp>
        <p:nvSpPr>
          <p:cNvPr id="6" name="Text Placeholder 2"/>
          <p:cNvSpPr>
            <a:spLocks noGrp="1"/>
          </p:cNvSpPr>
          <p:nvPr>
            <p:ph type="body" idx="1"/>
          </p:nvPr>
        </p:nvSpPr>
        <p:spPr>
          <a:xfrm>
            <a:off x="184845" y="980728"/>
            <a:ext cx="8640960" cy="5184576"/>
          </a:xfrm>
          <a:prstGeom prst="rect">
            <a:avLst/>
          </a:prstGeom>
        </p:spPr>
        <p:txBody>
          <a:bodyPr vert="horz" lIns="91440" tIns="45720" rIns="91440" bIns="45720" rtlCol="0">
            <a:normAutofit/>
          </a:bodyPr>
          <a:lstStyle>
            <a:lvl1pPr>
              <a:lnSpc>
                <a:spcPct val="130000"/>
              </a:lnSpc>
              <a:spcBef>
                <a:spcPts val="600"/>
              </a:spcBef>
              <a:defRPr sz="2400" b="0"/>
            </a:lvl1pPr>
            <a:lvl2pPr marL="542925" indent="-180975">
              <a:lnSpc>
                <a:spcPct val="130000"/>
              </a:lnSpc>
              <a:spcBef>
                <a:spcPts val="600"/>
              </a:spcBef>
              <a:defRPr/>
            </a:lvl2pPr>
            <a:lvl3pPr marL="895350" indent="-180975">
              <a:lnSpc>
                <a:spcPct val="130000"/>
              </a:lnSpc>
              <a:spcBef>
                <a:spcPts val="600"/>
              </a:spcBef>
              <a:defRPr/>
            </a:lvl3pPr>
            <a:lvl4pPr marL="1257300" indent="-180975">
              <a:lnSpc>
                <a:spcPct val="130000"/>
              </a:lnSpc>
              <a:spcBef>
                <a:spcPts val="600"/>
              </a:spcBef>
              <a:defRPr/>
            </a:lvl4pPr>
            <a:lvl5pPr marL="1619250" indent="-180975">
              <a:lnSpc>
                <a:spcPct val="13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Footer Placeholder 1"/>
          <p:cNvSpPr>
            <a:spLocks noGrp="1"/>
          </p:cNvSpPr>
          <p:nvPr>
            <p:ph type="ftr" sz="quarter" idx="10"/>
          </p:nvPr>
        </p:nvSpPr>
        <p:spPr>
          <a:xfrm>
            <a:off x="189399" y="6385768"/>
            <a:ext cx="2895600" cy="365125"/>
          </a:xfrm>
          <a:prstGeom prst="rect">
            <a:avLst/>
          </a:prstGeom>
        </p:spPr>
        <p:txBody>
          <a:bodyPr/>
          <a:lstStyle>
            <a:lvl1pPr>
              <a:defRPr/>
            </a:lvl1pPr>
          </a:lstStyle>
          <a:p>
            <a:r>
              <a:rPr lang="de-DE" dirty="0" smtClean="0"/>
              <a:t>Abhinav Sunderrajan</a:t>
            </a:r>
            <a:endParaRPr lang="de-DE" dirty="0"/>
          </a:p>
        </p:txBody>
      </p:sp>
      <p:sp>
        <p:nvSpPr>
          <p:cNvPr id="3" name="Slide Number Placeholder 2"/>
          <p:cNvSpPr>
            <a:spLocks noGrp="1"/>
          </p:cNvSpPr>
          <p:nvPr>
            <p:ph type="sldNum" sz="quarter" idx="11"/>
          </p:nvPr>
        </p:nvSpPr>
        <p:spPr>
          <a:xfrm>
            <a:off x="4324350" y="6399213"/>
            <a:ext cx="438150" cy="365125"/>
          </a:xfrm>
          <a:prstGeom prst="rect">
            <a:avLst/>
          </a:prstGeom>
        </p:spPr>
        <p:txBody>
          <a:bodyPr/>
          <a:lstStyle/>
          <a:p>
            <a:fld id="{1EC212D7-1D5D-4221-B722-2185364A0A04}" type="slidenum">
              <a:rPr lang="en-US" smtClean="0"/>
              <a:pPr/>
              <a:t>‹#›</a:t>
            </a:fld>
            <a:endParaRPr lang="en-US" dirty="0"/>
          </a:p>
        </p:txBody>
      </p:sp>
    </p:spTree>
    <p:extLst>
      <p:ext uri="{BB962C8B-B14F-4D97-AF65-F5344CB8AC3E}">
        <p14:creationId xmlns:p14="http://schemas.microsoft.com/office/powerpoint/2010/main" val="630124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der </a:t>
            </a:r>
            <a:r>
              <a:rPr lang="en-US" noProof="0" dirty="0" err="1" smtClean="0"/>
              <a:t>Präsentation</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en-US" noProof="0" dirty="0" smtClean="0"/>
              <a:t>Referent</a:t>
            </a:r>
          </a:p>
          <a:p>
            <a:pPr lvl="0"/>
            <a:r>
              <a:rPr lang="en-US" noProof="0" dirty="0" smtClean="0"/>
              <a:t>Ort, Datum (</a:t>
            </a:r>
            <a:r>
              <a:rPr lang="en-US" noProof="0" dirty="0" err="1" smtClean="0"/>
              <a:t>Schreibweise</a:t>
            </a:r>
            <a:r>
              <a:rPr lang="en-US" noProof="0" dirty="0" smtClean="0"/>
              <a:t>: 00. </a:t>
            </a:r>
            <a:r>
              <a:rPr lang="en-US" noProof="0" dirty="0" err="1" smtClean="0"/>
              <a:t>Januar</a:t>
            </a:r>
            <a:r>
              <a:rPr lang="en-US" noProof="0" dirty="0" smtClean="0"/>
              <a:t> 2015)</a:t>
            </a:r>
          </a:p>
        </p:txBody>
      </p:sp>
      <p:sp>
        <p:nvSpPr>
          <p:cNvPr id="17" name="Inhaltsplatzhalter 2"/>
          <p:cNvSpPr>
            <a:spLocks noGrp="1"/>
          </p:cNvSpPr>
          <p:nvPr>
            <p:ph idx="11"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34798495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vl2pPr>
              <a:lnSpc>
                <a:spcPct val="114000"/>
              </a:lnSpc>
              <a:defRPr lang="de-DE" noProof="0" dirty="0" smtClean="0">
                <a:solidFill>
                  <a:schemeClr val="bg1"/>
                </a:solidFill>
              </a:defRPr>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0"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3"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26292549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vl2pPr>
              <a:lnSpc>
                <a:spcPct val="114000"/>
              </a:lnSpc>
              <a:defRPr lang="de-DE" noProof="0" dirty="0" smtClean="0">
                <a:solidFill>
                  <a:schemeClr val="bg1"/>
                </a:solidFill>
              </a:defRPr>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3" name="Inhaltsplatzhalter 2"/>
          <p:cNvSpPr>
            <a:spLocks noGrp="1"/>
          </p:cNvSpPr>
          <p:nvPr>
            <p:ph idx="15" hasCustomPrompt="1"/>
          </p:nvPr>
        </p:nvSpPr>
        <p:spPr>
          <a:xfrm>
            <a:off x="4647179"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vl2pPr>
              <a:lnSpc>
                <a:spcPct val="114000"/>
              </a:lnSpc>
              <a:defRPr lang="de-DE" noProof="0" dirty="0" smtClean="0">
                <a:solidFill>
                  <a:schemeClr val="bg1"/>
                </a:solidFill>
              </a:defRPr>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6"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4044940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Textfeld 22"/>
          <p:cNvSpPr txBox="1"/>
          <p:nvPr userDrawn="1"/>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1026" name="Picture 2"/>
          <p:cNvPicPr>
            <a:picLocks noChangeAspect="1" noChangeArrowheads="1"/>
          </p:cNvPicPr>
          <p:nvPr userDrawn="1"/>
        </p:nvPicPr>
        <p:blipFill rotWithShape="1">
          <a:blip r:embed="rId8">
            <a:extLst>
              <a:ext uri="{28A0092B-C50C-407E-A947-70E740481C1C}">
                <a14:useLocalDpi xmlns:a14="http://schemas.microsoft.com/office/drawing/2010/main" val="0"/>
              </a:ext>
            </a:extLst>
          </a:blip>
          <a:srcRect/>
          <a:stretch/>
        </p:blipFill>
        <p:spPr bwMode="auto">
          <a:xfrm>
            <a:off x="6318445" y="313423"/>
            <a:ext cx="2510261" cy="320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54" r:id="rId2"/>
    <p:sldLayoutId id="2147483657" r:id="rId3"/>
    <p:sldLayoutId id="2147483653" r:id="rId4"/>
    <p:sldLayoutId id="2147483656" r:id="rId5"/>
    <p:sldLayoutId id="2147483669" r:id="rId6"/>
  </p:sldLayoutIdLst>
  <p:timing>
    <p:tnLst>
      <p:par>
        <p:cTn id="1" dur="indefinite" restart="never" nodeType="tmRoot"/>
      </p:par>
    </p:tnLst>
  </p:timing>
  <p:hf sldNum="0"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3" name="Textfeld 22"/>
          <p:cNvSpPr txBox="1"/>
          <p:nvPr userDrawn="1"/>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4" name="Picture 2"/>
          <p:cNvPicPr>
            <a:picLocks noChangeAspect="1" noChangeArrowheads="1"/>
          </p:cNvPicPr>
          <p:nvPr userDrawn="1"/>
        </p:nvPicPr>
        <p:blipFill rotWithShape="1">
          <a:blip r:embed="rId7">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p:blipFill>
        <p:spPr bwMode="auto">
          <a:xfrm>
            <a:off x="6318445" y="313423"/>
            <a:ext cx="2510261" cy="320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94716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iming>
    <p:tnLst>
      <p:par>
        <p:cTn id="1" dur="indefinite" restart="never" nodeType="tmRoot"/>
      </p:par>
    </p:tnLst>
  </p:timing>
  <p:hf sldNum="0"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TU Muenchen 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5" descr="TU Muenchen 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Content Placeholder 4"/>
          <p:cNvSpPr>
            <a:spLocks noGrp="1"/>
          </p:cNvSpPr>
          <p:nvPr>
            <p:ph idx="10"/>
          </p:nvPr>
        </p:nvSpPr>
        <p:spPr>
          <a:xfrm>
            <a:off x="307975" y="1556760"/>
            <a:ext cx="8508999" cy="1274125"/>
          </a:xfrm>
        </p:spPr>
        <p:txBody>
          <a:bodyPr/>
          <a:lstStyle/>
          <a:p>
            <a:pPr algn="r">
              <a:lnSpc>
                <a:spcPct val="100000"/>
              </a:lnSpc>
            </a:pPr>
            <a:r>
              <a:rPr lang="en-US" sz="3600" b="1" dirty="0">
                <a:solidFill>
                  <a:schemeClr val="tx2">
                    <a:lumMod val="75000"/>
                  </a:schemeClr>
                </a:solidFill>
              </a:rPr>
              <a:t>DATA DRIVEN ADAPTIVE </a:t>
            </a:r>
            <a:r>
              <a:rPr lang="en-US" sz="3600" b="1" dirty="0" smtClean="0">
                <a:solidFill>
                  <a:schemeClr val="tx2">
                    <a:lumMod val="75000"/>
                  </a:schemeClr>
                </a:solidFill>
              </a:rPr>
              <a:t>TRAFFIC SIMULATION </a:t>
            </a:r>
            <a:r>
              <a:rPr lang="en-US" sz="3600" b="1" dirty="0">
                <a:solidFill>
                  <a:schemeClr val="tx2">
                    <a:lumMod val="75000"/>
                  </a:schemeClr>
                </a:solidFill>
              </a:rPr>
              <a:t>OF AN EXPRESSWAY</a:t>
            </a:r>
            <a:endParaRPr lang="en-GB" sz="3600" b="1" dirty="0">
              <a:solidFill>
                <a:schemeClr val="tx2">
                  <a:lumMod val="75000"/>
                </a:schemeClr>
              </a:solidFill>
            </a:endParaRPr>
          </a:p>
        </p:txBody>
      </p:sp>
      <p:sp>
        <p:nvSpPr>
          <p:cNvPr id="6" name="TextBox 5"/>
          <p:cNvSpPr txBox="1"/>
          <p:nvPr/>
        </p:nvSpPr>
        <p:spPr>
          <a:xfrm>
            <a:off x="1144594" y="3851449"/>
            <a:ext cx="5943600" cy="535531"/>
          </a:xfrm>
          <a:prstGeom prst="rect">
            <a:avLst/>
          </a:prstGeom>
          <a:noFill/>
        </p:spPr>
        <p:txBody>
          <a:bodyPr wrap="square" rtlCol="0">
            <a:spAutoFit/>
          </a:bodyPr>
          <a:lstStyle/>
          <a:p>
            <a:pPr>
              <a:lnSpc>
                <a:spcPct val="80000"/>
              </a:lnSpc>
              <a:spcAft>
                <a:spcPts val="0"/>
              </a:spcAft>
            </a:pPr>
            <a:r>
              <a:rPr lang="en-US" dirty="0" smtClean="0">
                <a:solidFill>
                  <a:schemeClr val="tx2">
                    <a:lumMod val="75000"/>
                  </a:schemeClr>
                </a:solidFill>
                <a:latin typeface="+mj-lt"/>
              </a:rPr>
              <a:t>Abhinav Sunderrajan, Vaisagh Viswanathan, Wentong Cai and Alois Knoll</a:t>
            </a:r>
          </a:p>
        </p:txBody>
      </p:sp>
      <p:sp>
        <p:nvSpPr>
          <p:cNvPr id="7" name="TextBox 6"/>
          <p:cNvSpPr txBox="1"/>
          <p:nvPr/>
        </p:nvSpPr>
        <p:spPr>
          <a:xfrm>
            <a:off x="1144594" y="4816760"/>
            <a:ext cx="5943600" cy="313932"/>
          </a:xfrm>
          <a:prstGeom prst="rect">
            <a:avLst/>
          </a:prstGeom>
          <a:noFill/>
        </p:spPr>
        <p:txBody>
          <a:bodyPr wrap="square" rtlCol="0">
            <a:spAutoFit/>
          </a:bodyPr>
          <a:lstStyle/>
          <a:p>
            <a:pPr>
              <a:lnSpc>
                <a:spcPct val="80000"/>
              </a:lnSpc>
              <a:spcAft>
                <a:spcPts val="0"/>
              </a:spcAft>
            </a:pPr>
            <a:r>
              <a:rPr lang="en-US" dirty="0" smtClean="0">
                <a:solidFill>
                  <a:schemeClr val="tx2">
                    <a:lumMod val="75000"/>
                  </a:schemeClr>
                </a:solidFill>
                <a:latin typeface="+mj-lt"/>
              </a:rPr>
              <a:t>Presented by: Wentong Cai</a:t>
            </a:r>
          </a:p>
        </p:txBody>
      </p:sp>
    </p:spTree>
    <p:extLst>
      <p:ext uri="{BB962C8B-B14F-4D97-AF65-F5344CB8AC3E}">
        <p14:creationId xmlns:p14="http://schemas.microsoft.com/office/powerpoint/2010/main" val="2922537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0" y="940922"/>
            <a:ext cx="8508999" cy="4630146"/>
          </a:xfrm>
        </p:spPr>
        <p:txBody>
          <a:bodyPr/>
          <a:lstStyle/>
          <a:p>
            <a:pPr marL="342900" indent="-342900">
              <a:buFont typeface="Wingdings" panose="05000000000000000000" pitchFamily="2" charset="2"/>
              <a:buChar char="Ø"/>
            </a:pPr>
            <a:r>
              <a:rPr lang="en-US" sz="2200" dirty="0">
                <a:solidFill>
                  <a:srgbClr val="005293"/>
                </a:solidFill>
              </a:rPr>
              <a:t>For a reasonable representation of the physical world, we employ an agent-based microscopic </a:t>
            </a:r>
            <a:r>
              <a:rPr lang="en-US" sz="2200" dirty="0" smtClean="0">
                <a:solidFill>
                  <a:srgbClr val="005293"/>
                </a:solidFill>
              </a:rPr>
              <a:t>traffic simulation.</a:t>
            </a:r>
          </a:p>
          <a:p>
            <a:pPr marL="342900" indent="-342900">
              <a:buFont typeface="Wingdings" panose="05000000000000000000" pitchFamily="2" charset="2"/>
              <a:buChar char="Ø"/>
            </a:pPr>
            <a:r>
              <a:rPr lang="en-US" sz="2200" dirty="0">
                <a:solidFill>
                  <a:srgbClr val="005293"/>
                </a:solidFill>
              </a:rPr>
              <a:t>The floating car data (FCD) provided by the microscopic simulation was used to initialize the state </a:t>
            </a:r>
            <a:r>
              <a:rPr lang="en-US" sz="2200" dirty="0" smtClean="0">
                <a:solidFill>
                  <a:srgbClr val="005293"/>
                </a:solidFill>
              </a:rPr>
              <a:t>of the </a:t>
            </a:r>
            <a:r>
              <a:rPr lang="en-US" sz="2200" dirty="0">
                <a:solidFill>
                  <a:srgbClr val="005293"/>
                </a:solidFill>
              </a:rPr>
              <a:t>predictive Cell Transmission Model (CTM</a:t>
            </a:r>
            <a:r>
              <a:rPr lang="en-US" sz="2200" dirty="0" smtClean="0">
                <a:solidFill>
                  <a:srgbClr val="005293"/>
                </a:solidFill>
              </a:rPr>
              <a:t>)* based </a:t>
            </a:r>
            <a:r>
              <a:rPr lang="en-US" sz="2200" dirty="0">
                <a:solidFill>
                  <a:srgbClr val="005293"/>
                </a:solidFill>
              </a:rPr>
              <a:t>macroscopic simulation</a:t>
            </a:r>
            <a:r>
              <a:rPr lang="en-US" sz="2200" dirty="0" smtClean="0">
                <a:solidFill>
                  <a:srgbClr val="005293"/>
                </a:solidFill>
              </a:rPr>
              <a:t>.</a:t>
            </a:r>
          </a:p>
          <a:p>
            <a:pPr marL="342900" indent="-342900">
              <a:buFont typeface="Wingdings" panose="05000000000000000000" pitchFamily="2" charset="2"/>
              <a:buChar char="Ø"/>
            </a:pPr>
            <a:r>
              <a:rPr lang="en-US" sz="2200" dirty="0">
                <a:solidFill>
                  <a:srgbClr val="005293"/>
                </a:solidFill>
              </a:rPr>
              <a:t>The predictive component works hand in hand with the optimization module to give </a:t>
            </a:r>
            <a:r>
              <a:rPr lang="en-US" sz="2200" dirty="0" smtClean="0">
                <a:solidFill>
                  <a:srgbClr val="005293"/>
                </a:solidFill>
              </a:rPr>
              <a:t>recommendations to </a:t>
            </a:r>
            <a:r>
              <a:rPr lang="en-US" sz="2200" dirty="0">
                <a:solidFill>
                  <a:srgbClr val="005293"/>
                </a:solidFill>
              </a:rPr>
              <a:t>the physical system to optimize traffic flow after evaluating several candidate solutions</a:t>
            </a:r>
            <a:r>
              <a:rPr lang="en-US" sz="2200" dirty="0" smtClean="0">
                <a:solidFill>
                  <a:srgbClr val="005293"/>
                </a:solidFill>
              </a:rPr>
              <a:t>.</a:t>
            </a:r>
          </a:p>
          <a:p>
            <a:pPr marL="342900" indent="-342900">
              <a:buFont typeface="Wingdings" panose="05000000000000000000" pitchFamily="2" charset="2"/>
              <a:buChar char="Ø"/>
            </a:pPr>
            <a:r>
              <a:rPr lang="en-US" sz="2200" dirty="0">
                <a:solidFill>
                  <a:srgbClr val="005293"/>
                </a:solidFill>
              </a:rPr>
              <a:t>In this </a:t>
            </a:r>
            <a:r>
              <a:rPr lang="en-US" sz="2200" dirty="0" smtClean="0">
                <a:solidFill>
                  <a:srgbClr val="005293"/>
                </a:solidFill>
              </a:rPr>
              <a:t>paper we </a:t>
            </a:r>
            <a:r>
              <a:rPr lang="en-US" sz="2200" dirty="0">
                <a:solidFill>
                  <a:srgbClr val="005293"/>
                </a:solidFill>
              </a:rPr>
              <a:t>optimize the traffic flow </a:t>
            </a:r>
            <a:r>
              <a:rPr lang="en-US" sz="2200" dirty="0" smtClean="0">
                <a:solidFill>
                  <a:srgbClr val="005293"/>
                </a:solidFill>
              </a:rPr>
              <a:t>by simulating a real </a:t>
            </a:r>
            <a:r>
              <a:rPr lang="en-US" sz="2200" dirty="0">
                <a:solidFill>
                  <a:srgbClr val="005293"/>
                </a:solidFill>
              </a:rPr>
              <a:t>world expressway </a:t>
            </a:r>
            <a:r>
              <a:rPr lang="en-US" sz="2200" dirty="0" smtClean="0">
                <a:solidFill>
                  <a:srgbClr val="005293"/>
                </a:solidFill>
              </a:rPr>
              <a:t>employing </a:t>
            </a:r>
            <a:r>
              <a:rPr lang="en-US" sz="2200" dirty="0">
                <a:solidFill>
                  <a:srgbClr val="005293"/>
                </a:solidFill>
              </a:rPr>
              <a:t>ramp-metering as </a:t>
            </a:r>
            <a:r>
              <a:rPr lang="en-US" sz="2200" dirty="0" smtClean="0">
                <a:solidFill>
                  <a:srgbClr val="005293"/>
                </a:solidFill>
              </a:rPr>
              <a:t>the control </a:t>
            </a:r>
            <a:r>
              <a:rPr lang="en-US" sz="2200" dirty="0">
                <a:solidFill>
                  <a:srgbClr val="005293"/>
                </a:solidFill>
              </a:rPr>
              <a:t>action. </a:t>
            </a:r>
          </a:p>
        </p:txBody>
      </p:sp>
      <p:sp>
        <p:nvSpPr>
          <p:cNvPr id="3" name="Title 2"/>
          <p:cNvSpPr>
            <a:spLocks noGrp="1"/>
          </p:cNvSpPr>
          <p:nvPr>
            <p:ph type="title"/>
          </p:nvPr>
        </p:nvSpPr>
        <p:spPr>
          <a:xfrm>
            <a:off x="393700" y="302684"/>
            <a:ext cx="8508999" cy="360000"/>
          </a:xfrm>
        </p:spPr>
        <p:txBody>
          <a:bodyPr/>
          <a:lstStyle/>
          <a:p>
            <a:r>
              <a:rPr lang="en-US" sz="2600" b="1" dirty="0" smtClean="0">
                <a:solidFill>
                  <a:srgbClr val="92D050"/>
                </a:solidFill>
              </a:rPr>
              <a:t>Overview</a:t>
            </a:r>
            <a:endParaRPr lang="en-US" sz="2600" b="1" dirty="0">
              <a:solidFill>
                <a:srgbClr val="92D050"/>
              </a:solidFill>
            </a:endParaRPr>
          </a:p>
        </p:txBody>
      </p:sp>
      <p:sp>
        <p:nvSpPr>
          <p:cNvPr id="5" name="TextBox 4"/>
          <p:cNvSpPr txBox="1"/>
          <p:nvPr/>
        </p:nvSpPr>
        <p:spPr>
          <a:xfrm>
            <a:off x="262467" y="6248401"/>
            <a:ext cx="8771466" cy="369332"/>
          </a:xfrm>
          <a:prstGeom prst="rect">
            <a:avLst/>
          </a:prstGeom>
          <a:noFill/>
        </p:spPr>
        <p:txBody>
          <a:bodyPr wrap="square" lIns="0" tIns="0" rIns="0" bIns="0" rtlCol="0">
            <a:spAutoFit/>
          </a:bodyPr>
          <a:lstStyle/>
          <a:p>
            <a:r>
              <a:rPr lang="en-US" sz="1200" dirty="0" smtClean="0">
                <a:solidFill>
                  <a:srgbClr val="005293"/>
                </a:solidFill>
                <a:latin typeface="+mn-lt"/>
              </a:rPr>
              <a:t>* </a:t>
            </a:r>
            <a:r>
              <a:rPr lang="en-US" sz="1200" dirty="0">
                <a:solidFill>
                  <a:srgbClr val="005293"/>
                </a:solidFill>
              </a:rPr>
              <a:t>The cell transmission model: A dynamic representation of highway traffic consistent</a:t>
            </a:r>
          </a:p>
          <a:p>
            <a:r>
              <a:rPr lang="en-US" sz="1200" dirty="0">
                <a:solidFill>
                  <a:srgbClr val="005293"/>
                </a:solidFill>
              </a:rPr>
              <a:t>with the hydrodynamic theory”. Transportation Research Part B: Methodological 28 (4): 269–287</a:t>
            </a:r>
            <a:endParaRPr lang="en-US" sz="1200" dirty="0" smtClean="0">
              <a:solidFill>
                <a:srgbClr val="005293"/>
              </a:solidFill>
              <a:latin typeface="+mn-lt"/>
            </a:endParaRPr>
          </a:p>
        </p:txBody>
      </p:sp>
    </p:spTree>
    <p:extLst>
      <p:ext uri="{BB962C8B-B14F-4D97-AF65-F5344CB8AC3E}">
        <p14:creationId xmlns:p14="http://schemas.microsoft.com/office/powerpoint/2010/main" val="1595143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9090" y="319617"/>
            <a:ext cx="8508999" cy="360000"/>
          </a:xfrm>
        </p:spPr>
        <p:txBody>
          <a:bodyPr/>
          <a:lstStyle/>
          <a:p>
            <a:r>
              <a:rPr lang="en-US" sz="2600" b="1" dirty="0" smtClean="0">
                <a:solidFill>
                  <a:srgbClr val="92D050"/>
                </a:solidFill>
              </a:rPr>
              <a:t>Overview</a:t>
            </a:r>
            <a:endParaRPr lang="en-US" sz="2600" b="1" dirty="0">
              <a:solidFill>
                <a:srgbClr val="92D050"/>
              </a:solidFill>
            </a:endParaRPr>
          </a:p>
        </p:txBody>
      </p:sp>
      <p:pic>
        <p:nvPicPr>
          <p:cNvPr id="1028" name="Picture 4" descr="C:\Users\abhinav.sunderrajan\Google Drive\Completed\Wintersim-2016\paper\wsc16LatexPaper\images\methodology.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00"/>
            <a:ext cx="9054145" cy="51175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955278" y="1741252"/>
                <a:ext cx="1595336" cy="561436"/>
              </a:xfrm>
              <a:prstGeom prst="rect">
                <a:avLst/>
              </a:prstGeom>
              <a:noFill/>
            </p:spPr>
            <p:txBody>
              <a:bodyPr wrap="square" lIns="0" tIns="0" rIns="0" bIns="0" rtlCol="0">
                <a:spAutoFit/>
              </a:bodyPr>
              <a:lstStyle/>
              <a:p>
                <a:pPr algn="ctr">
                  <a:lnSpc>
                    <a:spcPct val="114000"/>
                  </a:lnSpc>
                </a:pPr>
                <a:r>
                  <a:rPr lang="en-US" sz="1600" dirty="0" smtClean="0">
                    <a:solidFill>
                      <a:schemeClr val="accent1"/>
                    </a:solidFill>
                    <a:latin typeface="+mn-lt"/>
                  </a:rPr>
                  <a:t>Input given at time </a:t>
                </a:r>
                <a14:m>
                  <m:oMath xmlns:m="http://schemas.openxmlformats.org/officeDocument/2006/math">
                    <m:sSub>
                      <m:sSubPr>
                        <m:ctrlPr>
                          <a:rPr lang="en-US" sz="1600" i="1" smtClean="0">
                            <a:solidFill>
                              <a:schemeClr val="accent1"/>
                            </a:solidFill>
                            <a:latin typeface="Cambria Math"/>
                          </a:rPr>
                        </m:ctrlPr>
                      </m:sSubPr>
                      <m:e>
                        <m:r>
                          <a:rPr lang="en-US" sz="1600" b="0" i="1" smtClean="0">
                            <a:solidFill>
                              <a:schemeClr val="accent1"/>
                            </a:solidFill>
                            <a:latin typeface="Cambria Math"/>
                          </a:rPr>
                          <m:t>𝑇</m:t>
                        </m:r>
                      </m:e>
                      <m:sub>
                        <m:r>
                          <a:rPr lang="en-US" sz="1600" b="0" i="1" smtClean="0">
                            <a:solidFill>
                              <a:schemeClr val="accent1"/>
                            </a:solidFill>
                            <a:latin typeface="Cambria Math"/>
                          </a:rPr>
                          <m:t>𝑖𝑛</m:t>
                        </m:r>
                      </m:sub>
                    </m:sSub>
                  </m:oMath>
                </a14:m>
                <a:endParaRPr lang="en-US" sz="1600" dirty="0" err="1" smtClean="0">
                  <a:solidFill>
                    <a:schemeClr val="accent1"/>
                  </a:solidFill>
                  <a:latin typeface="+mn-lt"/>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955278" y="1741252"/>
                <a:ext cx="1595336" cy="561436"/>
              </a:xfrm>
              <a:prstGeom prst="rect">
                <a:avLst/>
              </a:prstGeom>
              <a:blipFill rotWithShape="1">
                <a:blip r:embed="rId3"/>
                <a:stretch>
                  <a:fillRect t="-978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0" y="5226512"/>
                <a:ext cx="1760616" cy="842154"/>
              </a:xfrm>
              <a:prstGeom prst="rect">
                <a:avLst/>
              </a:prstGeom>
              <a:noFill/>
            </p:spPr>
            <p:txBody>
              <a:bodyPr wrap="square" lIns="0" tIns="0" rIns="0" bIns="0" rtlCol="0">
                <a:spAutoFit/>
              </a:bodyPr>
              <a:lstStyle/>
              <a:p>
                <a:pPr algn="ctr">
                  <a:lnSpc>
                    <a:spcPct val="114000"/>
                  </a:lnSpc>
                </a:pPr>
                <a:r>
                  <a:rPr lang="en-US" sz="1600" dirty="0" smtClean="0">
                    <a:solidFill>
                      <a:schemeClr val="accent1"/>
                    </a:solidFill>
                    <a:latin typeface="+mn-lt"/>
                  </a:rPr>
                  <a:t>Recommendation given at time </a:t>
                </a:r>
                <a14:m>
                  <m:oMath xmlns:m="http://schemas.openxmlformats.org/officeDocument/2006/math">
                    <m:sSub>
                      <m:sSubPr>
                        <m:ctrlPr>
                          <a:rPr lang="en-US" sz="1600" i="1" smtClean="0">
                            <a:solidFill>
                              <a:schemeClr val="accent1"/>
                            </a:solidFill>
                            <a:latin typeface="Cambria Math"/>
                          </a:rPr>
                        </m:ctrlPr>
                      </m:sSubPr>
                      <m:e>
                        <m:r>
                          <a:rPr lang="en-US" sz="1600" b="0" i="1" smtClean="0">
                            <a:solidFill>
                              <a:schemeClr val="accent1"/>
                            </a:solidFill>
                            <a:latin typeface="Cambria Math"/>
                          </a:rPr>
                          <m:t>𝑇</m:t>
                        </m:r>
                      </m:e>
                      <m:sub>
                        <m:r>
                          <a:rPr lang="en-US" sz="1600" b="0" i="1" smtClean="0">
                            <a:solidFill>
                              <a:schemeClr val="accent1"/>
                            </a:solidFill>
                            <a:latin typeface="Cambria Math"/>
                          </a:rPr>
                          <m:t>𝑖𝑛</m:t>
                        </m:r>
                      </m:sub>
                    </m:sSub>
                    <m:r>
                      <a:rPr lang="en-US" sz="1600" b="0" i="1" smtClean="0">
                        <a:solidFill>
                          <a:schemeClr val="accent1"/>
                        </a:solidFill>
                        <a:latin typeface="Cambria Math"/>
                      </a:rPr>
                      <m:t>+</m:t>
                    </m:r>
                    <m:r>
                      <a:rPr lang="en-US" sz="1600" b="0" i="1" smtClean="0">
                        <a:solidFill>
                          <a:schemeClr val="accent1"/>
                        </a:solidFill>
                        <a:latin typeface="Cambria Math"/>
                        <a:ea typeface="Cambria Math"/>
                      </a:rPr>
                      <m:t>∆</m:t>
                    </m:r>
                    <m:r>
                      <a:rPr lang="en-US" sz="1600" b="0" i="1" smtClean="0">
                        <a:solidFill>
                          <a:schemeClr val="accent1"/>
                        </a:solidFill>
                        <a:latin typeface="Cambria Math"/>
                        <a:ea typeface="Cambria Math"/>
                      </a:rPr>
                      <m:t>𝑇</m:t>
                    </m:r>
                  </m:oMath>
                </a14:m>
                <a:endParaRPr lang="en-US" sz="1600" dirty="0" err="1" smtClean="0">
                  <a:solidFill>
                    <a:schemeClr val="accent1"/>
                  </a:solidFill>
                  <a:latin typeface="+mn-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0" y="5226512"/>
                <a:ext cx="1760616" cy="842154"/>
              </a:xfrm>
              <a:prstGeom prst="rect">
                <a:avLst/>
              </a:prstGeom>
              <a:blipFill rotWithShape="1">
                <a:blip r:embed="rId4"/>
                <a:stretch>
                  <a:fillRect l="-1730" t="-5755" r="-5882" b="-1439"/>
                </a:stretch>
              </a:blipFill>
            </p:spPr>
            <p:txBody>
              <a:bodyPr/>
              <a:lstStyle/>
              <a:p>
                <a:r>
                  <a:rPr lang="en-US">
                    <a:noFill/>
                  </a:rPr>
                  <a:t> </a:t>
                </a:r>
              </a:p>
            </p:txBody>
          </p:sp>
        </mc:Fallback>
      </mc:AlternateContent>
    </p:spTree>
    <p:extLst>
      <p:ext uri="{BB962C8B-B14F-4D97-AF65-F5344CB8AC3E}">
        <p14:creationId xmlns:p14="http://schemas.microsoft.com/office/powerpoint/2010/main" val="1399590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9648" y="246839"/>
            <a:ext cx="8508999" cy="360000"/>
          </a:xfrm>
        </p:spPr>
        <p:txBody>
          <a:bodyPr/>
          <a:lstStyle/>
          <a:p>
            <a:r>
              <a:rPr lang="en-US" sz="2600" b="1" dirty="0" smtClean="0">
                <a:solidFill>
                  <a:srgbClr val="92D050"/>
                </a:solidFill>
              </a:rPr>
              <a:t>Physical System</a:t>
            </a:r>
            <a:endParaRPr lang="en-US" sz="2600" b="1" dirty="0">
              <a:solidFill>
                <a:srgbClr val="92D050"/>
              </a:solidFill>
            </a:endParaRPr>
          </a:p>
        </p:txBody>
      </p:sp>
      <p:pic>
        <p:nvPicPr>
          <p:cNvPr id="6" name="Picture 2" descr="http://gamma.cs.unc.edu/HYBRID_TRAFFIC/images/3d-teas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48" y="749010"/>
            <a:ext cx="8296192" cy="43564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0973" y="5188895"/>
            <a:ext cx="8317865" cy="646331"/>
          </a:xfrm>
          <a:prstGeom prst="rect">
            <a:avLst/>
          </a:prstGeom>
          <a:noFill/>
        </p:spPr>
        <p:txBody>
          <a:bodyPr wrap="square" rtlCol="0">
            <a:spAutoFit/>
          </a:bodyPr>
          <a:lstStyle/>
          <a:p>
            <a:pPr algn="ctr">
              <a:spcAft>
                <a:spcPts val="600"/>
              </a:spcAft>
            </a:pPr>
            <a:r>
              <a:rPr lang="en-US" dirty="0" smtClean="0">
                <a:solidFill>
                  <a:srgbClr val="1D60A8"/>
                </a:solidFill>
                <a:latin typeface="TUM Neue Helvetica 55 Regular"/>
              </a:rPr>
              <a:t>We employ </a:t>
            </a:r>
            <a:r>
              <a:rPr lang="en-US" i="1" dirty="0">
                <a:solidFill>
                  <a:srgbClr val="1D60A8"/>
                </a:solidFill>
                <a:latin typeface="TUM Neue Helvetica 55 Regular"/>
              </a:rPr>
              <a:t>agent-based </a:t>
            </a:r>
            <a:r>
              <a:rPr lang="en-US" i="1" dirty="0" smtClean="0">
                <a:solidFill>
                  <a:srgbClr val="1D60A8"/>
                </a:solidFill>
                <a:latin typeface="TUM Neue Helvetica 55 Regular"/>
              </a:rPr>
              <a:t>microscopic traffic simulations to model the physical system with high fidelity</a:t>
            </a:r>
            <a:r>
              <a:rPr lang="en-US" dirty="0" smtClean="0">
                <a:solidFill>
                  <a:srgbClr val="1D60A8"/>
                </a:solidFill>
                <a:latin typeface="TUM Neue Helvetica 55 Regular"/>
              </a:rPr>
              <a:t>.</a:t>
            </a:r>
            <a:endParaRPr lang="en-US" dirty="0">
              <a:solidFill>
                <a:srgbClr val="1D60A8"/>
              </a:solidFill>
              <a:latin typeface="TUM Neue Helvetica 55 Regular"/>
            </a:endParaRPr>
          </a:p>
        </p:txBody>
      </p:sp>
      <p:sp>
        <p:nvSpPr>
          <p:cNvPr id="8" name="Content Placeholder 7"/>
          <p:cNvSpPr txBox="1">
            <a:spLocks noGrp="1"/>
          </p:cNvSpPr>
          <p:nvPr>
            <p:ph idx="10"/>
          </p:nvPr>
        </p:nvSpPr>
        <p:spPr>
          <a:prstGeom prst="rect">
            <a:avLst/>
          </a:prstGeom>
          <a:noFill/>
        </p:spPr>
        <p:txBody>
          <a:bodyPr wrap="square" rtlCol="0">
            <a:spAutoFit/>
          </a:bodyPr>
          <a:lstStyle/>
          <a:p>
            <a:r>
              <a:rPr lang="en-US" sz="1200" dirty="0">
                <a:solidFill>
                  <a:srgbClr val="1D60A8"/>
                </a:solidFill>
                <a:latin typeface="TUM Neue Helvetica 55 Regular"/>
              </a:rPr>
              <a:t>Image courtesy http://gamma.cs.unc.edu/HYBRID_TRAFFIC/ </a:t>
            </a:r>
          </a:p>
        </p:txBody>
      </p:sp>
    </p:spTree>
    <p:extLst>
      <p:ext uri="{BB962C8B-B14F-4D97-AF65-F5344CB8AC3E}">
        <p14:creationId xmlns:p14="http://schemas.microsoft.com/office/powerpoint/2010/main" val="1516118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7557" y="1025588"/>
            <a:ext cx="8508999" cy="4783754"/>
          </a:xfrm>
        </p:spPr>
        <p:txBody>
          <a:bodyPr/>
          <a:lstStyle/>
          <a:p>
            <a:pPr marL="342900" indent="-342900">
              <a:buFont typeface="Wingdings" panose="05000000000000000000" pitchFamily="2" charset="2"/>
              <a:buChar char="Ø"/>
            </a:pPr>
            <a:r>
              <a:rPr lang="en-US" sz="2300" dirty="0" smtClean="0">
                <a:solidFill>
                  <a:srgbClr val="005293"/>
                </a:solidFill>
                <a:latin typeface="TUM Neue Helvetica 55 Regular"/>
              </a:rPr>
              <a:t>The agent-based simulations were employed owing to the enormous amount of resources required to implement the recommendations of the predictive simulation on a real world road network.</a:t>
            </a:r>
            <a:endParaRPr lang="en-US" sz="2300" dirty="0" smtClean="0">
              <a:solidFill>
                <a:srgbClr val="005293"/>
              </a:solidFill>
              <a:latin typeface="TUM Neue Helvetica 55 Regular"/>
              <a:cs typeface="Arial" pitchFamily="34" charset="0"/>
            </a:endParaRPr>
          </a:p>
          <a:p>
            <a:pPr marL="342900" lvl="0" indent="-342900" eaLnBrk="1" hangingPunct="1">
              <a:lnSpc>
                <a:spcPct val="100000"/>
              </a:lnSpc>
              <a:spcAft>
                <a:spcPts val="600"/>
              </a:spcAft>
              <a:buFont typeface="Wingdings" panose="05000000000000000000" pitchFamily="2" charset="2"/>
              <a:buChar char="Ø"/>
            </a:pPr>
            <a:r>
              <a:rPr lang="en-US" sz="2300" dirty="0" smtClean="0">
                <a:solidFill>
                  <a:srgbClr val="005293"/>
                </a:solidFill>
                <a:latin typeface="TUM Neue Helvetica 55 Regular"/>
                <a:cs typeface="Arial" pitchFamily="34" charset="0"/>
              </a:rPr>
              <a:t>Microscopic models describe traffic from the perspective of individual driver-vehicle units (DVUs).</a:t>
            </a:r>
          </a:p>
          <a:p>
            <a:pPr marL="342900" lvl="0" indent="-342900" eaLnBrk="1" hangingPunct="1">
              <a:lnSpc>
                <a:spcPct val="100000"/>
              </a:lnSpc>
              <a:spcAft>
                <a:spcPts val="600"/>
              </a:spcAft>
              <a:buFont typeface="Wingdings" panose="05000000000000000000" pitchFamily="2" charset="2"/>
              <a:buChar char="Ø"/>
            </a:pPr>
            <a:r>
              <a:rPr lang="en-US" sz="2300" dirty="0" smtClean="0">
                <a:solidFill>
                  <a:srgbClr val="005293"/>
                </a:solidFill>
                <a:latin typeface="TUM Neue Helvetica 55 Regular"/>
                <a:cs typeface="Arial" pitchFamily="34" charset="0"/>
              </a:rPr>
              <a:t>These high fidelity simulations help capture the heterogeneities in traffic in terms of different vehicles classes (e.g. cars, trucks) and driver behaviors (e.g. intelligent, aggressive).</a:t>
            </a:r>
          </a:p>
          <a:p>
            <a:pPr marL="342900" lvl="0" indent="-342900" eaLnBrk="1" hangingPunct="1">
              <a:lnSpc>
                <a:spcPct val="100000"/>
              </a:lnSpc>
              <a:spcAft>
                <a:spcPts val="600"/>
              </a:spcAft>
              <a:buFont typeface="Wingdings" panose="05000000000000000000" pitchFamily="2" charset="2"/>
              <a:buChar char="Ø"/>
            </a:pPr>
            <a:r>
              <a:rPr lang="en-US" sz="2300" dirty="0" smtClean="0">
                <a:solidFill>
                  <a:srgbClr val="005293"/>
                </a:solidFill>
                <a:latin typeface="TUM Neue Helvetica 55 Regular"/>
                <a:cs typeface="Arial" pitchFamily="34" charset="0"/>
              </a:rPr>
              <a:t>The movement of DVUs are characterized by acceleration models for longitudinal motion and lane change models for lateral movement along the road.</a:t>
            </a:r>
            <a:endParaRPr lang="en-US" sz="2300" dirty="0">
              <a:solidFill>
                <a:srgbClr val="005293"/>
              </a:solidFill>
              <a:latin typeface="TUM Neue Helvetica 55 Regular"/>
              <a:cs typeface="Arial" pitchFamily="34" charset="0"/>
            </a:endParaRPr>
          </a:p>
        </p:txBody>
      </p:sp>
      <p:sp>
        <p:nvSpPr>
          <p:cNvPr id="3" name="Title 2"/>
          <p:cNvSpPr>
            <a:spLocks noGrp="1"/>
          </p:cNvSpPr>
          <p:nvPr>
            <p:ph type="title"/>
          </p:nvPr>
        </p:nvSpPr>
        <p:spPr>
          <a:xfrm>
            <a:off x="420690" y="285750"/>
            <a:ext cx="8508999" cy="360000"/>
          </a:xfrm>
        </p:spPr>
        <p:txBody>
          <a:bodyPr/>
          <a:lstStyle/>
          <a:p>
            <a:r>
              <a:rPr lang="en-US" sz="2600" b="1" dirty="0" smtClean="0">
                <a:solidFill>
                  <a:srgbClr val="92D050"/>
                </a:solidFill>
              </a:rPr>
              <a:t>Physical System</a:t>
            </a:r>
            <a:endParaRPr lang="en-US" sz="2600" b="1" dirty="0">
              <a:solidFill>
                <a:srgbClr val="92D050"/>
              </a:solidFill>
            </a:endParaRPr>
          </a:p>
        </p:txBody>
      </p:sp>
    </p:spTree>
    <p:extLst>
      <p:ext uri="{BB962C8B-B14F-4D97-AF65-F5344CB8AC3E}">
        <p14:creationId xmlns:p14="http://schemas.microsoft.com/office/powerpoint/2010/main" val="597268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420690" y="285750"/>
            <a:ext cx="8508999" cy="360000"/>
          </a:xfrm>
        </p:spPr>
        <p:txBody>
          <a:bodyPr/>
          <a:lstStyle/>
          <a:p>
            <a:r>
              <a:rPr lang="en-US" sz="2600" b="1" dirty="0" smtClean="0">
                <a:solidFill>
                  <a:srgbClr val="92D050"/>
                </a:solidFill>
              </a:rPr>
              <a:t>Physical System</a:t>
            </a:r>
            <a:endParaRPr lang="en-US" sz="2600" b="1" dirty="0">
              <a:solidFill>
                <a:srgbClr val="92D050"/>
              </a:solidFill>
            </a:endParaRPr>
          </a:p>
        </p:txBody>
      </p:sp>
      <p:sp>
        <p:nvSpPr>
          <p:cNvPr id="6" name="TextBox 5"/>
          <p:cNvSpPr txBox="1"/>
          <p:nvPr/>
        </p:nvSpPr>
        <p:spPr>
          <a:xfrm>
            <a:off x="219919" y="937549"/>
            <a:ext cx="8831484" cy="2769989"/>
          </a:xfrm>
          <a:prstGeom prst="rect">
            <a:avLst/>
          </a:prstGeom>
          <a:noFill/>
        </p:spPr>
        <p:txBody>
          <a:bodyPr wrap="square" rtlCol="0">
            <a:spAutoFit/>
          </a:bodyPr>
          <a:lstStyle/>
          <a:p>
            <a:pPr marL="342900" indent="-342900">
              <a:spcAft>
                <a:spcPts val="1200"/>
              </a:spcAft>
              <a:buFont typeface="Wingdings" panose="05000000000000000000" pitchFamily="2" charset="2"/>
              <a:buChar char="Ø"/>
            </a:pPr>
            <a:r>
              <a:rPr lang="en-US" sz="2200" dirty="0" smtClean="0">
                <a:solidFill>
                  <a:srgbClr val="1D60A8"/>
                </a:solidFill>
                <a:latin typeface="TUM Neue Helvetica 55 Regular"/>
              </a:rPr>
              <a:t>The microscopic simulation is based on the SEMSim platform.</a:t>
            </a:r>
          </a:p>
          <a:p>
            <a:pPr marL="342900" indent="-342900">
              <a:spcAft>
                <a:spcPts val="1200"/>
              </a:spcAft>
              <a:buFont typeface="Wingdings" panose="05000000000000000000" pitchFamily="2" charset="2"/>
              <a:buChar char="Ø"/>
            </a:pPr>
            <a:r>
              <a:rPr lang="en-US" sz="2200" dirty="0" smtClean="0">
                <a:solidFill>
                  <a:srgbClr val="1D60A8"/>
                </a:solidFill>
                <a:latin typeface="TUM Neue Helvetica 55 Regular"/>
              </a:rPr>
              <a:t>SEMSim uses the Intelligent Driver Model (IDM) as the acceleration model for moving the agent/vehicle forward every time-step of the simulation.</a:t>
            </a:r>
          </a:p>
          <a:p>
            <a:pPr marL="342900" indent="-342900">
              <a:spcAft>
                <a:spcPts val="1200"/>
              </a:spcAft>
              <a:buFont typeface="Wingdings" panose="05000000000000000000" pitchFamily="2" charset="2"/>
              <a:buChar char="Ø"/>
            </a:pPr>
            <a:r>
              <a:rPr lang="en-US" sz="2200" dirty="0">
                <a:solidFill>
                  <a:srgbClr val="1D60A8"/>
                </a:solidFill>
                <a:latin typeface="TUM Neue Helvetica 55 Regular"/>
              </a:rPr>
              <a:t>The IDM is an accident free model which ensures that a vehicle attains the desired </a:t>
            </a:r>
            <a:r>
              <a:rPr lang="en-US" sz="2200" dirty="0" smtClean="0">
                <a:solidFill>
                  <a:srgbClr val="1D60A8"/>
                </a:solidFill>
                <a:latin typeface="TUM Neue Helvetica 55 Regular"/>
              </a:rPr>
              <a:t>velocity at </a:t>
            </a:r>
            <a:r>
              <a:rPr lang="en-US" sz="2200" dirty="0">
                <a:solidFill>
                  <a:srgbClr val="1D60A8"/>
                </a:solidFill>
                <a:latin typeface="TUM Neue Helvetica 55 Regular"/>
              </a:rPr>
              <a:t>free </a:t>
            </a:r>
            <a:r>
              <a:rPr lang="en-US" sz="2200" dirty="0" smtClean="0">
                <a:solidFill>
                  <a:srgbClr val="1D60A8"/>
                </a:solidFill>
                <a:latin typeface="TUM Neue Helvetica 55 Regular"/>
              </a:rPr>
              <a:t>flow </a:t>
            </a:r>
            <a:r>
              <a:rPr lang="en-US" sz="2200" dirty="0">
                <a:solidFill>
                  <a:srgbClr val="1D60A8"/>
                </a:solidFill>
                <a:latin typeface="TUM Neue Helvetica 55 Regular"/>
              </a:rPr>
              <a:t>and maintains the safe bumper to bumper distance to the leading vehicle</a:t>
            </a:r>
            <a:r>
              <a:rPr lang="en-US" sz="2200" dirty="0" smtClean="0">
                <a:solidFill>
                  <a:srgbClr val="1D60A8"/>
                </a:solidFill>
                <a:latin typeface="TUM Neue Helvetica 55 Regular"/>
              </a:rPr>
              <a:t>.</a:t>
            </a:r>
          </a:p>
        </p:txBody>
      </p:sp>
      <p:sp>
        <p:nvSpPr>
          <p:cNvPr id="7" name="TextBox 6"/>
          <p:cNvSpPr txBox="1"/>
          <p:nvPr/>
        </p:nvSpPr>
        <p:spPr>
          <a:xfrm>
            <a:off x="219919" y="5354562"/>
            <a:ext cx="8461094" cy="907941"/>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US" sz="1200" dirty="0">
                <a:solidFill>
                  <a:srgbClr val="1D60A8"/>
                </a:solidFill>
                <a:latin typeface="TUM Neue Helvetica 55 Regular"/>
              </a:rPr>
              <a:t>Zehe, D., Knoll, A., Cai, W. and Aydt, H., 2015. SEMSim Cloud Service: Large-scale urban systems simulation in the cloud. </a:t>
            </a:r>
            <a:r>
              <a:rPr lang="en-US" sz="1200" i="1" dirty="0">
                <a:solidFill>
                  <a:srgbClr val="1D60A8"/>
                </a:solidFill>
                <a:latin typeface="TUM Neue Helvetica 55 Regular"/>
              </a:rPr>
              <a:t>Simulation Modelling Practice and Theory</a:t>
            </a:r>
            <a:r>
              <a:rPr lang="en-US" sz="1200" dirty="0">
                <a:solidFill>
                  <a:srgbClr val="1D60A8"/>
                </a:solidFill>
                <a:latin typeface="TUM Neue Helvetica 55 Regular"/>
              </a:rPr>
              <a:t>, </a:t>
            </a:r>
            <a:r>
              <a:rPr lang="en-US" sz="1200" i="1" dirty="0">
                <a:solidFill>
                  <a:srgbClr val="1D60A8"/>
                </a:solidFill>
                <a:latin typeface="TUM Neue Helvetica 55 Regular"/>
              </a:rPr>
              <a:t>58</a:t>
            </a:r>
            <a:r>
              <a:rPr lang="en-US" sz="1200" dirty="0">
                <a:solidFill>
                  <a:srgbClr val="1D60A8"/>
                </a:solidFill>
                <a:latin typeface="TUM Neue Helvetica 55 Regular"/>
              </a:rPr>
              <a:t>, pp.157-171.</a:t>
            </a:r>
            <a:endParaRPr lang="en-US" sz="1200" dirty="0" smtClean="0">
              <a:solidFill>
                <a:srgbClr val="1D60A8"/>
              </a:solidFill>
              <a:latin typeface="TUM Neue Helvetica 55 Regular"/>
            </a:endParaRPr>
          </a:p>
          <a:p>
            <a:pPr marL="285750" indent="-285750">
              <a:spcAft>
                <a:spcPts val="600"/>
              </a:spcAft>
              <a:buFont typeface="Wingdings" panose="05000000000000000000" pitchFamily="2" charset="2"/>
              <a:buChar char="v"/>
            </a:pPr>
            <a:r>
              <a:rPr lang="en-US" sz="1200" dirty="0" err="1" smtClean="0">
                <a:solidFill>
                  <a:srgbClr val="1D60A8"/>
                </a:solidFill>
                <a:latin typeface="TUM Neue Helvetica 55 Regular"/>
              </a:rPr>
              <a:t>Treiber</a:t>
            </a:r>
            <a:r>
              <a:rPr lang="en-US" sz="1200" dirty="0">
                <a:solidFill>
                  <a:srgbClr val="1D60A8"/>
                </a:solidFill>
                <a:latin typeface="TUM Neue Helvetica 55 Regular"/>
              </a:rPr>
              <a:t>, M. and </a:t>
            </a:r>
            <a:r>
              <a:rPr lang="en-US" sz="1200" dirty="0" err="1">
                <a:solidFill>
                  <a:srgbClr val="1D60A8"/>
                </a:solidFill>
                <a:latin typeface="TUM Neue Helvetica 55 Regular"/>
              </a:rPr>
              <a:t>Kesting</a:t>
            </a:r>
            <a:r>
              <a:rPr lang="en-US" sz="1200" dirty="0">
                <a:solidFill>
                  <a:srgbClr val="1D60A8"/>
                </a:solidFill>
                <a:latin typeface="TUM Neue Helvetica 55 Regular"/>
              </a:rPr>
              <a:t>, A., 2010. An open-source microscopic traffic simulator. </a:t>
            </a:r>
            <a:r>
              <a:rPr lang="en-US" sz="1200" i="1" dirty="0">
                <a:solidFill>
                  <a:srgbClr val="1D60A8"/>
                </a:solidFill>
                <a:latin typeface="TUM Neue Helvetica 55 Regular"/>
              </a:rPr>
              <a:t>Intelligent Transportation Systems Magazine, IEEE</a:t>
            </a:r>
            <a:r>
              <a:rPr lang="en-US" sz="1200" dirty="0">
                <a:solidFill>
                  <a:srgbClr val="1D60A8"/>
                </a:solidFill>
                <a:latin typeface="TUM Neue Helvetica 55 Regular"/>
              </a:rPr>
              <a:t>, </a:t>
            </a:r>
            <a:r>
              <a:rPr lang="en-US" sz="1200" i="1" dirty="0">
                <a:solidFill>
                  <a:srgbClr val="1D60A8"/>
                </a:solidFill>
                <a:latin typeface="TUM Neue Helvetica 55 Regular"/>
              </a:rPr>
              <a:t>2</a:t>
            </a:r>
            <a:r>
              <a:rPr lang="en-US" sz="1200" dirty="0">
                <a:solidFill>
                  <a:srgbClr val="1D60A8"/>
                </a:solidFill>
                <a:latin typeface="TUM Neue Helvetica 55 Regular"/>
              </a:rPr>
              <a:t>(3), pp.6-13.</a:t>
            </a:r>
          </a:p>
        </p:txBody>
      </p:sp>
    </p:spTree>
    <p:extLst>
      <p:ext uri="{BB962C8B-B14F-4D97-AF65-F5344CB8AC3E}">
        <p14:creationId xmlns:p14="http://schemas.microsoft.com/office/powerpoint/2010/main" val="447526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420690" y="285750"/>
            <a:ext cx="8508999" cy="360000"/>
          </a:xfrm>
        </p:spPr>
        <p:txBody>
          <a:bodyPr/>
          <a:lstStyle/>
          <a:p>
            <a:r>
              <a:rPr lang="en-US" sz="2600" b="1" dirty="0" smtClean="0">
                <a:solidFill>
                  <a:srgbClr val="92D050"/>
                </a:solidFill>
              </a:rPr>
              <a:t>Physical System</a:t>
            </a:r>
            <a:endParaRPr lang="en-US" sz="2600" b="1" dirty="0">
              <a:solidFill>
                <a:srgbClr val="92D050"/>
              </a:solidFill>
            </a:endParaRPr>
          </a:p>
        </p:txBody>
      </p:sp>
      <p:sp>
        <p:nvSpPr>
          <p:cNvPr id="8" name="TextBox 7"/>
          <p:cNvSpPr txBox="1"/>
          <p:nvPr/>
        </p:nvSpPr>
        <p:spPr>
          <a:xfrm>
            <a:off x="219919" y="1018572"/>
            <a:ext cx="8137003" cy="2616101"/>
          </a:xfrm>
          <a:prstGeom prst="rect">
            <a:avLst/>
          </a:prstGeom>
          <a:noFill/>
        </p:spPr>
        <p:txBody>
          <a:bodyPr wrap="square" rtlCol="0">
            <a:spAutoFit/>
          </a:bodyPr>
          <a:lstStyle/>
          <a:p>
            <a:pPr marL="342900" indent="-342900">
              <a:spcAft>
                <a:spcPts val="600"/>
              </a:spcAft>
              <a:buFont typeface="Wingdings" panose="05000000000000000000" pitchFamily="2" charset="2"/>
              <a:buChar char="Ø"/>
            </a:pPr>
            <a:r>
              <a:rPr lang="en-US" sz="2200" dirty="0">
                <a:solidFill>
                  <a:srgbClr val="1D60A8"/>
                </a:solidFill>
                <a:latin typeface="TUM Neue Helvetica 55 Regular"/>
              </a:rPr>
              <a:t>SEMSim uses </a:t>
            </a:r>
            <a:r>
              <a:rPr lang="en-US" sz="2200" dirty="0" smtClean="0">
                <a:solidFill>
                  <a:srgbClr val="1D60A8"/>
                </a:solidFill>
                <a:latin typeface="TUM Neue Helvetica 55 Regular"/>
              </a:rPr>
              <a:t>MOBIL as the lane change model.</a:t>
            </a:r>
          </a:p>
          <a:p>
            <a:pPr marL="342900" indent="-342900">
              <a:spcAft>
                <a:spcPts val="600"/>
              </a:spcAft>
              <a:buFont typeface="Wingdings" panose="05000000000000000000" pitchFamily="2" charset="2"/>
              <a:buChar char="Ø"/>
            </a:pPr>
            <a:r>
              <a:rPr lang="en-US" sz="2200" dirty="0" smtClean="0">
                <a:solidFill>
                  <a:srgbClr val="1D60A8"/>
                </a:solidFill>
                <a:latin typeface="TUM Neue Helvetica 55 Regular"/>
              </a:rPr>
              <a:t>MOBIL </a:t>
            </a:r>
            <a:r>
              <a:rPr lang="en-US" sz="2200" dirty="0">
                <a:solidFill>
                  <a:srgbClr val="1D60A8"/>
                </a:solidFill>
                <a:latin typeface="TUM Neue Helvetica 55 Regular"/>
              </a:rPr>
              <a:t>ensures that </a:t>
            </a:r>
            <a:r>
              <a:rPr lang="en-US" sz="2200" dirty="0" smtClean="0">
                <a:solidFill>
                  <a:srgbClr val="1D60A8"/>
                </a:solidFill>
                <a:latin typeface="TUM Neue Helvetica 55 Regular"/>
              </a:rPr>
              <a:t>the resultant </a:t>
            </a:r>
            <a:r>
              <a:rPr lang="en-US" sz="2200" dirty="0">
                <a:solidFill>
                  <a:srgbClr val="1D60A8"/>
                </a:solidFill>
                <a:latin typeface="TUM Neue Helvetica 55 Regular"/>
              </a:rPr>
              <a:t>accelerations and decelerations for a vehicle and its followers in the old and new </a:t>
            </a:r>
            <a:r>
              <a:rPr lang="en-US" sz="2200" dirty="0" smtClean="0">
                <a:solidFill>
                  <a:srgbClr val="1D60A8"/>
                </a:solidFill>
                <a:latin typeface="TUM Neue Helvetica 55 Regular"/>
              </a:rPr>
              <a:t>lanes does </a:t>
            </a:r>
            <a:r>
              <a:rPr lang="en-US" sz="2200" dirty="0">
                <a:solidFill>
                  <a:srgbClr val="1D60A8"/>
                </a:solidFill>
                <a:latin typeface="TUM Neue Helvetica 55 Regular"/>
              </a:rPr>
              <a:t>not exceed a safe threshold. </a:t>
            </a:r>
            <a:endParaRPr lang="en-US" sz="2200" dirty="0" smtClean="0">
              <a:solidFill>
                <a:srgbClr val="1D60A8"/>
              </a:solidFill>
              <a:latin typeface="TUM Neue Helvetica 55 Regular"/>
            </a:endParaRPr>
          </a:p>
          <a:p>
            <a:pPr marL="342900" indent="-342900">
              <a:spcAft>
                <a:spcPts val="600"/>
              </a:spcAft>
              <a:buFont typeface="Wingdings" panose="05000000000000000000" pitchFamily="2" charset="2"/>
              <a:buChar char="Ø"/>
            </a:pPr>
            <a:r>
              <a:rPr lang="en-US" sz="2200" dirty="0" smtClean="0">
                <a:solidFill>
                  <a:srgbClr val="1D60A8"/>
                </a:solidFill>
                <a:latin typeface="TUM Neue Helvetica 55 Regular"/>
              </a:rPr>
              <a:t>A </a:t>
            </a:r>
            <a:r>
              <a:rPr lang="en-US" sz="2200" dirty="0">
                <a:solidFill>
                  <a:srgbClr val="1D60A8"/>
                </a:solidFill>
                <a:latin typeface="TUM Neue Helvetica 55 Regular"/>
              </a:rPr>
              <a:t>lane change is done only if a vehicle gains speed </a:t>
            </a:r>
            <a:r>
              <a:rPr lang="en-US" sz="2200" dirty="0" smtClean="0">
                <a:solidFill>
                  <a:srgbClr val="1D60A8"/>
                </a:solidFill>
                <a:latin typeface="TUM Neue Helvetica 55 Regular"/>
              </a:rPr>
              <a:t>without violating </a:t>
            </a:r>
            <a:r>
              <a:rPr lang="en-US" sz="2200" dirty="0">
                <a:solidFill>
                  <a:srgbClr val="1D60A8"/>
                </a:solidFill>
                <a:latin typeface="TUM Neue Helvetica 55 Regular"/>
              </a:rPr>
              <a:t>the safety and inconvenience (to the old and new followers) criteria.</a:t>
            </a:r>
          </a:p>
        </p:txBody>
      </p:sp>
      <p:sp>
        <p:nvSpPr>
          <p:cNvPr id="9" name="TextBox 8"/>
          <p:cNvSpPr txBox="1"/>
          <p:nvPr/>
        </p:nvSpPr>
        <p:spPr>
          <a:xfrm>
            <a:off x="138896" y="5983449"/>
            <a:ext cx="8785184" cy="461665"/>
          </a:xfrm>
          <a:prstGeom prst="rect">
            <a:avLst/>
          </a:prstGeom>
          <a:noFill/>
        </p:spPr>
        <p:txBody>
          <a:bodyPr wrap="square" rtlCol="0">
            <a:spAutoFit/>
          </a:bodyPr>
          <a:lstStyle/>
          <a:p>
            <a:r>
              <a:rPr lang="en-US" sz="1200" dirty="0" err="1">
                <a:solidFill>
                  <a:srgbClr val="1D60A8"/>
                </a:solidFill>
                <a:latin typeface="TUM Neue Helvetica 55 Regular"/>
              </a:rPr>
              <a:t>Kesting</a:t>
            </a:r>
            <a:r>
              <a:rPr lang="en-US" sz="1200" dirty="0">
                <a:solidFill>
                  <a:srgbClr val="1D60A8"/>
                </a:solidFill>
                <a:latin typeface="TUM Neue Helvetica 55 Regular"/>
              </a:rPr>
              <a:t>, Arne, Martin </a:t>
            </a:r>
            <a:r>
              <a:rPr lang="en-US" sz="1200" dirty="0" err="1">
                <a:solidFill>
                  <a:srgbClr val="1D60A8"/>
                </a:solidFill>
                <a:latin typeface="TUM Neue Helvetica 55 Regular"/>
              </a:rPr>
              <a:t>Treiber</a:t>
            </a:r>
            <a:r>
              <a:rPr lang="en-US" sz="1200" dirty="0">
                <a:solidFill>
                  <a:srgbClr val="1D60A8"/>
                </a:solidFill>
                <a:latin typeface="TUM Neue Helvetica 55 Regular"/>
              </a:rPr>
              <a:t>, and Dirk Helbing. "General lane-changing model MOBIL for car-following models." </a:t>
            </a:r>
            <a:r>
              <a:rPr lang="en-US" sz="1200" i="1" dirty="0">
                <a:solidFill>
                  <a:srgbClr val="1D60A8"/>
                </a:solidFill>
                <a:latin typeface="TUM Neue Helvetica 55 Regular"/>
              </a:rPr>
              <a:t>Transportation Research Record: Journal of the Transportation Research Board</a:t>
            </a:r>
            <a:r>
              <a:rPr lang="en-US" sz="1200" dirty="0">
                <a:solidFill>
                  <a:srgbClr val="1D60A8"/>
                </a:solidFill>
                <a:latin typeface="TUM Neue Helvetica 55 Regular"/>
              </a:rPr>
              <a:t> (2007).</a:t>
            </a:r>
          </a:p>
        </p:txBody>
      </p:sp>
    </p:spTree>
    <p:extLst>
      <p:ext uri="{BB962C8B-B14F-4D97-AF65-F5344CB8AC3E}">
        <p14:creationId xmlns:p14="http://schemas.microsoft.com/office/powerpoint/2010/main" val="3573223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310623" y="974787"/>
            <a:ext cx="8508999" cy="4369466"/>
          </a:xfrm>
          <a:prstGeom prst="rect">
            <a:avLst/>
          </a:prstGeom>
          <a:noFill/>
        </p:spPr>
        <p:txBody>
          <a:bodyPr wrap="square" rtlCol="0">
            <a:spAutoFit/>
          </a:bodyPr>
          <a:lstStyle/>
          <a:p>
            <a:pPr marL="342900" indent="-342900">
              <a:spcAft>
                <a:spcPts val="1200"/>
              </a:spcAft>
              <a:buFont typeface="Wingdings" panose="05000000000000000000" pitchFamily="2" charset="2"/>
              <a:buChar char="Ø"/>
            </a:pPr>
            <a:r>
              <a:rPr lang="en-US" sz="2400" dirty="0" smtClean="0">
                <a:solidFill>
                  <a:srgbClr val="1D60A8"/>
                </a:solidFill>
                <a:latin typeface="TUM Neue Helvetica 55 Regular"/>
              </a:rPr>
              <a:t>The traffic simulation takes as input a road network consisting of links and the lanes constituting each link.</a:t>
            </a:r>
          </a:p>
          <a:p>
            <a:pPr marL="342900" indent="-342900">
              <a:spcAft>
                <a:spcPts val="1200"/>
              </a:spcAft>
              <a:buFont typeface="Wingdings" panose="05000000000000000000" pitchFamily="2" charset="2"/>
              <a:buChar char="Ø"/>
            </a:pPr>
            <a:r>
              <a:rPr lang="en-US" sz="2400" dirty="0">
                <a:solidFill>
                  <a:srgbClr val="1D60A8"/>
                </a:solidFill>
                <a:latin typeface="TUM Neue Helvetica 55 Regular"/>
              </a:rPr>
              <a:t>Road </a:t>
            </a:r>
            <a:r>
              <a:rPr lang="en-US" sz="2400" dirty="0" smtClean="0">
                <a:solidFill>
                  <a:srgbClr val="1D60A8"/>
                </a:solidFill>
                <a:latin typeface="TUM Neue Helvetica 55 Regular"/>
              </a:rPr>
              <a:t>links that do not </a:t>
            </a:r>
            <a:r>
              <a:rPr lang="en-US" sz="2400" dirty="0">
                <a:solidFill>
                  <a:srgbClr val="1D60A8"/>
                </a:solidFill>
                <a:latin typeface="TUM Neue Helvetica 55 Regular"/>
              </a:rPr>
              <a:t>have a preceding </a:t>
            </a:r>
            <a:r>
              <a:rPr lang="en-US" sz="2400" dirty="0" smtClean="0">
                <a:solidFill>
                  <a:srgbClr val="1D60A8"/>
                </a:solidFill>
                <a:latin typeface="TUM Neue Helvetica 55 Regular"/>
              </a:rPr>
              <a:t>link are </a:t>
            </a:r>
            <a:r>
              <a:rPr lang="en-US" sz="2400" dirty="0">
                <a:solidFill>
                  <a:srgbClr val="1D60A8"/>
                </a:solidFill>
                <a:latin typeface="TUM Neue Helvetica 55 Regular"/>
              </a:rPr>
              <a:t>considered </a:t>
            </a:r>
            <a:r>
              <a:rPr lang="en-US" sz="2400" i="1" dirty="0" smtClean="0">
                <a:solidFill>
                  <a:srgbClr val="1D60A8"/>
                </a:solidFill>
                <a:latin typeface="TUM Neue Helvetica 55 Regular"/>
              </a:rPr>
              <a:t>sources</a:t>
            </a:r>
            <a:r>
              <a:rPr lang="en-US" sz="2400" dirty="0" smtClean="0">
                <a:solidFill>
                  <a:srgbClr val="1D60A8"/>
                </a:solidFill>
                <a:latin typeface="TUM Neue Helvetica 55 Regular"/>
              </a:rPr>
              <a:t> and </a:t>
            </a:r>
            <a:r>
              <a:rPr lang="en-US" sz="2400" dirty="0">
                <a:solidFill>
                  <a:srgbClr val="1D60A8"/>
                </a:solidFill>
                <a:latin typeface="TUM Neue Helvetica 55 Regular"/>
              </a:rPr>
              <a:t>those without a subsequent </a:t>
            </a:r>
            <a:r>
              <a:rPr lang="en-US" sz="2400" dirty="0" smtClean="0">
                <a:solidFill>
                  <a:srgbClr val="1D60A8"/>
                </a:solidFill>
                <a:latin typeface="TUM Neue Helvetica 55 Regular"/>
              </a:rPr>
              <a:t>link are </a:t>
            </a:r>
            <a:r>
              <a:rPr lang="en-US" sz="2400" i="1" dirty="0">
                <a:solidFill>
                  <a:srgbClr val="1D60A8"/>
                </a:solidFill>
                <a:latin typeface="TUM Neue Helvetica 55 Regular"/>
              </a:rPr>
              <a:t>sinks</a:t>
            </a:r>
            <a:r>
              <a:rPr lang="en-US" sz="2400" dirty="0" smtClean="0">
                <a:solidFill>
                  <a:srgbClr val="1D60A8"/>
                </a:solidFill>
                <a:latin typeface="TUM Neue Helvetica 55 Regular"/>
              </a:rPr>
              <a:t>.</a:t>
            </a:r>
          </a:p>
          <a:p>
            <a:pPr marL="342900" indent="-342900">
              <a:spcAft>
                <a:spcPts val="1200"/>
              </a:spcAft>
              <a:buFont typeface="Wingdings" panose="05000000000000000000" pitchFamily="2" charset="2"/>
              <a:buChar char="Ø"/>
            </a:pPr>
            <a:r>
              <a:rPr lang="en-US" sz="2400" dirty="0" smtClean="0">
                <a:solidFill>
                  <a:srgbClr val="1D60A8"/>
                </a:solidFill>
                <a:latin typeface="TUM Neue Helvetica 55 Regular"/>
              </a:rPr>
              <a:t>Traffic thus flows from the sources to the sinks.</a:t>
            </a:r>
          </a:p>
          <a:p>
            <a:pPr marL="342900" indent="-342900">
              <a:spcAft>
                <a:spcPts val="1200"/>
              </a:spcAft>
              <a:buFont typeface="Wingdings" panose="05000000000000000000" pitchFamily="2" charset="2"/>
              <a:buChar char="Ø"/>
            </a:pPr>
            <a:r>
              <a:rPr lang="en-US" sz="2400" dirty="0">
                <a:solidFill>
                  <a:srgbClr val="1D60A8"/>
                </a:solidFill>
                <a:latin typeface="TUM Neue Helvetica 55 Regular"/>
              </a:rPr>
              <a:t>Vehicles are created at each source as a Poisson </a:t>
            </a:r>
            <a:r>
              <a:rPr lang="en-US" sz="2400" dirty="0" smtClean="0">
                <a:solidFill>
                  <a:srgbClr val="1D60A8"/>
                </a:solidFill>
                <a:latin typeface="TUM Neue Helvetica 55 Regular"/>
              </a:rPr>
              <a:t>process with a constant mean inter-arrival time (IAT).</a:t>
            </a:r>
          </a:p>
          <a:p>
            <a:pPr marL="342900" indent="-342900">
              <a:spcAft>
                <a:spcPts val="1200"/>
              </a:spcAft>
              <a:buFont typeface="Wingdings" panose="05000000000000000000" pitchFamily="2" charset="2"/>
              <a:buChar char="Ø"/>
            </a:pPr>
            <a:r>
              <a:rPr lang="en-US" sz="2400" dirty="0" smtClean="0">
                <a:solidFill>
                  <a:srgbClr val="1D60A8"/>
                </a:solidFill>
                <a:latin typeface="TUM Neue Helvetica 55 Regular"/>
              </a:rPr>
              <a:t>The </a:t>
            </a:r>
            <a:r>
              <a:rPr lang="en-US" sz="2400" dirty="0">
                <a:solidFill>
                  <a:srgbClr val="1D60A8"/>
                </a:solidFill>
                <a:latin typeface="TUM Neue Helvetica 55 Regular"/>
              </a:rPr>
              <a:t>route taken </a:t>
            </a:r>
            <a:r>
              <a:rPr lang="en-US" sz="2400" dirty="0" smtClean="0">
                <a:solidFill>
                  <a:srgbClr val="1D60A8"/>
                </a:solidFill>
                <a:latin typeface="TUM Neue Helvetica 55 Regular"/>
              </a:rPr>
              <a:t>by each </a:t>
            </a:r>
            <a:r>
              <a:rPr lang="en-US" sz="2400" dirty="0">
                <a:solidFill>
                  <a:srgbClr val="1D60A8"/>
                </a:solidFill>
                <a:latin typeface="TUM Neue Helvetica 55 Regular"/>
              </a:rPr>
              <a:t>DVU is determined based on static turn ratios </a:t>
            </a:r>
            <a:r>
              <a:rPr lang="en-US" sz="2400" dirty="0" smtClean="0">
                <a:solidFill>
                  <a:srgbClr val="1D60A8"/>
                </a:solidFill>
                <a:latin typeface="TUM Neue Helvetica 55 Regular"/>
              </a:rPr>
              <a:t>specified </a:t>
            </a:r>
            <a:r>
              <a:rPr lang="en-US" sz="2400" dirty="0">
                <a:solidFill>
                  <a:srgbClr val="1D60A8"/>
                </a:solidFill>
                <a:latin typeface="TUM Neue Helvetica 55 Regular"/>
              </a:rPr>
              <a:t>at each intersection.</a:t>
            </a:r>
          </a:p>
        </p:txBody>
      </p:sp>
      <p:sp>
        <p:nvSpPr>
          <p:cNvPr id="6" name="Title 2"/>
          <p:cNvSpPr>
            <a:spLocks noGrp="1"/>
          </p:cNvSpPr>
          <p:nvPr>
            <p:ph type="title"/>
          </p:nvPr>
        </p:nvSpPr>
        <p:spPr>
          <a:xfrm>
            <a:off x="420690" y="285750"/>
            <a:ext cx="8508999" cy="360000"/>
          </a:xfrm>
        </p:spPr>
        <p:txBody>
          <a:bodyPr/>
          <a:lstStyle/>
          <a:p>
            <a:r>
              <a:rPr lang="en-US" sz="2600" b="1" dirty="0" smtClean="0">
                <a:solidFill>
                  <a:srgbClr val="92D050"/>
                </a:solidFill>
              </a:rPr>
              <a:t>Physical System</a:t>
            </a:r>
            <a:endParaRPr lang="en-US" sz="2600" b="1" dirty="0">
              <a:solidFill>
                <a:srgbClr val="92D050"/>
              </a:solidFill>
            </a:endParaRPr>
          </a:p>
        </p:txBody>
      </p:sp>
    </p:spTree>
    <p:extLst>
      <p:ext uri="{BB962C8B-B14F-4D97-AF65-F5344CB8AC3E}">
        <p14:creationId xmlns:p14="http://schemas.microsoft.com/office/powerpoint/2010/main" val="2075327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4490" y="890122"/>
            <a:ext cx="8508999" cy="4783754"/>
          </a:xfrm>
        </p:spPr>
        <p:txBody>
          <a:bodyPr/>
          <a:lstStyle/>
          <a:p>
            <a:pPr marL="342900" indent="-342900">
              <a:buFont typeface="Wingdings" panose="05000000000000000000" pitchFamily="2" charset="2"/>
              <a:buChar char="Ø"/>
            </a:pPr>
            <a:r>
              <a:rPr lang="en-US" sz="2400" dirty="0" smtClean="0">
                <a:solidFill>
                  <a:srgbClr val="005293"/>
                </a:solidFill>
              </a:rPr>
              <a:t>The predictive, faster than real time macroscopic simulation is based on the stochastic variant of the Cell transmission </a:t>
            </a:r>
            <a:r>
              <a:rPr lang="en-US" sz="2400" dirty="0">
                <a:solidFill>
                  <a:srgbClr val="005293"/>
                </a:solidFill>
              </a:rPr>
              <a:t>model (Boel and Mihaylova 2006) and METANET (Kotsialos et al. 2002</a:t>
            </a:r>
            <a:r>
              <a:rPr lang="en-US" sz="2400" dirty="0" smtClean="0">
                <a:solidFill>
                  <a:srgbClr val="005293"/>
                </a:solidFill>
              </a:rPr>
              <a:t>).</a:t>
            </a:r>
          </a:p>
          <a:p>
            <a:pPr marL="342900" indent="-342900">
              <a:buFont typeface="Wingdings" panose="05000000000000000000" pitchFamily="2" charset="2"/>
              <a:buChar char="Ø"/>
            </a:pPr>
            <a:r>
              <a:rPr lang="en-US" sz="2400" dirty="0" smtClean="0">
                <a:solidFill>
                  <a:srgbClr val="005293"/>
                </a:solidFill>
              </a:rPr>
              <a:t>The </a:t>
            </a:r>
            <a:r>
              <a:rPr lang="en-US" sz="2400" dirty="0">
                <a:solidFill>
                  <a:srgbClr val="005293"/>
                </a:solidFill>
              </a:rPr>
              <a:t>primary reason for employing a macroscopic simulation for the predictive component, is </a:t>
            </a:r>
            <a:r>
              <a:rPr lang="en-US" sz="2400" dirty="0" smtClean="0">
                <a:solidFill>
                  <a:srgbClr val="005293"/>
                </a:solidFill>
              </a:rPr>
              <a:t>computational efficiency</a:t>
            </a:r>
            <a:r>
              <a:rPr lang="en-US" sz="2400" dirty="0">
                <a:solidFill>
                  <a:srgbClr val="005293"/>
                </a:solidFill>
              </a:rPr>
              <a:t>. A gradient-based optimization strategy involves assessing the fitness of several </a:t>
            </a:r>
            <a:r>
              <a:rPr lang="en-US" sz="2400" dirty="0" smtClean="0">
                <a:solidFill>
                  <a:srgbClr val="005293"/>
                </a:solidFill>
              </a:rPr>
              <a:t>candidate solutions </a:t>
            </a:r>
            <a:r>
              <a:rPr lang="en-US" sz="2400" dirty="0">
                <a:solidFill>
                  <a:srgbClr val="005293"/>
                </a:solidFill>
              </a:rPr>
              <a:t>in parallel</a:t>
            </a:r>
            <a:r>
              <a:rPr lang="en-US" sz="2400" dirty="0" smtClean="0">
                <a:solidFill>
                  <a:srgbClr val="005293"/>
                </a:solidFill>
              </a:rPr>
              <a:t>.</a:t>
            </a:r>
          </a:p>
          <a:p>
            <a:pPr marL="342900" indent="-342900">
              <a:buFont typeface="Wingdings" panose="05000000000000000000" pitchFamily="2" charset="2"/>
              <a:buChar char="Ø"/>
            </a:pPr>
            <a:r>
              <a:rPr lang="en-US" sz="2400" dirty="0">
                <a:solidFill>
                  <a:srgbClr val="005293"/>
                </a:solidFill>
              </a:rPr>
              <a:t>Refer to Sunderrajan et </a:t>
            </a:r>
            <a:r>
              <a:rPr lang="en-US" sz="2400" dirty="0" smtClean="0">
                <a:solidFill>
                  <a:srgbClr val="005293"/>
                </a:solidFill>
              </a:rPr>
              <a:t>al</a:t>
            </a:r>
            <a:r>
              <a:rPr lang="en-US" sz="2400" dirty="0">
                <a:solidFill>
                  <a:srgbClr val="005293"/>
                </a:solidFill>
              </a:rPr>
              <a:t> </a:t>
            </a:r>
            <a:r>
              <a:rPr lang="en-US" sz="2400" dirty="0" smtClean="0">
                <a:solidFill>
                  <a:srgbClr val="005293"/>
                </a:solidFill>
              </a:rPr>
              <a:t>* </a:t>
            </a:r>
            <a:r>
              <a:rPr lang="en-US" sz="2400" dirty="0">
                <a:solidFill>
                  <a:srgbClr val="005293"/>
                </a:solidFill>
              </a:rPr>
              <a:t>for greater details on the algorithm and equations governing the model of the predictive </a:t>
            </a:r>
            <a:r>
              <a:rPr lang="en-US" sz="2400" dirty="0" smtClean="0">
                <a:solidFill>
                  <a:srgbClr val="005293"/>
                </a:solidFill>
              </a:rPr>
              <a:t>simulation</a:t>
            </a:r>
            <a:r>
              <a:rPr lang="en-US" sz="2400" dirty="0">
                <a:solidFill>
                  <a:srgbClr val="005293"/>
                </a:solidFill>
              </a:rPr>
              <a:t>.</a:t>
            </a:r>
          </a:p>
        </p:txBody>
      </p:sp>
      <p:sp>
        <p:nvSpPr>
          <p:cNvPr id="5" name="Title 2"/>
          <p:cNvSpPr>
            <a:spLocks noGrp="1"/>
          </p:cNvSpPr>
          <p:nvPr>
            <p:ph type="title"/>
          </p:nvPr>
        </p:nvSpPr>
        <p:spPr>
          <a:xfrm>
            <a:off x="420690" y="285750"/>
            <a:ext cx="8508999" cy="360000"/>
          </a:xfrm>
        </p:spPr>
        <p:txBody>
          <a:bodyPr/>
          <a:lstStyle/>
          <a:p>
            <a:r>
              <a:rPr lang="en-US" sz="2600" b="1" dirty="0">
                <a:solidFill>
                  <a:srgbClr val="92D050"/>
                </a:solidFill>
              </a:rPr>
              <a:t>P</a:t>
            </a:r>
            <a:r>
              <a:rPr lang="en-US" sz="2600" b="1" dirty="0" smtClean="0">
                <a:solidFill>
                  <a:srgbClr val="92D050"/>
                </a:solidFill>
              </a:rPr>
              <a:t>rediction System</a:t>
            </a:r>
            <a:endParaRPr lang="en-US" sz="2600" b="1" dirty="0">
              <a:solidFill>
                <a:srgbClr val="92D050"/>
              </a:solidFill>
            </a:endParaRPr>
          </a:p>
        </p:txBody>
      </p:sp>
      <p:sp>
        <p:nvSpPr>
          <p:cNvPr id="6" name="Content Placeholder 3"/>
          <p:cNvSpPr>
            <a:spLocks noGrp="1"/>
          </p:cNvSpPr>
          <p:nvPr>
            <p:ph idx="10"/>
          </p:nvPr>
        </p:nvSpPr>
        <p:spPr>
          <a:xfrm>
            <a:off x="259824" y="6327970"/>
            <a:ext cx="8443909" cy="422125"/>
          </a:xfrm>
        </p:spPr>
        <p:txBody>
          <a:bodyPr/>
          <a:lstStyle/>
          <a:p>
            <a:r>
              <a:rPr lang="en-US" dirty="0" smtClean="0">
                <a:solidFill>
                  <a:srgbClr val="005293"/>
                </a:solidFill>
              </a:rPr>
              <a:t>*Sunderrajan</a:t>
            </a:r>
            <a:r>
              <a:rPr lang="en-US" dirty="0">
                <a:solidFill>
                  <a:srgbClr val="005293"/>
                </a:solidFill>
              </a:rPr>
              <a:t>, A., V. Viswanathan, W. Cai, and A. Knoll. 2016a. “SYMBIOTIC TRAFFIC SIMULATIONFRAMEWORK</a:t>
            </a:r>
            <a:r>
              <a:rPr lang="en-US" dirty="0" smtClean="0">
                <a:solidFill>
                  <a:srgbClr val="005293"/>
                </a:solidFill>
              </a:rPr>
              <a:t>”. Technical </a:t>
            </a:r>
            <a:r>
              <a:rPr lang="en-US" dirty="0">
                <a:solidFill>
                  <a:srgbClr val="005293"/>
                </a:solidFill>
              </a:rPr>
              <a:t>report, TUM CREATE. doi:http://dx.doi.org/10.13140/RG.2.1.2429.9128</a:t>
            </a:r>
          </a:p>
        </p:txBody>
      </p:sp>
    </p:spTree>
    <p:extLst>
      <p:ext uri="{BB962C8B-B14F-4D97-AF65-F5344CB8AC3E}">
        <p14:creationId xmlns:p14="http://schemas.microsoft.com/office/powerpoint/2010/main" val="3916145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420690" y="285750"/>
            <a:ext cx="8508999" cy="360000"/>
          </a:xfrm>
        </p:spPr>
        <p:txBody>
          <a:bodyPr/>
          <a:lstStyle/>
          <a:p>
            <a:r>
              <a:rPr lang="en-US" sz="2600" b="1" dirty="0">
                <a:solidFill>
                  <a:srgbClr val="92D050"/>
                </a:solidFill>
              </a:rPr>
              <a:t>P</a:t>
            </a:r>
            <a:r>
              <a:rPr lang="en-US" sz="2600" b="1" dirty="0" smtClean="0">
                <a:solidFill>
                  <a:srgbClr val="92D050"/>
                </a:solidFill>
              </a:rPr>
              <a:t>rediction System</a:t>
            </a:r>
            <a:endParaRPr lang="en-US" sz="2600" b="1" dirty="0">
              <a:solidFill>
                <a:srgbClr val="92D050"/>
              </a:solidFill>
            </a:endParaRPr>
          </a:p>
        </p:txBody>
      </p:sp>
      <p:pic>
        <p:nvPicPr>
          <p:cNvPr id="1026" name="Picture 2" descr="C:\Users\abhinav.sunderrajan\Google Drive\Completed\Wintersim-2016\paper\wsc16LatexPaper\images\cellNetwork.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8" y="648961"/>
            <a:ext cx="7210360" cy="36051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241387" y="4098498"/>
                <a:ext cx="8698332" cy="2369880"/>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lang="en-US" sz="2200" dirty="0">
                    <a:solidFill>
                      <a:srgbClr val="005293"/>
                    </a:solidFill>
                  </a:rPr>
                  <a:t>The cell network, </a:t>
                </a:r>
                <a14:m>
                  <m:oMath xmlns:m="http://schemas.openxmlformats.org/officeDocument/2006/math">
                    <m:r>
                      <a:rPr lang="en-US" sz="2200" i="1">
                        <a:solidFill>
                          <a:srgbClr val="005293"/>
                        </a:solidFill>
                        <a:latin typeface="Cambria Math"/>
                        <a:ea typeface="Cambria Math"/>
                      </a:rPr>
                      <m:t>𝐶</m:t>
                    </m:r>
                  </m:oMath>
                </a14:m>
                <a:r>
                  <a:rPr lang="en-US" sz="2200" dirty="0">
                    <a:solidFill>
                      <a:srgbClr val="005293"/>
                    </a:solidFill>
                  </a:rPr>
                  <a:t> is comprised of n cells. At each time step k, </a:t>
                </a:r>
                <a14:m>
                  <m:oMath xmlns:m="http://schemas.openxmlformats.org/officeDocument/2006/math">
                    <m:r>
                      <a:rPr lang="en-US" sz="2200" i="1" dirty="0" smtClean="0">
                        <a:solidFill>
                          <a:srgbClr val="005293"/>
                        </a:solidFill>
                        <a:latin typeface="Cambria Math"/>
                      </a:rPr>
                      <m:t>𝑘</m:t>
                    </m:r>
                    <m:r>
                      <a:rPr lang="en-US" sz="2200" i="1" dirty="0" smtClean="0">
                        <a:solidFill>
                          <a:srgbClr val="005293"/>
                        </a:solidFill>
                        <a:latin typeface="Cambria Math"/>
                      </a:rPr>
                      <m:t> = 0, 1, …</m:t>
                    </m:r>
                    <m:r>
                      <a:rPr lang="en-US" sz="2200" i="1" dirty="0" smtClean="0">
                        <a:solidFill>
                          <a:srgbClr val="005293"/>
                        </a:solidFill>
                        <a:latin typeface="Cambria Math"/>
                      </a:rPr>
                      <m:t>𝐾</m:t>
                    </m:r>
                  </m:oMath>
                </a14:m>
                <a:r>
                  <a:rPr lang="en-US" sz="2200" dirty="0">
                    <a:solidFill>
                      <a:srgbClr val="005293"/>
                    </a:solidFill>
                  </a:rPr>
                  <a:t> (where K is the time horizon) the state of all cells are updated. </a:t>
                </a:r>
                <a:endParaRPr lang="en-US" sz="2200" dirty="0" smtClean="0">
                  <a:solidFill>
                    <a:srgbClr val="005293"/>
                  </a:solidFill>
                </a:endParaRPr>
              </a:p>
              <a:p>
                <a:pPr marL="342900" indent="-342900">
                  <a:buFont typeface="Wingdings" panose="05000000000000000000" pitchFamily="2" charset="2"/>
                  <a:buChar char="Ø"/>
                </a:pPr>
                <a:r>
                  <a:rPr lang="en-US" sz="2200" dirty="0" smtClean="0">
                    <a:solidFill>
                      <a:srgbClr val="005293"/>
                    </a:solidFill>
                  </a:rPr>
                  <a:t>The </a:t>
                </a:r>
                <a:r>
                  <a:rPr lang="en-US" sz="2200" dirty="0">
                    <a:solidFill>
                      <a:srgbClr val="005293"/>
                    </a:solidFill>
                  </a:rPr>
                  <a:t>state of a cell </a:t>
                </a:r>
                <a14:m>
                  <m:oMath xmlns:m="http://schemas.openxmlformats.org/officeDocument/2006/math">
                    <m:sSub>
                      <m:sSubPr>
                        <m:ctrlPr>
                          <a:rPr lang="en-US" sz="2200" i="1">
                            <a:solidFill>
                              <a:srgbClr val="005293"/>
                            </a:solidFill>
                            <a:latin typeface="Cambria Math"/>
                          </a:rPr>
                        </m:ctrlPr>
                      </m:sSubPr>
                      <m:e>
                        <m:r>
                          <a:rPr lang="en-US" sz="2200" i="1">
                            <a:solidFill>
                              <a:srgbClr val="005293"/>
                            </a:solidFill>
                            <a:latin typeface="Cambria Math"/>
                          </a:rPr>
                          <m:t>𝑐</m:t>
                        </m:r>
                      </m:e>
                      <m:sub>
                        <m:r>
                          <a:rPr lang="en-US" sz="2200" i="1">
                            <a:solidFill>
                              <a:srgbClr val="005293"/>
                            </a:solidFill>
                            <a:latin typeface="Cambria Math"/>
                          </a:rPr>
                          <m:t>𝑖</m:t>
                        </m:r>
                      </m:sub>
                    </m:sSub>
                    <m:r>
                      <a:rPr lang="en-US" sz="2200" i="1">
                        <a:solidFill>
                          <a:srgbClr val="005293"/>
                        </a:solidFill>
                        <a:latin typeface="Cambria Math"/>
                        <a:ea typeface="Cambria Math"/>
                      </a:rPr>
                      <m:t>∈</m:t>
                    </m:r>
                    <m:r>
                      <a:rPr lang="en-US" sz="2200" i="1">
                        <a:solidFill>
                          <a:srgbClr val="005293"/>
                        </a:solidFill>
                        <a:latin typeface="Cambria Math"/>
                        <a:ea typeface="Cambria Math"/>
                      </a:rPr>
                      <m:t>𝐶</m:t>
                    </m:r>
                  </m:oMath>
                </a14:m>
                <a:r>
                  <a:rPr lang="en-US" sz="2200" dirty="0">
                    <a:solidFill>
                      <a:srgbClr val="005293"/>
                    </a:solidFill>
                  </a:rPr>
                  <a:t> at each time step k is determined by the concept of sending </a:t>
                </a:r>
                <a14:m>
                  <m:oMath xmlns:m="http://schemas.openxmlformats.org/officeDocument/2006/math">
                    <m:sSub>
                      <m:sSubPr>
                        <m:ctrlPr>
                          <a:rPr lang="en-US" sz="2200" i="1">
                            <a:solidFill>
                              <a:srgbClr val="005293"/>
                            </a:solidFill>
                            <a:latin typeface="Cambria Math"/>
                          </a:rPr>
                        </m:ctrlPr>
                      </m:sSubPr>
                      <m:e>
                        <m:r>
                          <a:rPr lang="en-US" sz="2200" i="1">
                            <a:solidFill>
                              <a:srgbClr val="005293"/>
                            </a:solidFill>
                            <a:latin typeface="Cambria Math"/>
                          </a:rPr>
                          <m:t>𝑆</m:t>
                        </m:r>
                      </m:e>
                      <m:sub>
                        <m:r>
                          <a:rPr lang="en-US" sz="2200" i="1">
                            <a:solidFill>
                              <a:srgbClr val="005293"/>
                            </a:solidFill>
                            <a:latin typeface="Cambria Math"/>
                          </a:rPr>
                          <m:t>𝑖</m:t>
                        </m:r>
                      </m:sub>
                    </m:sSub>
                    <m:r>
                      <a:rPr lang="en-US" sz="2200" i="1">
                        <a:solidFill>
                          <a:srgbClr val="005293"/>
                        </a:solidFill>
                        <a:latin typeface="Cambria Math"/>
                      </a:rPr>
                      <m:t>(</m:t>
                    </m:r>
                    <m:r>
                      <a:rPr lang="en-US" sz="2200" i="1">
                        <a:solidFill>
                          <a:srgbClr val="005293"/>
                        </a:solidFill>
                        <a:latin typeface="Cambria Math"/>
                      </a:rPr>
                      <m:t>𝑘</m:t>
                    </m:r>
                    <m:r>
                      <a:rPr lang="en-US" sz="2200" i="1">
                        <a:solidFill>
                          <a:srgbClr val="005293"/>
                        </a:solidFill>
                        <a:latin typeface="Cambria Math"/>
                      </a:rPr>
                      <m:t>)</m:t>
                    </m:r>
                  </m:oMath>
                </a14:m>
                <a:r>
                  <a:rPr lang="en-US" sz="2200" dirty="0">
                    <a:solidFill>
                      <a:srgbClr val="005293"/>
                    </a:solidFill>
                  </a:rPr>
                  <a:t> and receiving potentials </a:t>
                </a:r>
                <a14:m>
                  <m:oMath xmlns:m="http://schemas.openxmlformats.org/officeDocument/2006/math">
                    <m:sSub>
                      <m:sSubPr>
                        <m:ctrlPr>
                          <a:rPr lang="en-US" sz="2200" i="1">
                            <a:solidFill>
                              <a:srgbClr val="005293"/>
                            </a:solidFill>
                            <a:latin typeface="Cambria Math"/>
                          </a:rPr>
                        </m:ctrlPr>
                      </m:sSubPr>
                      <m:e>
                        <m:r>
                          <a:rPr lang="en-US" sz="2200" i="1">
                            <a:solidFill>
                              <a:srgbClr val="005293"/>
                            </a:solidFill>
                            <a:latin typeface="Cambria Math"/>
                          </a:rPr>
                          <m:t>𝑅</m:t>
                        </m:r>
                      </m:e>
                      <m:sub>
                        <m:r>
                          <a:rPr lang="en-US" sz="2200" i="1">
                            <a:solidFill>
                              <a:srgbClr val="005293"/>
                            </a:solidFill>
                            <a:latin typeface="Cambria Math"/>
                          </a:rPr>
                          <m:t>𝑖</m:t>
                        </m:r>
                      </m:sub>
                    </m:sSub>
                    <m:r>
                      <a:rPr lang="en-US" sz="2200" i="1">
                        <a:solidFill>
                          <a:srgbClr val="005293"/>
                        </a:solidFill>
                        <a:latin typeface="Cambria Math"/>
                      </a:rPr>
                      <m:t>(</m:t>
                    </m:r>
                    <m:r>
                      <a:rPr lang="en-US" sz="2200" i="1">
                        <a:solidFill>
                          <a:srgbClr val="005293"/>
                        </a:solidFill>
                        <a:latin typeface="Cambria Math"/>
                      </a:rPr>
                      <m:t>𝑘</m:t>
                    </m:r>
                    <m:r>
                      <a:rPr lang="en-US" sz="2200" i="1">
                        <a:solidFill>
                          <a:srgbClr val="005293"/>
                        </a:solidFill>
                        <a:latin typeface="Cambria Math"/>
                      </a:rPr>
                      <m:t>)</m:t>
                    </m:r>
                  </m:oMath>
                </a14:m>
                <a:r>
                  <a:rPr lang="en-US" sz="2200" dirty="0">
                    <a:solidFill>
                      <a:srgbClr val="005293"/>
                    </a:solidFill>
                  </a:rPr>
                  <a:t>. </a:t>
                </a:r>
                <a14:m>
                  <m:oMath xmlns:m="http://schemas.openxmlformats.org/officeDocument/2006/math">
                    <m:sSub>
                      <m:sSubPr>
                        <m:ctrlPr>
                          <a:rPr lang="en-US" sz="2200" i="1">
                            <a:solidFill>
                              <a:srgbClr val="005293"/>
                            </a:solidFill>
                            <a:latin typeface="Cambria Math"/>
                          </a:rPr>
                        </m:ctrlPr>
                      </m:sSubPr>
                      <m:e>
                        <m:r>
                          <a:rPr lang="en-US" sz="2200" i="1">
                            <a:solidFill>
                              <a:srgbClr val="005293"/>
                            </a:solidFill>
                            <a:latin typeface="Cambria Math"/>
                          </a:rPr>
                          <m:t>𝑆</m:t>
                        </m:r>
                      </m:e>
                      <m:sub>
                        <m:r>
                          <a:rPr lang="en-US" sz="2200" i="1">
                            <a:solidFill>
                              <a:srgbClr val="005293"/>
                            </a:solidFill>
                            <a:latin typeface="Cambria Math"/>
                          </a:rPr>
                          <m:t>𝑖</m:t>
                        </m:r>
                      </m:sub>
                    </m:sSub>
                    <m:r>
                      <a:rPr lang="en-US" sz="2200" i="1">
                        <a:solidFill>
                          <a:srgbClr val="005293"/>
                        </a:solidFill>
                        <a:latin typeface="Cambria Math"/>
                      </a:rPr>
                      <m:t>(</m:t>
                    </m:r>
                    <m:r>
                      <a:rPr lang="en-US" sz="2200" i="1">
                        <a:solidFill>
                          <a:srgbClr val="005293"/>
                        </a:solidFill>
                        <a:latin typeface="Cambria Math"/>
                      </a:rPr>
                      <m:t>𝑘</m:t>
                    </m:r>
                    <m:r>
                      <a:rPr lang="en-US" sz="2200" i="1">
                        <a:solidFill>
                          <a:srgbClr val="005293"/>
                        </a:solidFill>
                        <a:latin typeface="Cambria Math"/>
                      </a:rPr>
                      <m:t>)</m:t>
                    </m:r>
                  </m:oMath>
                </a14:m>
                <a:r>
                  <a:rPr lang="en-US" sz="2200" dirty="0">
                    <a:solidFill>
                      <a:srgbClr val="005293"/>
                    </a:solidFill>
                  </a:rPr>
                  <a:t> and </a:t>
                </a:r>
                <a14:m>
                  <m:oMath xmlns:m="http://schemas.openxmlformats.org/officeDocument/2006/math">
                    <m:sSub>
                      <m:sSubPr>
                        <m:ctrlPr>
                          <a:rPr lang="en-US" sz="2200" i="1">
                            <a:solidFill>
                              <a:srgbClr val="005293"/>
                            </a:solidFill>
                            <a:latin typeface="Cambria Math"/>
                          </a:rPr>
                        </m:ctrlPr>
                      </m:sSubPr>
                      <m:e>
                        <m:r>
                          <a:rPr lang="en-US" sz="2200" i="1">
                            <a:solidFill>
                              <a:srgbClr val="005293"/>
                            </a:solidFill>
                            <a:latin typeface="Cambria Math"/>
                          </a:rPr>
                          <m:t>𝑅</m:t>
                        </m:r>
                      </m:e>
                      <m:sub>
                        <m:r>
                          <a:rPr lang="en-US" sz="2200" i="1">
                            <a:solidFill>
                              <a:srgbClr val="005293"/>
                            </a:solidFill>
                            <a:latin typeface="Cambria Math"/>
                          </a:rPr>
                          <m:t>𝑖</m:t>
                        </m:r>
                      </m:sub>
                    </m:sSub>
                    <m:r>
                      <a:rPr lang="en-US" sz="2200" i="1">
                        <a:solidFill>
                          <a:srgbClr val="005293"/>
                        </a:solidFill>
                        <a:latin typeface="Cambria Math"/>
                      </a:rPr>
                      <m:t>(</m:t>
                    </m:r>
                    <m:r>
                      <a:rPr lang="en-US" sz="2200" i="1">
                        <a:solidFill>
                          <a:srgbClr val="005293"/>
                        </a:solidFill>
                        <a:latin typeface="Cambria Math"/>
                      </a:rPr>
                      <m:t>𝑘</m:t>
                    </m:r>
                    <m:r>
                      <a:rPr lang="en-US" sz="2200" i="1">
                        <a:solidFill>
                          <a:srgbClr val="005293"/>
                        </a:solidFill>
                        <a:latin typeface="Cambria Math"/>
                      </a:rPr>
                      <m:t>)</m:t>
                    </m:r>
                  </m:oMath>
                </a14:m>
                <a:r>
                  <a:rPr lang="en-US" sz="2200" dirty="0">
                    <a:solidFill>
                      <a:srgbClr val="005293"/>
                    </a:solidFill>
                  </a:rPr>
                  <a:t> represent the number of vehicles cell </a:t>
                </a:r>
                <a14:m>
                  <m:oMath xmlns:m="http://schemas.openxmlformats.org/officeDocument/2006/math">
                    <m:sSub>
                      <m:sSubPr>
                        <m:ctrlPr>
                          <a:rPr lang="en-US" sz="2200" i="1">
                            <a:solidFill>
                              <a:srgbClr val="005293"/>
                            </a:solidFill>
                            <a:latin typeface="Cambria Math"/>
                          </a:rPr>
                        </m:ctrlPr>
                      </m:sSubPr>
                      <m:e>
                        <m:r>
                          <a:rPr lang="en-US" sz="2200" i="1">
                            <a:solidFill>
                              <a:srgbClr val="005293"/>
                            </a:solidFill>
                            <a:latin typeface="Cambria Math"/>
                          </a:rPr>
                          <m:t>𝑐</m:t>
                        </m:r>
                      </m:e>
                      <m:sub>
                        <m:r>
                          <a:rPr lang="en-US" sz="2200" i="1">
                            <a:solidFill>
                              <a:srgbClr val="005293"/>
                            </a:solidFill>
                            <a:latin typeface="Cambria Math"/>
                          </a:rPr>
                          <m:t>𝑖</m:t>
                        </m:r>
                      </m:sub>
                    </m:sSub>
                  </m:oMath>
                </a14:m>
                <a:r>
                  <a:rPr lang="en-US" sz="2200" dirty="0">
                    <a:solidFill>
                      <a:srgbClr val="005293"/>
                    </a:solidFill>
                  </a:rPr>
                  <a:t> can send and receive at time-step k</a:t>
                </a:r>
                <a:r>
                  <a:rPr lang="en-US" sz="2200" dirty="0" smtClean="0">
                    <a:solidFill>
                      <a:srgbClr val="005293"/>
                    </a:solidFill>
                  </a:rPr>
                  <a:t>.</a:t>
                </a:r>
              </a:p>
            </p:txBody>
          </p:sp>
        </mc:Choice>
        <mc:Fallback xmlns="">
          <p:sp>
            <p:nvSpPr>
              <p:cNvPr id="6" name="TextBox 5"/>
              <p:cNvSpPr txBox="1">
                <a:spLocks noRot="1" noChangeAspect="1" noMove="1" noResize="1" noEditPoints="1" noAdjustHandles="1" noChangeArrowheads="1" noChangeShapeType="1" noTextEdit="1"/>
              </p:cNvSpPr>
              <p:nvPr/>
            </p:nvSpPr>
            <p:spPr>
              <a:xfrm>
                <a:off x="241387" y="4098498"/>
                <a:ext cx="8698332" cy="2369880"/>
              </a:xfrm>
              <a:prstGeom prst="rect">
                <a:avLst/>
              </a:prstGeom>
              <a:blipFill rotWithShape="1">
                <a:blip r:embed="rId3"/>
                <a:stretch>
                  <a:fillRect l="-1823" t="-3085" r="-2665" b="-6427"/>
                </a:stretch>
              </a:blipFill>
            </p:spPr>
            <p:txBody>
              <a:bodyPr/>
              <a:lstStyle/>
              <a:p>
                <a:r>
                  <a:rPr lang="en-US">
                    <a:noFill/>
                  </a:rPr>
                  <a:t> </a:t>
                </a:r>
              </a:p>
            </p:txBody>
          </p:sp>
        </mc:Fallback>
      </mc:AlternateContent>
    </p:spTree>
    <p:extLst>
      <p:ext uri="{BB962C8B-B14F-4D97-AF65-F5344CB8AC3E}">
        <p14:creationId xmlns:p14="http://schemas.microsoft.com/office/powerpoint/2010/main" val="3080045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70452" y="1090979"/>
                <a:ext cx="8508999" cy="5047173"/>
              </a:xfrm>
            </p:spPr>
            <p:txBody>
              <a:bodyPr/>
              <a:lstStyle/>
              <a:p>
                <a:pPr marL="285750" indent="-285750">
                  <a:buFont typeface="Wingdings" panose="05000000000000000000" pitchFamily="2" charset="2"/>
                  <a:buChar char="Ø"/>
                </a:pPr>
                <a:r>
                  <a:rPr lang="en-US" sz="2200" dirty="0" smtClean="0">
                    <a:solidFill>
                      <a:srgbClr val="005293"/>
                    </a:solidFill>
                  </a:rPr>
                  <a:t>We implemented a simulated annealing approach*  </a:t>
                </a:r>
                <a:r>
                  <a:rPr lang="en-US" sz="2200" dirty="0">
                    <a:solidFill>
                      <a:srgbClr val="005293"/>
                    </a:solidFill>
                  </a:rPr>
                  <a:t>for the </a:t>
                </a:r>
                <a:r>
                  <a:rPr lang="en-US" sz="2200" dirty="0" smtClean="0">
                    <a:solidFill>
                      <a:srgbClr val="005293"/>
                    </a:solidFill>
                  </a:rPr>
                  <a:t>optimization module </a:t>
                </a:r>
                <a:r>
                  <a:rPr lang="en-US" sz="2200" dirty="0">
                    <a:solidFill>
                      <a:srgbClr val="005293"/>
                    </a:solidFill>
                  </a:rPr>
                  <a:t>to determine the best control strategy for the case study </a:t>
                </a:r>
                <a:r>
                  <a:rPr lang="en-US" sz="2200" dirty="0" smtClean="0">
                    <a:solidFill>
                      <a:srgbClr val="005293"/>
                    </a:solidFill>
                  </a:rPr>
                  <a:t>discussed next.</a:t>
                </a:r>
              </a:p>
              <a:p>
                <a:pPr marL="285750" indent="-285750">
                  <a:buFont typeface="Wingdings" panose="05000000000000000000" pitchFamily="2" charset="2"/>
                  <a:buChar char="Ø"/>
                </a:pPr>
                <a:r>
                  <a:rPr lang="en-US" sz="2200" dirty="0">
                    <a:solidFill>
                      <a:srgbClr val="005293"/>
                    </a:solidFill>
                  </a:rPr>
                  <a:t>The </a:t>
                </a:r>
                <a:r>
                  <a:rPr lang="en-US" sz="2200" dirty="0" smtClean="0">
                    <a:solidFill>
                      <a:srgbClr val="005293"/>
                    </a:solidFill>
                  </a:rPr>
                  <a:t>simulated annealing </a:t>
                </a:r>
                <a:r>
                  <a:rPr lang="en-US" sz="2200" dirty="0">
                    <a:solidFill>
                      <a:srgbClr val="005293"/>
                    </a:solidFill>
                  </a:rPr>
                  <a:t>algorithm seeks to identify the best control-action by minimizing the value returned by </a:t>
                </a:r>
                <a:r>
                  <a:rPr lang="en-US" sz="2200" dirty="0" smtClean="0">
                    <a:solidFill>
                      <a:srgbClr val="005293"/>
                    </a:solidFill>
                  </a:rPr>
                  <a:t>the function </a:t>
                </a:r>
                <a14:m>
                  <m:oMath xmlns:m="http://schemas.openxmlformats.org/officeDocument/2006/math">
                    <m:r>
                      <a:rPr lang="en-US" sz="2200" i="1" dirty="0" smtClean="0">
                        <a:solidFill>
                          <a:srgbClr val="005293"/>
                        </a:solidFill>
                        <a:latin typeface="Cambria Math"/>
                      </a:rPr>
                      <m:t>𝑓𝑖𝑡𝑛𝑒𝑠𝑠</m:t>
                    </m:r>
                    <m:r>
                      <a:rPr lang="en-US" sz="2200" i="1" dirty="0" smtClean="0">
                        <a:solidFill>
                          <a:srgbClr val="005293"/>
                        </a:solidFill>
                        <a:latin typeface="Cambria Math"/>
                      </a:rPr>
                      <m:t>(</m:t>
                    </m:r>
                    <m:r>
                      <a:rPr lang="en-US" sz="2200" i="1" dirty="0" smtClean="0">
                        <a:solidFill>
                          <a:srgbClr val="005293"/>
                        </a:solidFill>
                        <a:latin typeface="Cambria Math"/>
                      </a:rPr>
                      <m:t>𝑆</m:t>
                    </m:r>
                    <m:r>
                      <a:rPr lang="en-US" sz="2200" i="1" dirty="0">
                        <a:solidFill>
                          <a:srgbClr val="005293"/>
                        </a:solidFill>
                        <a:latin typeface="Cambria Math"/>
                      </a:rPr>
                      <m:t>)</m:t>
                    </m:r>
                  </m:oMath>
                </a14:m>
                <a:r>
                  <a:rPr lang="en-US" sz="2200" dirty="0">
                    <a:solidFill>
                      <a:srgbClr val="005293"/>
                    </a:solidFill>
                  </a:rPr>
                  <a:t> (</a:t>
                </a:r>
                <a14:m>
                  <m:oMath xmlns:m="http://schemas.openxmlformats.org/officeDocument/2006/math">
                    <m:r>
                      <a:rPr lang="en-US" sz="2200" i="1" dirty="0" smtClean="0">
                        <a:solidFill>
                          <a:srgbClr val="005293"/>
                        </a:solidFill>
                        <a:latin typeface="Cambria Math"/>
                      </a:rPr>
                      <m:t>𝑆</m:t>
                    </m:r>
                  </m:oMath>
                </a14:m>
                <a:r>
                  <a:rPr lang="en-US" sz="2200" dirty="0">
                    <a:solidFill>
                      <a:srgbClr val="005293"/>
                    </a:solidFill>
                  </a:rPr>
                  <a:t> represents the candidate solution) running the CTM based predictive simulation </a:t>
                </a:r>
                <a:r>
                  <a:rPr lang="en-US" sz="2200" dirty="0" smtClean="0">
                    <a:solidFill>
                      <a:srgbClr val="005293"/>
                    </a:solidFill>
                  </a:rPr>
                  <a:t>over a </a:t>
                </a:r>
                <a:r>
                  <a:rPr lang="en-US" sz="2200" dirty="0">
                    <a:solidFill>
                      <a:srgbClr val="005293"/>
                    </a:solidFill>
                  </a:rPr>
                  <a:t>time horizon </a:t>
                </a:r>
                <a14:m>
                  <m:oMath xmlns:m="http://schemas.openxmlformats.org/officeDocument/2006/math">
                    <m:r>
                      <a:rPr lang="en-US" sz="2200" i="1" dirty="0" smtClean="0">
                        <a:solidFill>
                          <a:srgbClr val="005293"/>
                        </a:solidFill>
                        <a:latin typeface="Cambria Math"/>
                      </a:rPr>
                      <m:t>𝐾</m:t>
                    </m:r>
                  </m:oMath>
                </a14:m>
                <a:r>
                  <a:rPr lang="en-US" sz="2200" dirty="0" smtClean="0">
                    <a:solidFill>
                      <a:srgbClr val="005293"/>
                    </a:solidFill>
                  </a:rPr>
                  <a:t>.</a:t>
                </a:r>
              </a:p>
              <a:p>
                <a:pPr marL="285750" indent="-285750">
                  <a:buFont typeface="Wingdings" panose="05000000000000000000" pitchFamily="2" charset="2"/>
                  <a:buChar char="Ø"/>
                </a:pPr>
                <a:r>
                  <a:rPr lang="en-US" sz="2200" dirty="0">
                    <a:solidFill>
                      <a:srgbClr val="005293"/>
                    </a:solidFill>
                  </a:rPr>
                  <a:t>Specifically, the fitness function returns the value </a:t>
                </a:r>
                <a14:m>
                  <m:oMath xmlns:m="http://schemas.openxmlformats.org/officeDocument/2006/math">
                    <m:sSub>
                      <m:sSubPr>
                        <m:ctrlPr>
                          <a:rPr lang="en-US" sz="2200" i="1">
                            <a:solidFill>
                              <a:srgbClr val="005293"/>
                            </a:solidFill>
                            <a:latin typeface="Cambria Math"/>
                          </a:rPr>
                        </m:ctrlPr>
                      </m:sSubPr>
                      <m:e>
                        <m:r>
                          <a:rPr lang="en-US" sz="2200" i="1">
                            <a:solidFill>
                              <a:srgbClr val="005293"/>
                            </a:solidFill>
                            <a:latin typeface="Cambria Math"/>
                          </a:rPr>
                          <m:t>𝑁</m:t>
                        </m:r>
                      </m:e>
                      <m:sub>
                        <m:r>
                          <a:rPr lang="en-US" sz="2200" i="1">
                            <a:solidFill>
                              <a:srgbClr val="005293"/>
                            </a:solidFill>
                            <a:latin typeface="Cambria Math"/>
                          </a:rPr>
                          <m:t>𝑡𝑜𝑡𝑎𝑙</m:t>
                        </m:r>
                      </m:sub>
                    </m:sSub>
                  </m:oMath>
                </a14:m>
                <a:r>
                  <a:rPr lang="en-US" sz="2200" dirty="0">
                    <a:solidFill>
                      <a:srgbClr val="005293"/>
                    </a:solidFill>
                  </a:rPr>
                  <a:t> </a:t>
                </a:r>
                <a:r>
                  <a:rPr lang="en-US" sz="2200" dirty="0" smtClean="0">
                    <a:solidFill>
                      <a:srgbClr val="005293"/>
                    </a:solidFill>
                  </a:rPr>
                  <a:t>which </a:t>
                </a:r>
                <a:r>
                  <a:rPr lang="en-US" sz="2200" dirty="0">
                    <a:solidFill>
                      <a:srgbClr val="005293"/>
                    </a:solidFill>
                  </a:rPr>
                  <a:t>is the </a:t>
                </a:r>
                <a:r>
                  <a:rPr lang="en-US" sz="2200" dirty="0" smtClean="0">
                    <a:solidFill>
                      <a:srgbClr val="005293"/>
                    </a:solidFill>
                  </a:rPr>
                  <a:t>total number </a:t>
                </a:r>
                <a:r>
                  <a:rPr lang="en-US" sz="2200" dirty="0">
                    <a:solidFill>
                      <a:srgbClr val="005293"/>
                    </a:solidFill>
                  </a:rPr>
                  <a:t>of vehicles in the system over </a:t>
                </a:r>
                <a:r>
                  <a:rPr lang="en-US" sz="2200" dirty="0" smtClean="0">
                    <a:solidFill>
                      <a:srgbClr val="005293"/>
                    </a:solidFill>
                  </a:rPr>
                  <a:t>the predictive time horizon </a:t>
                </a:r>
                <a14:m>
                  <m:oMath xmlns:m="http://schemas.openxmlformats.org/officeDocument/2006/math">
                    <m:r>
                      <a:rPr lang="en-US" sz="2200" i="1" dirty="0" smtClean="0">
                        <a:solidFill>
                          <a:srgbClr val="005293"/>
                        </a:solidFill>
                        <a:latin typeface="Cambria Math"/>
                      </a:rPr>
                      <m:t>𝐾</m:t>
                    </m:r>
                  </m:oMath>
                </a14:m>
                <a:r>
                  <a:rPr lang="en-US" sz="2200" dirty="0" smtClean="0">
                    <a:solidFill>
                      <a:srgbClr val="005293"/>
                    </a:solidFill>
                  </a:rPr>
                  <a:t>.</a:t>
                </a:r>
              </a:p>
              <a:p>
                <a:pPr/>
                <a14:m>
                  <m:oMathPara xmlns:m="http://schemas.openxmlformats.org/officeDocument/2006/math">
                    <m:oMathParaPr>
                      <m:jc m:val="centerGroup"/>
                    </m:oMathParaPr>
                    <m:oMath xmlns:m="http://schemas.openxmlformats.org/officeDocument/2006/math">
                      <m:sSub>
                        <m:sSubPr>
                          <m:ctrlPr>
                            <a:rPr lang="en-US" sz="2200" i="1" smtClean="0">
                              <a:solidFill>
                                <a:srgbClr val="005293"/>
                              </a:solidFill>
                              <a:latin typeface="Cambria Math"/>
                            </a:rPr>
                          </m:ctrlPr>
                        </m:sSubPr>
                        <m:e>
                          <m:r>
                            <a:rPr lang="en-US" sz="2200" b="0" i="1" smtClean="0">
                              <a:solidFill>
                                <a:srgbClr val="005293"/>
                              </a:solidFill>
                              <a:latin typeface="Cambria Math"/>
                            </a:rPr>
                            <m:t>𝑁</m:t>
                          </m:r>
                        </m:e>
                        <m:sub>
                          <m:r>
                            <a:rPr lang="en-US" sz="2200" b="0" i="1" smtClean="0">
                              <a:solidFill>
                                <a:srgbClr val="005293"/>
                              </a:solidFill>
                              <a:latin typeface="Cambria Math"/>
                            </a:rPr>
                            <m:t>𝑡𝑜𝑡𝑎𝑙</m:t>
                          </m:r>
                        </m:sub>
                      </m:sSub>
                      <m:r>
                        <a:rPr lang="en-US" sz="2200" i="1" smtClean="0">
                          <a:solidFill>
                            <a:srgbClr val="005293"/>
                          </a:solidFill>
                          <a:latin typeface="Cambria Math"/>
                        </a:rPr>
                        <m:t>=</m:t>
                      </m:r>
                      <m:r>
                        <a:rPr lang="en-US" sz="2200" b="0" i="1" smtClean="0">
                          <a:solidFill>
                            <a:srgbClr val="005293"/>
                          </a:solidFill>
                          <a:latin typeface="Cambria Math"/>
                        </a:rPr>
                        <m:t>𝑇</m:t>
                      </m:r>
                      <m:nary>
                        <m:naryPr>
                          <m:chr m:val="∑"/>
                          <m:ctrlPr>
                            <a:rPr lang="en-US" sz="2200" b="0" i="1" smtClean="0">
                              <a:solidFill>
                                <a:srgbClr val="005293"/>
                              </a:solidFill>
                              <a:latin typeface="Cambria Math"/>
                            </a:rPr>
                          </m:ctrlPr>
                        </m:naryPr>
                        <m:sub>
                          <m:r>
                            <m:rPr>
                              <m:brk m:alnAt="23"/>
                            </m:rPr>
                            <a:rPr lang="en-US" sz="2200" b="0" i="1" smtClean="0">
                              <a:solidFill>
                                <a:srgbClr val="005293"/>
                              </a:solidFill>
                              <a:latin typeface="Cambria Math"/>
                            </a:rPr>
                            <m:t>𝑘</m:t>
                          </m:r>
                          <m:r>
                            <a:rPr lang="en-US" sz="2200" b="0" i="1" smtClean="0">
                              <a:solidFill>
                                <a:srgbClr val="005293"/>
                              </a:solidFill>
                              <a:latin typeface="Cambria Math"/>
                            </a:rPr>
                            <m:t>=0</m:t>
                          </m:r>
                        </m:sub>
                        <m:sup>
                          <m:r>
                            <a:rPr lang="en-US" sz="2200" b="0" i="1" smtClean="0">
                              <a:solidFill>
                                <a:srgbClr val="005293"/>
                              </a:solidFill>
                              <a:latin typeface="Cambria Math"/>
                            </a:rPr>
                            <m:t>𝑘</m:t>
                          </m:r>
                          <m:r>
                            <a:rPr lang="en-US" sz="2200" b="0" i="1" smtClean="0">
                              <a:solidFill>
                                <a:srgbClr val="005293"/>
                              </a:solidFill>
                              <a:latin typeface="Cambria Math"/>
                            </a:rPr>
                            <m:t>=</m:t>
                          </m:r>
                          <m:r>
                            <a:rPr lang="en-US" sz="2200" b="0" i="1" smtClean="0">
                              <a:solidFill>
                                <a:srgbClr val="005293"/>
                              </a:solidFill>
                              <a:latin typeface="Cambria Math"/>
                            </a:rPr>
                            <m:t>𝐾</m:t>
                          </m:r>
                        </m:sup>
                        <m:e>
                          <m:r>
                            <a:rPr lang="en-US" sz="2200" b="0" i="1" smtClean="0">
                              <a:solidFill>
                                <a:srgbClr val="005293"/>
                              </a:solidFill>
                              <a:latin typeface="Cambria Math"/>
                            </a:rPr>
                            <m:t>𝑁</m:t>
                          </m:r>
                          <m:r>
                            <a:rPr lang="en-US" sz="2200" b="0" i="1" smtClean="0">
                              <a:solidFill>
                                <a:srgbClr val="005293"/>
                              </a:solidFill>
                              <a:latin typeface="Cambria Math"/>
                            </a:rPr>
                            <m:t>(</m:t>
                          </m:r>
                          <m:r>
                            <a:rPr lang="en-US" sz="2200" b="0" i="1" smtClean="0">
                              <a:solidFill>
                                <a:srgbClr val="005293"/>
                              </a:solidFill>
                              <a:latin typeface="Cambria Math"/>
                            </a:rPr>
                            <m:t>𝑘</m:t>
                          </m:r>
                          <m:r>
                            <a:rPr lang="en-US" sz="2200" b="0" i="1" smtClean="0">
                              <a:solidFill>
                                <a:srgbClr val="005293"/>
                              </a:solidFill>
                              <a:latin typeface="Cambria Math"/>
                            </a:rPr>
                            <m:t>)</m:t>
                          </m:r>
                        </m:e>
                      </m:nary>
                    </m:oMath>
                  </m:oMathPara>
                </a14:m>
                <a:endParaRPr lang="en-US" sz="2200" dirty="0" smtClean="0">
                  <a:solidFill>
                    <a:srgbClr val="005293"/>
                  </a:solidFill>
                </a:endParaRPr>
              </a:p>
              <a:p>
                <a:endParaRPr lang="en-US" sz="22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70452" y="1090979"/>
                <a:ext cx="8508999" cy="5047173"/>
              </a:xfrm>
              <a:blipFill rotWithShape="1">
                <a:blip r:embed="rId2"/>
                <a:stretch>
                  <a:fillRect l="-1791" t="-1329" r="-1719"/>
                </a:stretch>
              </a:blipFill>
            </p:spPr>
            <p:txBody>
              <a:bodyPr/>
              <a:lstStyle/>
              <a:p>
                <a:r>
                  <a:rPr lang="en-US">
                    <a:noFill/>
                  </a:rPr>
                  <a:t> </a:t>
                </a:r>
              </a:p>
            </p:txBody>
          </p:sp>
        </mc:Fallback>
      </mc:AlternateContent>
      <p:sp>
        <p:nvSpPr>
          <p:cNvPr id="3" name="Title 2"/>
          <p:cNvSpPr>
            <a:spLocks noGrp="1"/>
          </p:cNvSpPr>
          <p:nvPr>
            <p:ph type="title"/>
          </p:nvPr>
        </p:nvSpPr>
        <p:spPr>
          <a:xfrm>
            <a:off x="369890" y="285750"/>
            <a:ext cx="8508999" cy="360000"/>
          </a:xfrm>
        </p:spPr>
        <p:txBody>
          <a:bodyPr/>
          <a:lstStyle/>
          <a:p>
            <a:r>
              <a:rPr lang="en-US" sz="2600" b="1" dirty="0" smtClean="0">
                <a:solidFill>
                  <a:srgbClr val="92D050"/>
                </a:solidFill>
              </a:rPr>
              <a:t>Optimization Module</a:t>
            </a:r>
            <a:endParaRPr lang="en-US" sz="2600" b="1" dirty="0">
              <a:solidFill>
                <a:srgbClr val="92D050"/>
              </a:solidFill>
            </a:endParaRPr>
          </a:p>
        </p:txBody>
      </p:sp>
      <p:sp>
        <p:nvSpPr>
          <p:cNvPr id="4" name="Content Placeholder 3"/>
          <p:cNvSpPr>
            <a:spLocks noGrp="1"/>
          </p:cNvSpPr>
          <p:nvPr>
            <p:ph idx="10"/>
          </p:nvPr>
        </p:nvSpPr>
        <p:spPr>
          <a:xfrm>
            <a:off x="309364" y="6487577"/>
            <a:ext cx="6782748" cy="210457"/>
          </a:xfrm>
        </p:spPr>
        <p:txBody>
          <a:bodyPr/>
          <a:lstStyle/>
          <a:p>
            <a:r>
              <a:rPr lang="en-US" dirty="0" smtClean="0">
                <a:solidFill>
                  <a:srgbClr val="005293"/>
                </a:solidFill>
              </a:rPr>
              <a:t>*Weise</a:t>
            </a:r>
            <a:r>
              <a:rPr lang="en-US" dirty="0">
                <a:solidFill>
                  <a:srgbClr val="005293"/>
                </a:solidFill>
              </a:rPr>
              <a:t>, T. 2009. “Global optimization algorithms-theory and application”</a:t>
            </a:r>
          </a:p>
        </p:txBody>
      </p:sp>
    </p:spTree>
    <p:extLst>
      <p:ext uri="{BB962C8B-B14F-4D97-AF65-F5344CB8AC3E}">
        <p14:creationId xmlns:p14="http://schemas.microsoft.com/office/powerpoint/2010/main" val="3608965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9635" y="1178528"/>
            <a:ext cx="8508999" cy="4783754"/>
          </a:xfrm>
        </p:spPr>
        <p:txBody>
          <a:bodyPr/>
          <a:lstStyle/>
          <a:p>
            <a:pPr marL="514350" indent="-514350">
              <a:buFont typeface="+mj-lt"/>
              <a:buAutoNum type="arabicPeriod"/>
            </a:pPr>
            <a:r>
              <a:rPr lang="en-US" sz="3200" dirty="0" smtClean="0">
                <a:solidFill>
                  <a:schemeClr val="tx2">
                    <a:lumMod val="75000"/>
                  </a:schemeClr>
                </a:solidFill>
              </a:rPr>
              <a:t>Background and Motivation.</a:t>
            </a:r>
          </a:p>
          <a:p>
            <a:pPr marL="514350" indent="-514350">
              <a:buFont typeface="+mj-lt"/>
              <a:buAutoNum type="arabicPeriod"/>
            </a:pPr>
            <a:r>
              <a:rPr lang="en-US" sz="3200" dirty="0" smtClean="0">
                <a:solidFill>
                  <a:schemeClr val="tx2">
                    <a:lumMod val="75000"/>
                  </a:schemeClr>
                </a:solidFill>
              </a:rPr>
              <a:t>Symbiotic Traffic Simulation Framework.</a:t>
            </a:r>
          </a:p>
          <a:p>
            <a:pPr marL="514350" indent="-514350">
              <a:buFont typeface="+mj-lt"/>
              <a:buAutoNum type="arabicPeriod"/>
            </a:pPr>
            <a:r>
              <a:rPr lang="en-US" sz="3200" dirty="0" smtClean="0">
                <a:solidFill>
                  <a:schemeClr val="tx2">
                    <a:lumMod val="75000"/>
                  </a:schemeClr>
                </a:solidFill>
              </a:rPr>
              <a:t>Case Study.</a:t>
            </a:r>
          </a:p>
          <a:p>
            <a:pPr marL="514350" indent="-514350">
              <a:buFont typeface="+mj-lt"/>
              <a:buAutoNum type="arabicPeriod"/>
            </a:pPr>
            <a:r>
              <a:rPr lang="en-US" sz="3200" dirty="0" smtClean="0">
                <a:solidFill>
                  <a:schemeClr val="tx2">
                    <a:lumMod val="75000"/>
                  </a:schemeClr>
                </a:solidFill>
              </a:rPr>
              <a:t>Results.</a:t>
            </a:r>
          </a:p>
          <a:p>
            <a:pPr marL="514350" indent="-514350">
              <a:buFont typeface="+mj-lt"/>
              <a:buAutoNum type="arabicPeriod"/>
            </a:pPr>
            <a:r>
              <a:rPr lang="en-US" sz="3200" dirty="0" smtClean="0">
                <a:solidFill>
                  <a:schemeClr val="tx2">
                    <a:lumMod val="75000"/>
                  </a:schemeClr>
                </a:solidFill>
              </a:rPr>
              <a:t>Conclusions and Future Work.</a:t>
            </a:r>
            <a:endParaRPr lang="en-US" sz="3200" dirty="0">
              <a:solidFill>
                <a:schemeClr val="tx2">
                  <a:lumMod val="75000"/>
                </a:schemeClr>
              </a:solidFill>
            </a:endParaRPr>
          </a:p>
        </p:txBody>
      </p:sp>
      <p:sp>
        <p:nvSpPr>
          <p:cNvPr id="3" name="Title 2"/>
          <p:cNvSpPr>
            <a:spLocks noGrp="1"/>
          </p:cNvSpPr>
          <p:nvPr>
            <p:ph type="title"/>
          </p:nvPr>
        </p:nvSpPr>
        <p:spPr>
          <a:xfrm>
            <a:off x="387183" y="252243"/>
            <a:ext cx="8508999" cy="360000"/>
          </a:xfrm>
        </p:spPr>
        <p:txBody>
          <a:bodyPr/>
          <a:lstStyle/>
          <a:p>
            <a:r>
              <a:rPr lang="en-US" sz="2600" b="1" dirty="0" smtClean="0">
                <a:solidFill>
                  <a:srgbClr val="92D050"/>
                </a:solidFill>
              </a:rPr>
              <a:t>Agenda</a:t>
            </a:r>
            <a:endParaRPr lang="en-US" sz="2600" b="1" dirty="0">
              <a:solidFill>
                <a:srgbClr val="92D050"/>
              </a:solidFill>
            </a:endParaRPr>
          </a:p>
        </p:txBody>
      </p:sp>
    </p:spTree>
    <p:extLst>
      <p:ext uri="{BB962C8B-B14F-4D97-AF65-F5344CB8AC3E}">
        <p14:creationId xmlns:p14="http://schemas.microsoft.com/office/powerpoint/2010/main" val="4036371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9907" y="1042341"/>
            <a:ext cx="8508999" cy="4783754"/>
          </a:xfrm>
        </p:spPr>
        <p:txBody>
          <a:bodyPr/>
          <a:lstStyle/>
          <a:p>
            <a:pPr marL="514350" indent="-514350">
              <a:buFont typeface="+mj-lt"/>
              <a:buAutoNum type="arabicPeriod"/>
            </a:pPr>
            <a:r>
              <a:rPr lang="en-US" sz="3200" dirty="0" smtClean="0">
                <a:solidFill>
                  <a:schemeClr val="accent2">
                    <a:lumMod val="60000"/>
                    <a:lumOff val="40000"/>
                  </a:schemeClr>
                </a:solidFill>
              </a:rPr>
              <a:t>Background and Motivation.</a:t>
            </a:r>
          </a:p>
          <a:p>
            <a:pPr marL="514350" indent="-514350">
              <a:buFont typeface="+mj-lt"/>
              <a:buAutoNum type="arabicPeriod"/>
            </a:pPr>
            <a:r>
              <a:rPr lang="en-US" sz="3200" dirty="0" smtClean="0">
                <a:solidFill>
                  <a:schemeClr val="accent2">
                    <a:lumMod val="60000"/>
                    <a:lumOff val="40000"/>
                  </a:schemeClr>
                </a:solidFill>
              </a:rPr>
              <a:t>Symbiotic Traffic Simulation Framework.</a:t>
            </a:r>
          </a:p>
          <a:p>
            <a:pPr marL="514350" indent="-514350">
              <a:buFont typeface="+mj-lt"/>
              <a:buAutoNum type="arabicPeriod"/>
            </a:pPr>
            <a:r>
              <a:rPr lang="en-US" sz="3200" b="1" dirty="0" smtClean="0">
                <a:solidFill>
                  <a:srgbClr val="005293"/>
                </a:solidFill>
              </a:rPr>
              <a:t>Case Study.</a:t>
            </a:r>
          </a:p>
          <a:p>
            <a:pPr marL="690563" lvl="1" indent="-514350">
              <a:buFont typeface="Wingdings" panose="05000000000000000000" pitchFamily="2" charset="2"/>
              <a:buChar char="v"/>
            </a:pPr>
            <a:r>
              <a:rPr lang="en-US" sz="2600" b="1" dirty="0" smtClean="0">
                <a:solidFill>
                  <a:srgbClr val="005293"/>
                </a:solidFill>
              </a:rPr>
              <a:t>Ramp Metering</a:t>
            </a:r>
          </a:p>
          <a:p>
            <a:pPr marL="690563" lvl="1" indent="-514350">
              <a:buFont typeface="Wingdings" panose="05000000000000000000" pitchFamily="2" charset="2"/>
              <a:buChar char="v"/>
            </a:pPr>
            <a:r>
              <a:rPr lang="en-US" sz="2600" b="1" dirty="0" smtClean="0">
                <a:solidFill>
                  <a:srgbClr val="005293"/>
                </a:solidFill>
              </a:rPr>
              <a:t>Simulated Physical Environment</a:t>
            </a:r>
          </a:p>
          <a:p>
            <a:pPr marL="690563" lvl="1" indent="-514350">
              <a:buFont typeface="Wingdings" panose="05000000000000000000" pitchFamily="2" charset="2"/>
              <a:buChar char="v"/>
            </a:pPr>
            <a:r>
              <a:rPr lang="en-US" sz="2600" b="1" dirty="0" smtClean="0">
                <a:solidFill>
                  <a:srgbClr val="005293"/>
                </a:solidFill>
              </a:rPr>
              <a:t>Traffic Scenario</a:t>
            </a:r>
          </a:p>
          <a:p>
            <a:pPr marL="514350" indent="-514350">
              <a:buFont typeface="+mj-lt"/>
              <a:buAutoNum type="arabicPeriod"/>
            </a:pPr>
            <a:r>
              <a:rPr lang="en-US" sz="3200" dirty="0" smtClean="0">
                <a:solidFill>
                  <a:schemeClr val="accent2">
                    <a:lumMod val="60000"/>
                    <a:lumOff val="40000"/>
                  </a:schemeClr>
                </a:solidFill>
              </a:rPr>
              <a:t>Results.</a:t>
            </a:r>
          </a:p>
          <a:p>
            <a:pPr marL="514350" indent="-514350">
              <a:buFont typeface="+mj-lt"/>
              <a:buAutoNum type="arabicPeriod"/>
            </a:pPr>
            <a:r>
              <a:rPr lang="en-US" sz="3200" dirty="0" smtClean="0">
                <a:solidFill>
                  <a:schemeClr val="accent2">
                    <a:lumMod val="60000"/>
                    <a:lumOff val="40000"/>
                  </a:schemeClr>
                </a:solidFill>
              </a:rPr>
              <a:t>Conclusions and Future Work.</a:t>
            </a:r>
            <a:endParaRPr lang="en-US" sz="3200" dirty="0">
              <a:solidFill>
                <a:schemeClr val="accent2">
                  <a:lumMod val="60000"/>
                  <a:lumOff val="40000"/>
                </a:schemeClr>
              </a:solidFill>
            </a:endParaRPr>
          </a:p>
        </p:txBody>
      </p:sp>
      <p:sp>
        <p:nvSpPr>
          <p:cNvPr id="3" name="Title 2"/>
          <p:cNvSpPr>
            <a:spLocks noGrp="1"/>
          </p:cNvSpPr>
          <p:nvPr>
            <p:ph type="title"/>
          </p:nvPr>
        </p:nvSpPr>
        <p:spPr>
          <a:xfrm>
            <a:off x="348273" y="261971"/>
            <a:ext cx="8508999" cy="360000"/>
          </a:xfrm>
        </p:spPr>
        <p:txBody>
          <a:bodyPr/>
          <a:lstStyle/>
          <a:p>
            <a:r>
              <a:rPr lang="en-US" sz="2600" b="1" dirty="0" smtClean="0">
                <a:solidFill>
                  <a:srgbClr val="92D050"/>
                </a:solidFill>
              </a:rPr>
              <a:t>Agenda</a:t>
            </a:r>
            <a:endParaRPr lang="en-US" sz="2600" b="1" dirty="0">
              <a:solidFill>
                <a:srgbClr val="92D050"/>
              </a:solidFill>
            </a:endParaRPr>
          </a:p>
        </p:txBody>
      </p:sp>
    </p:spTree>
    <p:extLst>
      <p:ext uri="{BB962C8B-B14F-4D97-AF65-F5344CB8AC3E}">
        <p14:creationId xmlns:p14="http://schemas.microsoft.com/office/powerpoint/2010/main" val="3987210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9908" y="281426"/>
            <a:ext cx="8508999" cy="360000"/>
          </a:xfrm>
        </p:spPr>
        <p:txBody>
          <a:bodyPr/>
          <a:lstStyle/>
          <a:p>
            <a:r>
              <a:rPr lang="en-US" sz="2600" b="1" dirty="0" smtClean="0">
                <a:solidFill>
                  <a:srgbClr val="92D050"/>
                </a:solidFill>
              </a:rPr>
              <a:t>Ramp Metering</a:t>
            </a:r>
            <a:endParaRPr lang="en-US" sz="2600" b="1" dirty="0">
              <a:solidFill>
                <a:srgbClr val="92D050"/>
              </a:solidFill>
            </a:endParaRPr>
          </a:p>
        </p:txBody>
      </p:sp>
      <p:pic>
        <p:nvPicPr>
          <p:cNvPr id="1026" name="Picture 2" descr="C:\Users\abhinav.sunderrajan\Desktop\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1" y="953310"/>
            <a:ext cx="4800047" cy="32879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01723" y="953310"/>
            <a:ext cx="4142277" cy="5416868"/>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lang="en-US" sz="2200" dirty="0">
                <a:solidFill>
                  <a:srgbClr val="005293"/>
                </a:solidFill>
              </a:rPr>
              <a:t>Ramp meters are traffic signals placed at </a:t>
            </a:r>
            <a:r>
              <a:rPr lang="en-US" sz="2200" dirty="0" smtClean="0">
                <a:solidFill>
                  <a:srgbClr val="005293"/>
                </a:solidFill>
              </a:rPr>
              <a:t>the intersection </a:t>
            </a:r>
            <a:r>
              <a:rPr lang="en-US" sz="2200" dirty="0">
                <a:solidFill>
                  <a:srgbClr val="005293"/>
                </a:solidFill>
              </a:rPr>
              <a:t>of on-ramps and expressways. </a:t>
            </a:r>
            <a:endParaRPr lang="en-US" sz="2200" dirty="0" smtClean="0">
              <a:solidFill>
                <a:srgbClr val="005293"/>
              </a:solidFill>
            </a:endParaRPr>
          </a:p>
          <a:p>
            <a:pPr marL="342900" indent="-342900">
              <a:buFont typeface="Wingdings" panose="05000000000000000000" pitchFamily="2" charset="2"/>
              <a:buChar char="Ø"/>
            </a:pPr>
            <a:r>
              <a:rPr lang="en-US" sz="2200" dirty="0" smtClean="0">
                <a:solidFill>
                  <a:srgbClr val="005293"/>
                </a:solidFill>
              </a:rPr>
              <a:t>Ramp </a:t>
            </a:r>
            <a:r>
              <a:rPr lang="en-US" sz="2200" dirty="0">
                <a:solidFill>
                  <a:srgbClr val="005293"/>
                </a:solidFill>
              </a:rPr>
              <a:t>meters regulate the flow of vehicles along the ramps </a:t>
            </a:r>
            <a:r>
              <a:rPr lang="en-US" sz="2200" dirty="0" smtClean="0">
                <a:solidFill>
                  <a:srgbClr val="005293"/>
                </a:solidFill>
              </a:rPr>
              <a:t>so as </a:t>
            </a:r>
            <a:r>
              <a:rPr lang="en-US" sz="2200" dirty="0">
                <a:solidFill>
                  <a:srgbClr val="005293"/>
                </a:solidFill>
              </a:rPr>
              <a:t>to minimize the turbulence caused due to merging vehicles disrupting </a:t>
            </a:r>
            <a:r>
              <a:rPr lang="en-US" sz="2200" dirty="0" smtClean="0">
                <a:solidFill>
                  <a:srgbClr val="005293"/>
                </a:solidFill>
              </a:rPr>
              <a:t>the mainline </a:t>
            </a:r>
            <a:r>
              <a:rPr lang="en-US" sz="2200" dirty="0">
                <a:solidFill>
                  <a:srgbClr val="005293"/>
                </a:solidFill>
              </a:rPr>
              <a:t>flow</a:t>
            </a:r>
            <a:r>
              <a:rPr lang="en-US" sz="2200" dirty="0" smtClean="0">
                <a:solidFill>
                  <a:srgbClr val="005293"/>
                </a:solidFill>
              </a:rPr>
              <a:t>.</a:t>
            </a:r>
          </a:p>
          <a:p>
            <a:pPr marL="342900" indent="-342900">
              <a:buFont typeface="Wingdings" panose="05000000000000000000" pitchFamily="2" charset="2"/>
              <a:buChar char="Ø"/>
            </a:pPr>
            <a:r>
              <a:rPr lang="en-US" sz="2200" dirty="0">
                <a:solidFill>
                  <a:srgbClr val="005293"/>
                </a:solidFill>
              </a:rPr>
              <a:t>Care must </a:t>
            </a:r>
            <a:r>
              <a:rPr lang="en-US" sz="2200" dirty="0" smtClean="0">
                <a:solidFill>
                  <a:srgbClr val="005293"/>
                </a:solidFill>
              </a:rPr>
              <a:t>be taken </a:t>
            </a:r>
            <a:r>
              <a:rPr lang="en-US" sz="2200" dirty="0">
                <a:solidFill>
                  <a:srgbClr val="005293"/>
                </a:solidFill>
              </a:rPr>
              <a:t>to ensure that the queue of the vehicles waiting along the on-ramps does not spill into the </a:t>
            </a:r>
            <a:r>
              <a:rPr lang="en-US" sz="2200" dirty="0" smtClean="0">
                <a:solidFill>
                  <a:srgbClr val="005293"/>
                </a:solidFill>
              </a:rPr>
              <a:t>preceding urban </a:t>
            </a:r>
            <a:r>
              <a:rPr lang="en-US" sz="2200" dirty="0">
                <a:solidFill>
                  <a:srgbClr val="005293"/>
                </a:solidFill>
              </a:rPr>
              <a:t>street network.</a:t>
            </a:r>
            <a:endParaRPr lang="en-US" sz="2200" dirty="0" smtClean="0">
              <a:solidFill>
                <a:srgbClr val="005293"/>
              </a:solidFill>
              <a:latin typeface="+mn-lt"/>
            </a:endParaRPr>
          </a:p>
        </p:txBody>
      </p:sp>
    </p:spTree>
    <p:extLst>
      <p:ext uri="{BB962C8B-B14F-4D97-AF65-F5344CB8AC3E}">
        <p14:creationId xmlns:p14="http://schemas.microsoft.com/office/powerpoint/2010/main" val="44741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363" y="281426"/>
            <a:ext cx="8508999" cy="360000"/>
          </a:xfrm>
        </p:spPr>
        <p:txBody>
          <a:bodyPr/>
          <a:lstStyle/>
          <a:p>
            <a:r>
              <a:rPr lang="en-US" sz="2600" b="1" dirty="0" smtClean="0">
                <a:solidFill>
                  <a:srgbClr val="92D050"/>
                </a:solidFill>
              </a:rPr>
              <a:t>Ramp Metering</a:t>
            </a:r>
            <a:endParaRPr lang="en-US" sz="2600" b="1" dirty="0">
              <a:solidFill>
                <a:srgbClr val="92D050"/>
              </a:solidFill>
            </a:endParaRPr>
          </a:p>
        </p:txBody>
      </p:sp>
      <p:graphicFrame>
        <p:nvGraphicFramePr>
          <p:cNvPr id="4" name="Diagram 3"/>
          <p:cNvGraphicFramePr/>
          <p:nvPr>
            <p:extLst>
              <p:ext uri="{D42A27DB-BD31-4B8C-83A1-F6EECF244321}">
                <p14:modId xmlns:p14="http://schemas.microsoft.com/office/powerpoint/2010/main" val="3594424420"/>
              </p:ext>
            </p:extLst>
          </p:nvPr>
        </p:nvGraphicFramePr>
        <p:xfrm>
          <a:off x="220830" y="923244"/>
          <a:ext cx="8175024" cy="4634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34199" y="6178999"/>
            <a:ext cx="8539411" cy="553998"/>
          </a:xfrm>
          <a:prstGeom prst="rect">
            <a:avLst/>
          </a:prstGeom>
          <a:noFill/>
        </p:spPr>
        <p:txBody>
          <a:bodyPr wrap="square" lIns="0" tIns="0" rIns="0" bIns="0" rtlCol="0">
            <a:spAutoFit/>
          </a:bodyPr>
          <a:lstStyle/>
          <a:p>
            <a:r>
              <a:rPr lang="en-US" sz="1200" dirty="0">
                <a:solidFill>
                  <a:srgbClr val="005293"/>
                </a:solidFill>
              </a:rPr>
              <a:t>A review on </a:t>
            </a:r>
            <a:r>
              <a:rPr lang="en-US" sz="1200" dirty="0" smtClean="0">
                <a:solidFill>
                  <a:srgbClr val="005293"/>
                </a:solidFill>
              </a:rPr>
              <a:t>several implemented </a:t>
            </a:r>
            <a:r>
              <a:rPr lang="en-US" sz="1200" dirty="0">
                <a:solidFill>
                  <a:srgbClr val="005293"/>
                </a:solidFill>
              </a:rPr>
              <a:t>and proposed ramp-metering strategies can be found </a:t>
            </a:r>
            <a:r>
              <a:rPr lang="en-US" sz="1200" dirty="0" smtClean="0">
                <a:solidFill>
                  <a:srgbClr val="005293"/>
                </a:solidFill>
              </a:rPr>
              <a:t>in </a:t>
            </a:r>
            <a:r>
              <a:rPr lang="en-US" sz="1200" dirty="0" err="1">
                <a:solidFill>
                  <a:srgbClr val="005293"/>
                </a:solidFill>
              </a:rPr>
              <a:t>Bogenberger</a:t>
            </a:r>
            <a:r>
              <a:rPr lang="en-US" sz="1200" dirty="0">
                <a:solidFill>
                  <a:srgbClr val="005293"/>
                </a:solidFill>
              </a:rPr>
              <a:t>, K., and A. D. May. 1999. “Advanced coordinated traffic responsive ramp metering </a:t>
            </a:r>
            <a:r>
              <a:rPr lang="en-US" sz="1200" dirty="0" smtClean="0">
                <a:solidFill>
                  <a:srgbClr val="005293"/>
                </a:solidFill>
              </a:rPr>
              <a:t>strategies". California </a:t>
            </a:r>
            <a:r>
              <a:rPr lang="en-US" sz="1200" dirty="0">
                <a:solidFill>
                  <a:srgbClr val="005293"/>
                </a:solidFill>
              </a:rPr>
              <a:t>Partners for Advanced Transit and Highways (PATH).</a:t>
            </a:r>
            <a:endParaRPr lang="en-US" sz="1200" dirty="0" smtClean="0">
              <a:solidFill>
                <a:srgbClr val="005293"/>
              </a:solidFill>
              <a:latin typeface="+mn-lt"/>
            </a:endParaRPr>
          </a:p>
        </p:txBody>
      </p:sp>
    </p:spTree>
    <p:extLst>
      <p:ext uri="{BB962C8B-B14F-4D97-AF65-F5344CB8AC3E}">
        <p14:creationId xmlns:p14="http://schemas.microsoft.com/office/powerpoint/2010/main" val="2244860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71589" y="1014042"/>
                <a:ext cx="8698791" cy="5618252"/>
              </a:xfrm>
            </p:spPr>
            <p:txBody>
              <a:bodyPr/>
              <a:lstStyle/>
              <a:p>
                <a:pPr marL="342900" indent="-342900">
                  <a:buFont typeface="Wingdings" panose="05000000000000000000" pitchFamily="2" charset="2"/>
                  <a:buChar char="Ø"/>
                </a:pPr>
                <a:r>
                  <a:rPr lang="en-US" sz="2600" dirty="0" smtClean="0">
                    <a:solidFill>
                      <a:srgbClr val="005293"/>
                    </a:solidFill>
                  </a:rPr>
                  <a:t>We </a:t>
                </a:r>
                <a:r>
                  <a:rPr lang="en-US" sz="2600" dirty="0">
                    <a:solidFill>
                      <a:srgbClr val="005293"/>
                    </a:solidFill>
                  </a:rPr>
                  <a:t>employ s</a:t>
                </a:r>
                <a:r>
                  <a:rPr lang="en-US" sz="2600" dirty="0" smtClean="0">
                    <a:solidFill>
                      <a:srgbClr val="005293"/>
                    </a:solidFill>
                  </a:rPr>
                  <a:t>imulated </a:t>
                </a:r>
                <a:r>
                  <a:rPr lang="en-US" sz="2600" dirty="0">
                    <a:solidFill>
                      <a:srgbClr val="005293"/>
                    </a:solidFill>
                  </a:rPr>
                  <a:t>annealing </a:t>
                </a:r>
                <a:r>
                  <a:rPr lang="en-US" sz="2600" dirty="0" smtClean="0">
                    <a:solidFill>
                      <a:srgbClr val="005293"/>
                    </a:solidFill>
                  </a:rPr>
                  <a:t>to </a:t>
                </a:r>
                <a:r>
                  <a:rPr lang="en-US" sz="2600" dirty="0">
                    <a:solidFill>
                      <a:srgbClr val="005293"/>
                    </a:solidFill>
                  </a:rPr>
                  <a:t>develop a system wide </a:t>
                </a:r>
                <a:r>
                  <a:rPr lang="en-US" sz="2600" dirty="0" smtClean="0">
                    <a:solidFill>
                      <a:srgbClr val="005293"/>
                    </a:solidFill>
                  </a:rPr>
                  <a:t>ramp metering strategy by </a:t>
                </a:r>
                <a:r>
                  <a:rPr lang="en-US" sz="2600" dirty="0">
                    <a:solidFill>
                      <a:srgbClr val="005293"/>
                    </a:solidFill>
                  </a:rPr>
                  <a:t>regulating the flow on all on-ramps simultaneously</a:t>
                </a:r>
                <a:r>
                  <a:rPr lang="en-US" sz="2600" dirty="0" smtClean="0">
                    <a:solidFill>
                      <a:srgbClr val="005293"/>
                    </a:solidFill>
                  </a:rPr>
                  <a:t>.</a:t>
                </a:r>
              </a:p>
              <a:p>
                <a:pPr marL="342900" indent="-342900">
                  <a:buFont typeface="Wingdings" panose="05000000000000000000" pitchFamily="2" charset="2"/>
                  <a:buChar char="Ø"/>
                </a:pPr>
                <a:r>
                  <a:rPr lang="en-US" sz="2600" dirty="0" smtClean="0">
                    <a:solidFill>
                      <a:srgbClr val="005293"/>
                    </a:solidFill>
                  </a:rPr>
                  <a:t>The ramp </a:t>
                </a:r>
                <a:r>
                  <a:rPr lang="en-US" sz="2600" dirty="0">
                    <a:solidFill>
                      <a:srgbClr val="005293"/>
                    </a:solidFill>
                  </a:rPr>
                  <a:t>controller </a:t>
                </a:r>
                <a:r>
                  <a:rPr lang="en-US" sz="2600" dirty="0" smtClean="0">
                    <a:solidFill>
                      <a:srgbClr val="005293"/>
                    </a:solidFill>
                  </a:rPr>
                  <a:t>determines </a:t>
                </a:r>
                <a:r>
                  <a:rPr lang="en-US" sz="2600" dirty="0">
                    <a:solidFill>
                      <a:srgbClr val="005293"/>
                    </a:solidFill>
                  </a:rPr>
                  <a:t>the maximum allowable </a:t>
                </a:r>
                <a:r>
                  <a:rPr lang="en-US" sz="2600" dirty="0" smtClean="0">
                    <a:solidFill>
                      <a:srgbClr val="005293"/>
                    </a:solidFill>
                  </a:rPr>
                  <a:t>queue-threshold </a:t>
                </a:r>
                <a14:m>
                  <m:oMath xmlns:m="http://schemas.openxmlformats.org/officeDocument/2006/math">
                    <m:r>
                      <a:rPr lang="en-US" sz="2600" b="0" i="1" smtClean="0">
                        <a:solidFill>
                          <a:srgbClr val="005293"/>
                        </a:solidFill>
                        <a:latin typeface="Cambria Math"/>
                      </a:rPr>
                      <m:t>𝑞</m:t>
                    </m:r>
                    <m:r>
                      <a:rPr lang="en-US" sz="2600" b="0" i="1" baseline="30000" smtClean="0">
                        <a:solidFill>
                          <a:srgbClr val="005293"/>
                        </a:solidFill>
                        <a:latin typeface="Cambria Math"/>
                      </a:rPr>
                      <m:t>𝑡h</m:t>
                    </m:r>
                    <m:r>
                      <a:rPr lang="en-US" sz="2600" b="0" i="1" baseline="-25000" smtClean="0">
                        <a:solidFill>
                          <a:srgbClr val="005293"/>
                        </a:solidFill>
                        <a:latin typeface="Cambria Math"/>
                      </a:rPr>
                      <m:t>𝑟</m:t>
                    </m:r>
                  </m:oMath>
                </a14:m>
                <a:r>
                  <a:rPr lang="en-US" sz="2600" dirty="0" smtClean="0">
                    <a:solidFill>
                      <a:srgbClr val="005293"/>
                    </a:solidFill>
                  </a:rPr>
                  <a:t> for a ramp </a:t>
                </a:r>
                <a14:m>
                  <m:oMath xmlns:m="http://schemas.openxmlformats.org/officeDocument/2006/math">
                    <m:r>
                      <a:rPr lang="en-US" sz="2600" b="0" i="1" smtClean="0">
                        <a:solidFill>
                          <a:srgbClr val="005293"/>
                        </a:solidFill>
                        <a:latin typeface="Cambria Math"/>
                      </a:rPr>
                      <m:t>𝑟</m:t>
                    </m:r>
                    <m:r>
                      <a:rPr lang="en-US" sz="2600" b="0" i="1" smtClean="0">
                        <a:solidFill>
                          <a:srgbClr val="005293"/>
                        </a:solidFill>
                        <a:latin typeface="Cambria Math"/>
                        <a:ea typeface="Cambria Math"/>
                      </a:rPr>
                      <m:t>∈</m:t>
                    </m:r>
                    <m:r>
                      <a:rPr lang="en-US" sz="2600" i="1" dirty="0">
                        <a:solidFill>
                          <a:srgbClr val="005293"/>
                        </a:solidFill>
                        <a:latin typeface="Cambria Math"/>
                      </a:rPr>
                      <m:t>𝑅</m:t>
                    </m:r>
                    <m:r>
                      <a:rPr lang="en-US" sz="2600" i="1" baseline="30000" dirty="0">
                        <a:solidFill>
                          <a:srgbClr val="005293"/>
                        </a:solidFill>
                        <a:latin typeface="Cambria Math"/>
                      </a:rPr>
                      <m:t>𝑜𝑛</m:t>
                    </m:r>
                    <m:r>
                      <a:rPr lang="en-US" sz="2600" i="1" baseline="-25000" dirty="0">
                        <a:solidFill>
                          <a:srgbClr val="005293"/>
                        </a:solidFill>
                        <a:latin typeface="Cambria Math"/>
                      </a:rPr>
                      <m:t>𝑟𝑎𝑚𝑝𝑠</m:t>
                    </m:r>
                  </m:oMath>
                </a14:m>
                <a:r>
                  <a:rPr lang="en-US" sz="2600" dirty="0" smtClean="0">
                    <a:solidFill>
                      <a:srgbClr val="005293"/>
                    </a:solidFill>
                  </a:rPr>
                  <a:t>(</a:t>
                </a:r>
                <a14:m>
                  <m:oMath xmlns:m="http://schemas.openxmlformats.org/officeDocument/2006/math">
                    <m:r>
                      <a:rPr lang="en-US" sz="2600" b="0" i="1" dirty="0" smtClean="0">
                        <a:solidFill>
                          <a:srgbClr val="005293"/>
                        </a:solidFill>
                        <a:latin typeface="Cambria Math"/>
                      </a:rPr>
                      <m:t>𝑅</m:t>
                    </m:r>
                    <m:r>
                      <a:rPr lang="en-US" sz="2600" b="0" i="1" baseline="30000" dirty="0" smtClean="0">
                        <a:solidFill>
                          <a:srgbClr val="005293"/>
                        </a:solidFill>
                        <a:latin typeface="Cambria Math"/>
                      </a:rPr>
                      <m:t>𝑜𝑛</m:t>
                    </m:r>
                    <m:r>
                      <a:rPr lang="en-US" sz="2600" b="0" i="1" baseline="-25000" dirty="0" smtClean="0">
                        <a:solidFill>
                          <a:srgbClr val="005293"/>
                        </a:solidFill>
                        <a:latin typeface="Cambria Math"/>
                      </a:rPr>
                      <m:t>𝑟𝑎𝑚𝑝𝑠</m:t>
                    </m:r>
                  </m:oMath>
                </a14:m>
                <a:r>
                  <a:rPr lang="en-US" sz="2600" dirty="0" smtClean="0">
                    <a:solidFill>
                      <a:srgbClr val="005293"/>
                    </a:solidFill>
                  </a:rPr>
                  <a:t> represents the set of controllable on ramps.) before turning phase of the signal to green from red.</a:t>
                </a:r>
                <a:endParaRPr lang="en-US" sz="26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71589" y="1014042"/>
                <a:ext cx="8698791" cy="5618252"/>
              </a:xfrm>
              <a:blipFill rotWithShape="1">
                <a:blip r:embed="rId2"/>
                <a:stretch>
                  <a:fillRect l="-2172" t="-1410" r="-2383"/>
                </a:stretch>
              </a:blipFill>
            </p:spPr>
            <p:txBody>
              <a:bodyPr/>
              <a:lstStyle/>
              <a:p>
                <a:r>
                  <a:rPr lang="en-US">
                    <a:noFill/>
                  </a:rPr>
                  <a:t> </a:t>
                </a:r>
              </a:p>
            </p:txBody>
          </p:sp>
        </mc:Fallback>
      </mc:AlternateContent>
      <p:sp>
        <p:nvSpPr>
          <p:cNvPr id="3" name="Title 2"/>
          <p:cNvSpPr>
            <a:spLocks noGrp="1"/>
          </p:cNvSpPr>
          <p:nvPr>
            <p:ph type="title"/>
          </p:nvPr>
        </p:nvSpPr>
        <p:spPr>
          <a:xfrm>
            <a:off x="342840" y="291028"/>
            <a:ext cx="8508999" cy="360000"/>
          </a:xfrm>
        </p:spPr>
        <p:txBody>
          <a:bodyPr/>
          <a:lstStyle/>
          <a:p>
            <a:r>
              <a:rPr lang="en-US" sz="2400" b="1" dirty="0">
                <a:solidFill>
                  <a:srgbClr val="92D050"/>
                </a:solidFill>
              </a:rPr>
              <a:t>Ramp Metering</a:t>
            </a:r>
            <a:endParaRPr lang="en-US" dirty="0"/>
          </a:p>
        </p:txBody>
      </p:sp>
    </p:spTree>
    <p:extLst>
      <p:ext uri="{BB962C8B-B14F-4D97-AF65-F5344CB8AC3E}">
        <p14:creationId xmlns:p14="http://schemas.microsoft.com/office/powerpoint/2010/main" val="3329150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72791" y="998259"/>
                <a:ext cx="8508999" cy="3457994"/>
              </a:xfrm>
            </p:spPr>
            <p:txBody>
              <a:bodyPr/>
              <a:lstStyle/>
              <a:p>
                <a:r>
                  <a:rPr lang="en-US" sz="2600" i="1" dirty="0" smtClean="0">
                    <a:solidFill>
                      <a:srgbClr val="005293"/>
                    </a:solidFill>
                    <a:latin typeface="+mj-lt"/>
                  </a:rPr>
                  <a:t>The queue threshold </a:t>
                </a:r>
                <a14:m>
                  <m:oMath xmlns:m="http://schemas.openxmlformats.org/officeDocument/2006/math">
                    <m:r>
                      <a:rPr lang="en-US" sz="2600" i="1">
                        <a:solidFill>
                          <a:srgbClr val="005293"/>
                        </a:solidFill>
                        <a:latin typeface="Cambria Math"/>
                      </a:rPr>
                      <m:t>𝑞</m:t>
                    </m:r>
                    <m:r>
                      <a:rPr lang="en-US" sz="2600" i="1" baseline="30000">
                        <a:solidFill>
                          <a:srgbClr val="005293"/>
                        </a:solidFill>
                        <a:latin typeface="Cambria Math"/>
                      </a:rPr>
                      <m:t>𝑡h</m:t>
                    </m:r>
                    <m:r>
                      <a:rPr lang="en-US" sz="2600" i="1" baseline="-25000">
                        <a:solidFill>
                          <a:srgbClr val="005293"/>
                        </a:solidFill>
                        <a:latin typeface="Cambria Math"/>
                      </a:rPr>
                      <m:t>𝑟</m:t>
                    </m:r>
                  </m:oMath>
                </a14:m>
                <a:r>
                  <a:rPr lang="en-US" sz="2600" i="1" dirty="0" smtClean="0">
                    <a:solidFill>
                      <a:srgbClr val="005293"/>
                    </a:solidFill>
                    <a:latin typeface="Cambria Math"/>
                  </a:rPr>
                  <a:t> </a:t>
                </a:r>
                <a:r>
                  <a:rPr lang="en-US" sz="2600" dirty="0" smtClean="0">
                    <a:solidFill>
                      <a:srgbClr val="005293"/>
                    </a:solidFill>
                    <a:latin typeface="+mj-lt"/>
                  </a:rPr>
                  <a:t>is given by</a:t>
                </a:r>
              </a:p>
              <a:p>
                <a:pPr/>
                <a14:m>
                  <m:oMathPara xmlns:m="http://schemas.openxmlformats.org/officeDocument/2006/math">
                    <m:oMathParaPr>
                      <m:jc m:val="centerGroup"/>
                    </m:oMathParaPr>
                    <m:oMath xmlns:m="http://schemas.openxmlformats.org/officeDocument/2006/math">
                      <m:d>
                        <m:dPr>
                          <m:begChr m:val=""/>
                          <m:endChr m:val="|"/>
                          <m:ctrlPr>
                            <a:rPr lang="en-US" sz="2600" i="1">
                              <a:solidFill>
                                <a:srgbClr val="005293"/>
                              </a:solidFill>
                              <a:latin typeface="Cambria Math"/>
                            </a:rPr>
                          </m:ctrlPr>
                        </m:dPr>
                        <m:e>
                          <m:r>
                            <a:rPr lang="en-US" sz="2600" i="1">
                              <a:solidFill>
                                <a:srgbClr val="005293"/>
                              </a:solidFill>
                              <a:latin typeface="Cambria Math"/>
                            </a:rPr>
                            <m:t>𝑞</m:t>
                          </m:r>
                          <m:r>
                            <a:rPr lang="en-US" sz="2600" i="1" baseline="30000">
                              <a:solidFill>
                                <a:srgbClr val="005293"/>
                              </a:solidFill>
                              <a:latin typeface="Cambria Math"/>
                            </a:rPr>
                            <m:t>𝑡h</m:t>
                          </m:r>
                          <m:r>
                            <a:rPr lang="en-US" sz="2600" i="1" baseline="-25000">
                              <a:solidFill>
                                <a:srgbClr val="005293"/>
                              </a:solidFill>
                              <a:latin typeface="Cambria Math"/>
                            </a:rPr>
                            <m:t>𝑟</m:t>
                          </m:r>
                          <m:r>
                            <a:rPr lang="en-US" sz="2600" i="1">
                              <a:solidFill>
                                <a:srgbClr val="005293"/>
                              </a:solidFill>
                              <a:latin typeface="Cambria Math"/>
                            </a:rPr>
                            <m:t>=</m:t>
                          </m:r>
                          <m:f>
                            <m:fPr>
                              <m:ctrlPr>
                                <a:rPr lang="en-US" sz="2600" i="1">
                                  <a:solidFill>
                                    <a:srgbClr val="005293"/>
                                  </a:solidFill>
                                  <a:latin typeface="Cambria Math"/>
                                </a:rPr>
                              </m:ctrlPr>
                            </m:fPr>
                            <m:num>
                              <m:r>
                                <a:rPr lang="en-US" sz="2600" i="1">
                                  <a:solidFill>
                                    <a:srgbClr val="005293"/>
                                  </a:solidFill>
                                  <a:latin typeface="Cambria Math"/>
                                </a:rPr>
                                <m:t>𝑁</m:t>
                              </m:r>
                              <m:r>
                                <a:rPr lang="en-US" sz="2600" i="1" baseline="-25000">
                                  <a:solidFill>
                                    <a:srgbClr val="005293"/>
                                  </a:solidFill>
                                  <a:latin typeface="Cambria Math"/>
                                </a:rPr>
                                <m:t>𝑟</m:t>
                              </m:r>
                              <m:r>
                                <a:rPr lang="en-US" sz="2600" i="1">
                                  <a:solidFill>
                                    <a:srgbClr val="005293"/>
                                  </a:solidFill>
                                  <a:latin typeface="Cambria Math"/>
                                </a:rPr>
                                <m:t>(</m:t>
                              </m:r>
                              <m:r>
                                <a:rPr lang="en-US" sz="2600" i="1">
                                  <a:solidFill>
                                    <a:srgbClr val="005293"/>
                                  </a:solidFill>
                                  <a:latin typeface="Cambria Math"/>
                                </a:rPr>
                                <m:t>𝑘</m:t>
                              </m:r>
                              <m:r>
                                <a:rPr lang="en-US" sz="2600" i="1">
                                  <a:solidFill>
                                    <a:srgbClr val="005293"/>
                                  </a:solidFill>
                                  <a:latin typeface="Cambria Math"/>
                                </a:rPr>
                                <m:t>)</m:t>
                              </m:r>
                            </m:num>
                            <m:den>
                              <m:r>
                                <a:rPr lang="en-US" sz="2600" i="1">
                                  <a:solidFill>
                                    <a:srgbClr val="005293"/>
                                  </a:solidFill>
                                  <a:latin typeface="Cambria Math"/>
                                </a:rPr>
                                <m:t>𝑁</m:t>
                              </m:r>
                              <m:r>
                                <a:rPr lang="en-US" sz="2600" i="1" baseline="-25000">
                                  <a:solidFill>
                                    <a:srgbClr val="005293"/>
                                  </a:solidFill>
                                  <a:latin typeface="Cambria Math"/>
                                </a:rPr>
                                <m:t>𝑟</m:t>
                              </m:r>
                              <m:r>
                                <a:rPr lang="en-US" sz="2600" i="1" baseline="30000">
                                  <a:solidFill>
                                    <a:srgbClr val="005293"/>
                                  </a:solidFill>
                                  <a:latin typeface="Cambria Math"/>
                                </a:rPr>
                                <m:t>𝑚𝑎𝑥</m:t>
                              </m:r>
                              <m:r>
                                <a:rPr lang="en-US" sz="2600" i="1">
                                  <a:solidFill>
                                    <a:srgbClr val="005293"/>
                                  </a:solidFill>
                                  <a:latin typeface="Cambria Math"/>
                                </a:rPr>
                                <m:t>(</m:t>
                              </m:r>
                              <m:r>
                                <a:rPr lang="en-US" sz="2600" i="1">
                                  <a:solidFill>
                                    <a:srgbClr val="005293"/>
                                  </a:solidFill>
                                  <a:latin typeface="Cambria Math"/>
                                </a:rPr>
                                <m:t>𝑘</m:t>
                              </m:r>
                              <m:r>
                                <a:rPr lang="en-US" sz="2600" i="1">
                                  <a:solidFill>
                                    <a:srgbClr val="005293"/>
                                  </a:solidFill>
                                  <a:latin typeface="Cambria Math"/>
                                </a:rPr>
                                <m:t>)</m:t>
                              </m:r>
                            </m:den>
                          </m:f>
                        </m:e>
                      </m:d>
                      <m:r>
                        <a:rPr lang="en-US" sz="2600" i="1" dirty="0">
                          <a:solidFill>
                            <a:srgbClr val="005293"/>
                          </a:solidFill>
                          <a:latin typeface="Cambria Math"/>
                        </a:rPr>
                        <m:t>𝑞</m:t>
                      </m:r>
                      <m:r>
                        <a:rPr lang="en-US" sz="2600" i="1" baseline="30000" dirty="0">
                          <a:solidFill>
                            <a:srgbClr val="005293"/>
                          </a:solidFill>
                          <a:latin typeface="Cambria Math"/>
                        </a:rPr>
                        <m:t>𝑡h</m:t>
                      </m:r>
                      <m:r>
                        <a:rPr lang="en-US" sz="2600" i="1" baseline="-25000" dirty="0">
                          <a:solidFill>
                            <a:srgbClr val="005293"/>
                          </a:solidFill>
                          <a:latin typeface="Cambria Math"/>
                        </a:rPr>
                        <m:t>𝑟</m:t>
                      </m:r>
                      <m:r>
                        <a:rPr lang="en-US" sz="2600" i="1" dirty="0">
                          <a:solidFill>
                            <a:srgbClr val="005293"/>
                          </a:solidFill>
                          <a:latin typeface="Cambria Math"/>
                        </a:rPr>
                        <m:t> </m:t>
                      </m:r>
                      <m:r>
                        <a:rPr lang="en-US" sz="2600" i="1" dirty="0">
                          <a:solidFill>
                            <a:srgbClr val="005293"/>
                          </a:solidFill>
                          <a:latin typeface="Cambria Math"/>
                          <a:ea typeface="Cambria Math"/>
                        </a:rPr>
                        <m:t>∈</m:t>
                      </m:r>
                      <m:r>
                        <a:rPr lang="en-US" sz="2600" i="1" dirty="0">
                          <a:solidFill>
                            <a:srgbClr val="005293"/>
                          </a:solidFill>
                          <a:latin typeface="Cambria Math"/>
                        </a:rPr>
                        <m:t> [0.0,1.0]</m:t>
                      </m:r>
                    </m:oMath>
                  </m:oMathPara>
                </a14:m>
                <a:endParaRPr lang="en-US" sz="2600" dirty="0">
                  <a:solidFill>
                    <a:srgbClr val="005293"/>
                  </a:solidFill>
                </a:endParaRPr>
              </a:p>
              <a:p>
                <a:endParaRPr lang="en-US" sz="2600" i="1" dirty="0" smtClean="0">
                  <a:solidFill>
                    <a:srgbClr val="005293"/>
                  </a:solidFill>
                  <a:latin typeface="Cambria Math"/>
                </a:endParaRPr>
              </a:p>
              <a:p>
                <a:pPr marL="457200" indent="-457200">
                  <a:buFont typeface="Wingdings" panose="05000000000000000000" pitchFamily="2" charset="2"/>
                  <a:buChar char="§"/>
                </a:pPr>
                <a14:m>
                  <m:oMath xmlns:m="http://schemas.openxmlformats.org/officeDocument/2006/math">
                    <m:r>
                      <a:rPr lang="en-US" sz="2600" i="1">
                        <a:solidFill>
                          <a:srgbClr val="005293"/>
                        </a:solidFill>
                        <a:latin typeface="Cambria Math"/>
                      </a:rPr>
                      <m:t>𝑁</m:t>
                    </m:r>
                    <m:r>
                      <a:rPr lang="en-US" sz="2600" i="1" baseline="-25000">
                        <a:solidFill>
                          <a:srgbClr val="005293"/>
                        </a:solidFill>
                        <a:latin typeface="Cambria Math"/>
                      </a:rPr>
                      <m:t>𝑟</m:t>
                    </m:r>
                    <m:r>
                      <a:rPr lang="en-US" sz="2600" i="1">
                        <a:solidFill>
                          <a:srgbClr val="005293"/>
                        </a:solidFill>
                        <a:latin typeface="Cambria Math"/>
                      </a:rPr>
                      <m:t>(</m:t>
                    </m:r>
                    <m:r>
                      <a:rPr lang="en-US" sz="2600" i="1">
                        <a:solidFill>
                          <a:srgbClr val="005293"/>
                        </a:solidFill>
                        <a:latin typeface="Cambria Math"/>
                      </a:rPr>
                      <m:t>𝑘</m:t>
                    </m:r>
                    <m:r>
                      <a:rPr lang="en-US" sz="2600" i="1">
                        <a:solidFill>
                          <a:srgbClr val="005293"/>
                        </a:solidFill>
                        <a:latin typeface="Cambria Math"/>
                      </a:rPr>
                      <m:t>)</m:t>
                    </m:r>
                  </m:oMath>
                </a14:m>
                <a:r>
                  <a:rPr lang="en-US" sz="2600" dirty="0">
                    <a:solidFill>
                      <a:srgbClr val="005293"/>
                    </a:solidFill>
                  </a:rPr>
                  <a:t> </a:t>
                </a:r>
                <a:r>
                  <a:rPr lang="en-US" sz="2600" dirty="0" smtClean="0">
                    <a:solidFill>
                      <a:srgbClr val="005293"/>
                    </a:solidFill>
                  </a:rPr>
                  <a:t>represents the </a:t>
                </a:r>
                <a:r>
                  <a:rPr lang="en-US" sz="2600" dirty="0">
                    <a:solidFill>
                      <a:srgbClr val="005293"/>
                    </a:solidFill>
                  </a:rPr>
                  <a:t>number on the on-ramp </a:t>
                </a:r>
                <a14:m>
                  <m:oMath xmlns:m="http://schemas.openxmlformats.org/officeDocument/2006/math">
                    <m:r>
                      <a:rPr lang="en-US" sz="2600" i="1" dirty="0" smtClean="0">
                        <a:solidFill>
                          <a:srgbClr val="005293"/>
                        </a:solidFill>
                        <a:latin typeface="Cambria Math"/>
                      </a:rPr>
                      <m:t>𝑟</m:t>
                    </m:r>
                  </m:oMath>
                </a14:m>
                <a:r>
                  <a:rPr lang="en-US" sz="2600" dirty="0">
                    <a:solidFill>
                      <a:srgbClr val="005293"/>
                    </a:solidFill>
                  </a:rPr>
                  <a:t> at time step </a:t>
                </a:r>
                <a14:m>
                  <m:oMath xmlns:m="http://schemas.openxmlformats.org/officeDocument/2006/math">
                    <m:r>
                      <a:rPr lang="en-US" sz="2600" i="1" dirty="0" smtClean="0">
                        <a:solidFill>
                          <a:srgbClr val="005293"/>
                        </a:solidFill>
                        <a:latin typeface="Cambria Math"/>
                      </a:rPr>
                      <m:t>𝑘</m:t>
                    </m:r>
                  </m:oMath>
                </a14:m>
                <a:r>
                  <a:rPr lang="en-US" sz="2600" dirty="0" smtClean="0">
                    <a:solidFill>
                      <a:srgbClr val="005293"/>
                    </a:solidFill>
                  </a:rPr>
                  <a:t>.</a:t>
                </a:r>
                <a:endParaRPr lang="en-US" sz="2600" i="1" dirty="0" smtClean="0">
                  <a:solidFill>
                    <a:srgbClr val="005293"/>
                  </a:solidFill>
                  <a:latin typeface="Cambria Math"/>
                </a:endParaRPr>
              </a:p>
              <a:p>
                <a:pPr marL="457200" indent="-457200">
                  <a:buFont typeface="Wingdings" panose="05000000000000000000" pitchFamily="2" charset="2"/>
                  <a:buChar char="§"/>
                </a:pPr>
                <a14:m>
                  <m:oMath xmlns:m="http://schemas.openxmlformats.org/officeDocument/2006/math">
                    <m:r>
                      <a:rPr lang="en-US" sz="2600" i="1">
                        <a:solidFill>
                          <a:srgbClr val="005293"/>
                        </a:solidFill>
                        <a:latin typeface="Cambria Math"/>
                      </a:rPr>
                      <m:t>𝑁</m:t>
                    </m:r>
                    <m:r>
                      <a:rPr lang="en-US" sz="2600" i="1" baseline="-25000">
                        <a:solidFill>
                          <a:srgbClr val="005293"/>
                        </a:solidFill>
                        <a:latin typeface="Cambria Math"/>
                      </a:rPr>
                      <m:t>𝑟</m:t>
                    </m:r>
                    <m:r>
                      <a:rPr lang="en-US" sz="2600" i="1" baseline="30000">
                        <a:solidFill>
                          <a:srgbClr val="005293"/>
                        </a:solidFill>
                        <a:latin typeface="Cambria Math"/>
                      </a:rPr>
                      <m:t>𝑚𝑎𝑥</m:t>
                    </m:r>
                    <m:r>
                      <a:rPr lang="en-US" sz="2600" i="1">
                        <a:solidFill>
                          <a:srgbClr val="005293"/>
                        </a:solidFill>
                        <a:latin typeface="Cambria Math"/>
                      </a:rPr>
                      <m:t>(</m:t>
                    </m:r>
                    <m:r>
                      <a:rPr lang="en-US" sz="2600" i="1">
                        <a:solidFill>
                          <a:srgbClr val="005293"/>
                        </a:solidFill>
                        <a:latin typeface="Cambria Math"/>
                      </a:rPr>
                      <m:t>𝑘</m:t>
                    </m:r>
                    <m:r>
                      <a:rPr lang="en-US" sz="2600" i="1">
                        <a:solidFill>
                          <a:srgbClr val="005293"/>
                        </a:solidFill>
                        <a:latin typeface="Cambria Math"/>
                      </a:rPr>
                      <m:t>)</m:t>
                    </m:r>
                  </m:oMath>
                </a14:m>
                <a:r>
                  <a:rPr lang="en-US" sz="2600" dirty="0">
                    <a:solidFill>
                      <a:srgbClr val="005293"/>
                    </a:solidFill>
                  </a:rPr>
                  <a:t> </a:t>
                </a:r>
                <a:r>
                  <a:rPr lang="en-US" sz="2600" dirty="0" smtClean="0">
                    <a:solidFill>
                      <a:srgbClr val="005293"/>
                    </a:solidFill>
                  </a:rPr>
                  <a:t>represents </a:t>
                </a:r>
                <a:r>
                  <a:rPr lang="en-US" sz="2600" dirty="0">
                    <a:solidFill>
                      <a:srgbClr val="005293"/>
                    </a:solidFill>
                  </a:rPr>
                  <a:t>the </a:t>
                </a:r>
                <a:r>
                  <a:rPr lang="en-US" sz="2600" dirty="0" smtClean="0">
                    <a:solidFill>
                      <a:srgbClr val="005293"/>
                    </a:solidFill>
                  </a:rPr>
                  <a:t>maximum </a:t>
                </a:r>
                <a:r>
                  <a:rPr lang="en-US" sz="2600" dirty="0">
                    <a:solidFill>
                      <a:srgbClr val="005293"/>
                    </a:solidFill>
                  </a:rPr>
                  <a:t>number of vehicles </a:t>
                </a:r>
                <a:r>
                  <a:rPr lang="en-US" sz="2600" dirty="0" smtClean="0">
                    <a:solidFill>
                      <a:srgbClr val="005293"/>
                    </a:solidFill>
                  </a:rPr>
                  <a:t>that can be accommodated on </a:t>
                </a:r>
                <a:r>
                  <a:rPr lang="en-US" sz="2600" dirty="0">
                    <a:solidFill>
                      <a:srgbClr val="005293"/>
                    </a:solidFill>
                    <a:latin typeface="Cambria Math" panose="02040503050406030204" pitchFamily="18" charset="0"/>
                    <a:ea typeface="Cambria Math" panose="02040503050406030204" pitchFamily="18" charset="0"/>
                  </a:rPr>
                  <a:t>r</a:t>
                </a:r>
                <a:r>
                  <a:rPr lang="en-US" sz="2600" dirty="0">
                    <a:solidFill>
                      <a:srgbClr val="005293"/>
                    </a:solidFill>
                  </a:rPr>
                  <a:t> at time step </a:t>
                </a:r>
                <a:r>
                  <a:rPr lang="en-US" sz="2600" dirty="0" smtClean="0">
                    <a:solidFill>
                      <a:srgbClr val="005293"/>
                    </a:solidFill>
                    <a:latin typeface="Cambria Math" panose="02040503050406030204" pitchFamily="18" charset="0"/>
                    <a:ea typeface="Cambria Math" panose="02040503050406030204" pitchFamily="18" charset="0"/>
                  </a:rPr>
                  <a:t>k</a:t>
                </a:r>
                <a:r>
                  <a:rPr lang="en-US" sz="2600" dirty="0" smtClean="0">
                    <a:solidFill>
                      <a:srgbClr val="005293"/>
                    </a:solidFill>
                  </a:rPr>
                  <a:t>.</a:t>
                </a:r>
                <a:endParaRPr lang="en-US" sz="26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72791" y="998259"/>
                <a:ext cx="8508999" cy="3457994"/>
              </a:xfrm>
              <a:blipFill rotWithShape="1">
                <a:blip r:embed="rId2"/>
                <a:stretch>
                  <a:fillRect l="-2364" t="-2469" r="-1791" b="-11993"/>
                </a:stretch>
              </a:blipFill>
            </p:spPr>
            <p:txBody>
              <a:bodyPr/>
              <a:lstStyle/>
              <a:p>
                <a:r>
                  <a:rPr lang="en-US">
                    <a:noFill/>
                  </a:rPr>
                  <a:t> </a:t>
                </a:r>
              </a:p>
            </p:txBody>
          </p:sp>
        </mc:Fallback>
      </mc:AlternateContent>
      <p:sp>
        <p:nvSpPr>
          <p:cNvPr id="5" name="Title 2"/>
          <p:cNvSpPr>
            <a:spLocks noGrp="1"/>
          </p:cNvSpPr>
          <p:nvPr>
            <p:ph type="title"/>
          </p:nvPr>
        </p:nvSpPr>
        <p:spPr>
          <a:xfrm>
            <a:off x="309363" y="281426"/>
            <a:ext cx="8508999" cy="360000"/>
          </a:xfrm>
        </p:spPr>
        <p:txBody>
          <a:bodyPr/>
          <a:lstStyle/>
          <a:p>
            <a:r>
              <a:rPr lang="en-US" sz="2600" b="1" dirty="0" smtClean="0">
                <a:solidFill>
                  <a:srgbClr val="92D050"/>
                </a:solidFill>
              </a:rPr>
              <a:t>Ramp Metering</a:t>
            </a:r>
            <a:endParaRPr lang="en-US" sz="2600" b="1" dirty="0">
              <a:solidFill>
                <a:srgbClr val="92D050"/>
              </a:solidFill>
            </a:endParaRPr>
          </a:p>
        </p:txBody>
      </p:sp>
      <mc:AlternateContent xmlns:mc="http://schemas.openxmlformats.org/markup-compatibility/2006" xmlns:a14="http://schemas.microsoft.com/office/drawing/2010/main">
        <mc:Choice Requires="a14">
          <p:sp>
            <p:nvSpPr>
              <p:cNvPr id="6" name="TextBox 5"/>
              <p:cNvSpPr txBox="1"/>
              <p:nvPr/>
            </p:nvSpPr>
            <p:spPr>
              <a:xfrm>
                <a:off x="416689" y="4965539"/>
                <a:ext cx="7998106" cy="2105192"/>
              </a:xfrm>
              <a:prstGeom prst="rect">
                <a:avLst/>
              </a:prstGeom>
              <a:noFill/>
            </p:spPr>
            <p:txBody>
              <a:bodyPr wrap="square" lIns="0" tIns="0" rIns="0" bIns="0" rtlCol="0">
                <a:spAutoFit/>
              </a:bodyPr>
              <a:lstStyle/>
              <a:p>
                <a:pPr algn="ctr">
                  <a:lnSpc>
                    <a:spcPct val="114000"/>
                  </a:lnSpc>
                </a:pPr>
                <a:r>
                  <a:rPr lang="en-US" sz="3000" dirty="0" smtClean="0">
                    <a:solidFill>
                      <a:srgbClr val="CC3300"/>
                    </a:solidFill>
                  </a:rPr>
                  <a:t>Concretely the task is to find the ideal value of </a:t>
                </a:r>
                <a14:m>
                  <m:oMath xmlns:m="http://schemas.openxmlformats.org/officeDocument/2006/math">
                    <m:r>
                      <a:rPr lang="en-US" sz="3000" i="1">
                        <a:solidFill>
                          <a:srgbClr val="CC3300"/>
                        </a:solidFill>
                        <a:latin typeface="Cambria Math"/>
                      </a:rPr>
                      <m:t>𝑞</m:t>
                    </m:r>
                    <m:r>
                      <a:rPr lang="en-US" sz="3000" i="1" baseline="30000">
                        <a:solidFill>
                          <a:srgbClr val="CC3300"/>
                        </a:solidFill>
                        <a:latin typeface="Cambria Math"/>
                      </a:rPr>
                      <m:t>𝑡h</m:t>
                    </m:r>
                    <m:r>
                      <a:rPr lang="en-US" sz="3000" i="1" baseline="-25000">
                        <a:solidFill>
                          <a:srgbClr val="CC3300"/>
                        </a:solidFill>
                        <a:latin typeface="Cambria Math"/>
                      </a:rPr>
                      <m:t>𝑟</m:t>
                    </m:r>
                  </m:oMath>
                </a14:m>
                <a:r>
                  <a:rPr lang="en-US" sz="3000" dirty="0">
                    <a:solidFill>
                      <a:srgbClr val="CC3300"/>
                    </a:solidFill>
                  </a:rPr>
                  <a:t> for all </a:t>
                </a:r>
                <a:r>
                  <a:rPr lang="en-US" sz="3000" dirty="0" smtClean="0">
                    <a:solidFill>
                      <a:srgbClr val="CC3300"/>
                    </a:solidFill>
                  </a:rPr>
                  <a:t>controllable on-ramps </a:t>
                </a:r>
                <a:r>
                  <a:rPr lang="en-US" sz="3000" dirty="0">
                    <a:solidFill>
                      <a:srgbClr val="CC3300"/>
                    </a:solidFill>
                  </a:rPr>
                  <a:t>so as to minimize </a:t>
                </a:r>
                <a14:m>
                  <m:oMath xmlns:m="http://schemas.openxmlformats.org/officeDocument/2006/math">
                    <m:sSub>
                      <m:sSubPr>
                        <m:ctrlPr>
                          <a:rPr lang="en-US" sz="3000" i="1">
                            <a:solidFill>
                              <a:srgbClr val="CC3300"/>
                            </a:solidFill>
                            <a:latin typeface="Cambria Math"/>
                          </a:rPr>
                        </m:ctrlPr>
                      </m:sSubPr>
                      <m:e>
                        <m:r>
                          <a:rPr lang="en-US" sz="3000" i="1">
                            <a:solidFill>
                              <a:srgbClr val="CC3300"/>
                            </a:solidFill>
                            <a:latin typeface="Cambria Math"/>
                          </a:rPr>
                          <m:t>𝑁</m:t>
                        </m:r>
                      </m:e>
                      <m:sub>
                        <m:r>
                          <a:rPr lang="en-US" sz="3000" i="1">
                            <a:solidFill>
                              <a:srgbClr val="CC3300"/>
                            </a:solidFill>
                            <a:latin typeface="Cambria Math"/>
                          </a:rPr>
                          <m:t>𝑡𝑜𝑡𝑎𝑙</m:t>
                        </m:r>
                      </m:sub>
                    </m:sSub>
                  </m:oMath>
                </a14:m>
                <a:r>
                  <a:rPr lang="en-US" sz="3000" dirty="0">
                    <a:solidFill>
                      <a:srgbClr val="CC3300"/>
                    </a:solidFill>
                  </a:rPr>
                  <a:t>.</a:t>
                </a:r>
              </a:p>
              <a:p>
                <a:pPr algn="ctr">
                  <a:lnSpc>
                    <a:spcPct val="114000"/>
                  </a:lnSpc>
                </a:pPr>
                <a:endParaRPr lang="en-US" sz="3000" dirty="0" err="1" smtClean="0">
                  <a:solidFill>
                    <a:srgbClr val="CC3300"/>
                  </a:solidFill>
                  <a:latin typeface="+mn-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16689" y="4965539"/>
                <a:ext cx="7998106" cy="2105192"/>
              </a:xfrm>
              <a:prstGeom prst="rect">
                <a:avLst/>
              </a:prstGeom>
              <a:blipFill rotWithShape="1">
                <a:blip r:embed="rId3"/>
                <a:stretch>
                  <a:fillRect l="-1448" t="-5217" r="-2820"/>
                </a:stretch>
              </a:blipFill>
            </p:spPr>
            <p:txBody>
              <a:bodyPr/>
              <a:lstStyle/>
              <a:p>
                <a:r>
                  <a:rPr lang="en-US">
                    <a:noFill/>
                  </a:rPr>
                  <a:t> </a:t>
                </a:r>
              </a:p>
            </p:txBody>
          </p:sp>
        </mc:Fallback>
      </mc:AlternateContent>
    </p:spTree>
    <p:extLst>
      <p:ext uri="{BB962C8B-B14F-4D97-AF65-F5344CB8AC3E}">
        <p14:creationId xmlns:p14="http://schemas.microsoft.com/office/powerpoint/2010/main" val="328964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330" y="271699"/>
            <a:ext cx="8508999" cy="360000"/>
          </a:xfrm>
        </p:spPr>
        <p:txBody>
          <a:bodyPr/>
          <a:lstStyle/>
          <a:p>
            <a:r>
              <a:rPr lang="en-US" sz="2600" b="1" dirty="0" smtClean="0">
                <a:solidFill>
                  <a:srgbClr val="92D050"/>
                </a:solidFill>
              </a:rPr>
              <a:t>Simulated Environment</a:t>
            </a:r>
            <a:endParaRPr lang="en-US" sz="2600" b="1" dirty="0">
              <a:solidFill>
                <a:srgbClr val="92D050"/>
              </a:solidFill>
            </a:endParaRPr>
          </a:p>
        </p:txBody>
      </p:sp>
      <p:pic>
        <p:nvPicPr>
          <p:cNvPr id="5" name="Picture 4" descr="C:\Users\abhinav.sunderrajan\Desktop\Future\Wintersim-2016\paper\wsc16LatexPaper\images\P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 y="911691"/>
            <a:ext cx="8697071" cy="4196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3306" y="5509549"/>
            <a:ext cx="8299048" cy="646331"/>
          </a:xfrm>
          <a:prstGeom prst="rect">
            <a:avLst/>
          </a:prstGeom>
          <a:noFill/>
        </p:spPr>
        <p:txBody>
          <a:bodyPr wrap="square" rtlCol="0">
            <a:spAutoFit/>
          </a:bodyPr>
          <a:lstStyle/>
          <a:p>
            <a:pPr algn="ctr"/>
            <a:r>
              <a:rPr lang="en-US" dirty="0">
                <a:solidFill>
                  <a:srgbClr val="1D60A8"/>
                </a:solidFill>
                <a:latin typeface="TUM Neue Helvetica 55 Regular"/>
              </a:rPr>
              <a:t>13 km stretch of P.I.E (Pan Island </a:t>
            </a:r>
            <a:r>
              <a:rPr lang="en-US" dirty="0" smtClean="0">
                <a:solidFill>
                  <a:srgbClr val="1D60A8"/>
                </a:solidFill>
                <a:latin typeface="TUM Neue Helvetica 55 Regular"/>
              </a:rPr>
              <a:t>Expressway</a:t>
            </a:r>
            <a:r>
              <a:rPr lang="en-US" dirty="0">
                <a:solidFill>
                  <a:srgbClr val="1D60A8"/>
                </a:solidFill>
                <a:latin typeface="TUM Neue Helvetica 55 Regular"/>
              </a:rPr>
              <a:t>) in central Singapore </a:t>
            </a:r>
            <a:r>
              <a:rPr lang="en-US" dirty="0" smtClean="0">
                <a:solidFill>
                  <a:srgbClr val="1D60A8"/>
                </a:solidFill>
                <a:latin typeface="TUM Neue Helvetica 55 Regular"/>
              </a:rPr>
              <a:t>with </a:t>
            </a:r>
            <a:r>
              <a:rPr lang="en-US" dirty="0">
                <a:solidFill>
                  <a:srgbClr val="1D60A8"/>
                </a:solidFill>
                <a:latin typeface="TUM Neue Helvetica 55 Regular"/>
              </a:rPr>
              <a:t>all </a:t>
            </a:r>
            <a:r>
              <a:rPr lang="en-US" dirty="0" smtClean="0">
                <a:solidFill>
                  <a:srgbClr val="1D60A8"/>
                </a:solidFill>
                <a:latin typeface="TUM Neue Helvetica 55 Regular"/>
              </a:rPr>
              <a:t>on ramps </a:t>
            </a:r>
            <a:r>
              <a:rPr lang="en-US" dirty="0">
                <a:solidFill>
                  <a:srgbClr val="1D60A8"/>
                </a:solidFill>
                <a:latin typeface="TUM Neue Helvetica 55 Regular"/>
              </a:rPr>
              <a:t>and </a:t>
            </a:r>
            <a:r>
              <a:rPr lang="en-US" dirty="0" smtClean="0">
                <a:solidFill>
                  <a:srgbClr val="1D60A8"/>
                </a:solidFill>
                <a:latin typeface="TUM Neue Helvetica 55 Regular"/>
              </a:rPr>
              <a:t>off </a:t>
            </a:r>
            <a:r>
              <a:rPr lang="en-US" dirty="0">
                <a:solidFill>
                  <a:srgbClr val="1D60A8"/>
                </a:solidFill>
                <a:latin typeface="TUM Neue Helvetica 55 Regular"/>
              </a:rPr>
              <a:t>ramps.</a:t>
            </a:r>
          </a:p>
        </p:txBody>
      </p:sp>
    </p:spTree>
    <p:extLst>
      <p:ext uri="{BB962C8B-B14F-4D97-AF65-F5344CB8AC3E}">
        <p14:creationId xmlns:p14="http://schemas.microsoft.com/office/powerpoint/2010/main" val="3832846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182903" y="1120163"/>
            <a:ext cx="8508999" cy="4783754"/>
          </a:xfrm>
          <a:prstGeom prst="rect">
            <a:avLst/>
          </a:prstGeom>
          <a:noFill/>
        </p:spPr>
        <p:txBody>
          <a:bodyPr wrap="square" rtlCol="0">
            <a:spAutoFit/>
          </a:bodyPr>
          <a:lstStyle/>
          <a:p>
            <a:pPr marL="342900" indent="-342900">
              <a:spcAft>
                <a:spcPts val="1200"/>
              </a:spcAft>
              <a:buFont typeface="Wingdings" panose="05000000000000000000" pitchFamily="2" charset="2"/>
              <a:buChar char="Ø"/>
            </a:pPr>
            <a:r>
              <a:rPr lang="en-US" sz="2200" dirty="0">
                <a:solidFill>
                  <a:srgbClr val="1D60A8"/>
                </a:solidFill>
                <a:latin typeface="TUM Neue Helvetica 55 Regular"/>
              </a:rPr>
              <a:t>The on ramps and the </a:t>
            </a:r>
            <a:r>
              <a:rPr lang="en-US" sz="2200" dirty="0" smtClean="0">
                <a:solidFill>
                  <a:srgbClr val="1D60A8"/>
                </a:solidFill>
                <a:latin typeface="TUM Neue Helvetica 55 Regular"/>
              </a:rPr>
              <a:t>first</a:t>
            </a:r>
            <a:r>
              <a:rPr lang="en-US" sz="2200" dirty="0">
                <a:solidFill>
                  <a:srgbClr val="1D60A8"/>
                </a:solidFill>
                <a:latin typeface="TUM Neue Helvetica 55 Regular"/>
              </a:rPr>
              <a:t> </a:t>
            </a:r>
            <a:r>
              <a:rPr lang="en-US" sz="2200" dirty="0" smtClean="0">
                <a:solidFill>
                  <a:srgbClr val="1D60A8"/>
                </a:solidFill>
                <a:latin typeface="TUM Neue Helvetica 55 Regular"/>
              </a:rPr>
              <a:t>P.I.E </a:t>
            </a:r>
            <a:r>
              <a:rPr lang="en-US" sz="2200" dirty="0">
                <a:solidFill>
                  <a:srgbClr val="1D60A8"/>
                </a:solidFill>
                <a:latin typeface="TUM Neue Helvetica 55 Regular"/>
              </a:rPr>
              <a:t>link are </a:t>
            </a:r>
            <a:r>
              <a:rPr lang="en-US" sz="2200" dirty="0" smtClean="0">
                <a:solidFill>
                  <a:srgbClr val="1D60A8"/>
                </a:solidFill>
                <a:latin typeface="TUM Neue Helvetica 55 Regular"/>
              </a:rPr>
              <a:t>sources for the vehicles/agents entering the simulation. </a:t>
            </a:r>
          </a:p>
          <a:p>
            <a:pPr marL="342900" indent="-342900">
              <a:spcAft>
                <a:spcPts val="1200"/>
              </a:spcAft>
              <a:buFont typeface="Wingdings" panose="05000000000000000000" pitchFamily="2" charset="2"/>
              <a:buChar char="Ø"/>
            </a:pPr>
            <a:r>
              <a:rPr lang="en-US" sz="2200" dirty="0" smtClean="0">
                <a:solidFill>
                  <a:srgbClr val="1D60A8"/>
                </a:solidFill>
                <a:latin typeface="TUM Neue Helvetica 55 Regular"/>
              </a:rPr>
              <a:t>The off </a:t>
            </a:r>
            <a:r>
              <a:rPr lang="en-US" sz="2200" dirty="0">
                <a:solidFill>
                  <a:srgbClr val="1D60A8"/>
                </a:solidFill>
                <a:latin typeface="TUM Neue Helvetica 55 Regular"/>
              </a:rPr>
              <a:t>ramps and the last link on P.I.E are </a:t>
            </a:r>
            <a:r>
              <a:rPr lang="en-US" sz="2200" dirty="0" smtClean="0">
                <a:solidFill>
                  <a:srgbClr val="1D60A8"/>
                </a:solidFill>
                <a:latin typeface="TUM Neue Helvetica 55 Regular"/>
              </a:rPr>
              <a:t>sinks through which the vehicles exit the simulation.</a:t>
            </a:r>
          </a:p>
          <a:p>
            <a:pPr marL="342900" indent="-342900">
              <a:spcAft>
                <a:spcPts val="1200"/>
              </a:spcAft>
              <a:buFont typeface="Wingdings" panose="05000000000000000000" pitchFamily="2" charset="2"/>
              <a:buChar char="Ø"/>
            </a:pPr>
            <a:r>
              <a:rPr lang="en-US" sz="2200" dirty="0" smtClean="0">
                <a:solidFill>
                  <a:srgbClr val="1D60A8"/>
                </a:solidFill>
                <a:latin typeface="TUM Neue Helvetica 55 Regular"/>
              </a:rPr>
              <a:t>The </a:t>
            </a:r>
            <a:r>
              <a:rPr lang="en-US" sz="2200" dirty="0">
                <a:solidFill>
                  <a:srgbClr val="1D60A8"/>
                </a:solidFill>
                <a:latin typeface="TUM Neue Helvetica 55 Regular"/>
              </a:rPr>
              <a:t>turn ratios for all off-ramps is kept constant at </a:t>
            </a:r>
            <a:r>
              <a:rPr lang="en-US" sz="2200" dirty="0" smtClean="0">
                <a:solidFill>
                  <a:srgbClr val="1D60A8"/>
                </a:solidFill>
                <a:latin typeface="TUM Neue Helvetica 55 Regular"/>
              </a:rPr>
              <a:t>0.25</a:t>
            </a:r>
            <a:r>
              <a:rPr lang="en-US" sz="2200" dirty="0">
                <a:solidFill>
                  <a:srgbClr val="1D60A8"/>
                </a:solidFill>
                <a:latin typeface="TUM Neue Helvetica 55 Regular"/>
              </a:rPr>
              <a:t>. </a:t>
            </a:r>
            <a:r>
              <a:rPr lang="en-US" sz="2200" dirty="0" smtClean="0">
                <a:solidFill>
                  <a:srgbClr val="1D60A8"/>
                </a:solidFill>
                <a:latin typeface="TUM Neue Helvetica 55 Regular"/>
              </a:rPr>
              <a:t>This implies </a:t>
            </a:r>
            <a:r>
              <a:rPr lang="en-US" sz="2200" dirty="0">
                <a:solidFill>
                  <a:srgbClr val="1D60A8"/>
                </a:solidFill>
                <a:latin typeface="TUM Neue Helvetica 55 Regular"/>
              </a:rPr>
              <a:t>that 25% of all vehicles exit at a given o ramp while the remaining 75% of the vehicles continue to travel on the main </a:t>
            </a:r>
            <a:r>
              <a:rPr lang="en-US" sz="2200" dirty="0" smtClean="0">
                <a:solidFill>
                  <a:srgbClr val="1D60A8"/>
                </a:solidFill>
                <a:latin typeface="TUM Neue Helvetica 55 Regular"/>
              </a:rPr>
              <a:t>expressway.</a:t>
            </a:r>
          </a:p>
          <a:p>
            <a:pPr marL="342900" indent="-342900">
              <a:spcAft>
                <a:spcPts val="1200"/>
              </a:spcAft>
              <a:buFont typeface="Wingdings" panose="05000000000000000000" pitchFamily="2" charset="2"/>
              <a:buChar char="Ø"/>
            </a:pPr>
            <a:r>
              <a:rPr lang="en-US" sz="2200" dirty="0" smtClean="0">
                <a:solidFill>
                  <a:srgbClr val="1D60A8"/>
                </a:solidFill>
                <a:latin typeface="TUM Neue Helvetica 55 Regular"/>
              </a:rPr>
              <a:t>The </a:t>
            </a:r>
            <a:r>
              <a:rPr lang="en-US" sz="2200" dirty="0">
                <a:solidFill>
                  <a:srgbClr val="1D60A8"/>
                </a:solidFill>
                <a:latin typeface="TUM Neue Helvetica 55 Regular"/>
              </a:rPr>
              <a:t>number of lanes in the simulated stretch of </a:t>
            </a:r>
            <a:r>
              <a:rPr lang="en-US" sz="2200" dirty="0" smtClean="0">
                <a:solidFill>
                  <a:srgbClr val="1D60A8"/>
                </a:solidFill>
                <a:latin typeface="TUM Neue Helvetica 55 Regular"/>
              </a:rPr>
              <a:t>the expressway </a:t>
            </a:r>
            <a:r>
              <a:rPr lang="en-US" sz="2200" dirty="0">
                <a:solidFill>
                  <a:srgbClr val="1D60A8"/>
                </a:solidFill>
                <a:latin typeface="TUM Neue Helvetica 55 Regular"/>
              </a:rPr>
              <a:t>varies between 3 and 6.</a:t>
            </a:r>
          </a:p>
          <a:p>
            <a:pPr>
              <a:spcAft>
                <a:spcPts val="1200"/>
              </a:spcAft>
            </a:pPr>
            <a:endParaRPr lang="en-US" sz="2200" dirty="0" smtClean="0">
              <a:solidFill>
                <a:srgbClr val="1D60A8"/>
              </a:solidFill>
              <a:latin typeface="TUM Neue Helvetica 55 Regular"/>
            </a:endParaRPr>
          </a:p>
        </p:txBody>
      </p:sp>
      <p:sp>
        <p:nvSpPr>
          <p:cNvPr id="6" name="Title 2"/>
          <p:cNvSpPr>
            <a:spLocks noGrp="1"/>
          </p:cNvSpPr>
          <p:nvPr>
            <p:ph type="title"/>
          </p:nvPr>
        </p:nvSpPr>
        <p:spPr>
          <a:xfrm>
            <a:off x="168330" y="271699"/>
            <a:ext cx="8508999" cy="360000"/>
          </a:xfrm>
        </p:spPr>
        <p:txBody>
          <a:bodyPr/>
          <a:lstStyle/>
          <a:p>
            <a:r>
              <a:rPr lang="en-US" sz="2600" b="1" dirty="0" smtClean="0">
                <a:solidFill>
                  <a:srgbClr val="92D050"/>
                </a:solidFill>
              </a:rPr>
              <a:t>Simulated Environment</a:t>
            </a:r>
            <a:endParaRPr lang="en-US" sz="2600" b="1" dirty="0">
              <a:solidFill>
                <a:srgbClr val="92D050"/>
              </a:solidFill>
            </a:endParaRPr>
          </a:p>
        </p:txBody>
      </p:sp>
    </p:spTree>
    <p:extLst>
      <p:ext uri="{BB962C8B-B14F-4D97-AF65-F5344CB8AC3E}">
        <p14:creationId xmlns:p14="http://schemas.microsoft.com/office/powerpoint/2010/main" val="533035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261" y="271699"/>
            <a:ext cx="8508999" cy="360000"/>
          </a:xfrm>
        </p:spPr>
        <p:txBody>
          <a:bodyPr/>
          <a:lstStyle/>
          <a:p>
            <a:r>
              <a:rPr lang="en-US" sz="2600" b="1" dirty="0" smtClean="0">
                <a:solidFill>
                  <a:srgbClr val="92D050"/>
                </a:solidFill>
              </a:rPr>
              <a:t>Traffic Scenario</a:t>
            </a:r>
            <a:endParaRPr lang="en-US" sz="2600" b="1" dirty="0">
              <a:solidFill>
                <a:srgbClr val="92D05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451" y="807396"/>
            <a:ext cx="8609451" cy="2091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389104" y="3280681"/>
                <a:ext cx="8424155" cy="3724096"/>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lang="en-US" sz="2200" dirty="0" smtClean="0">
                    <a:solidFill>
                      <a:srgbClr val="005293"/>
                    </a:solidFill>
                  </a:rPr>
                  <a:t>The traffic state of the expressway at the end of a time horizon is determined by the inter-arrival time </a:t>
                </a:r>
                <a14:m>
                  <m:oMath xmlns:m="http://schemas.openxmlformats.org/officeDocument/2006/math">
                    <m:sSub>
                      <m:sSubPr>
                        <m:ctrlPr>
                          <a:rPr lang="en-US" sz="2200" i="1" dirty="0" smtClean="0">
                            <a:solidFill>
                              <a:srgbClr val="005293"/>
                            </a:solidFill>
                            <a:latin typeface="Cambria Math"/>
                            <a:ea typeface="Cambria Math"/>
                          </a:rPr>
                        </m:ctrlPr>
                      </m:sSubPr>
                      <m:e>
                        <m:r>
                          <a:rPr lang="en-US" sz="2200" i="1" dirty="0" smtClean="0">
                            <a:solidFill>
                              <a:srgbClr val="005293"/>
                            </a:solidFill>
                            <a:latin typeface="Cambria Math"/>
                            <a:ea typeface="Cambria Math"/>
                          </a:rPr>
                          <m:t>∈</m:t>
                        </m:r>
                      </m:e>
                      <m:sub>
                        <m:r>
                          <a:rPr lang="en-US" sz="2200" b="0" i="1" dirty="0" smtClean="0">
                            <a:solidFill>
                              <a:srgbClr val="005293"/>
                            </a:solidFill>
                            <a:latin typeface="Cambria Math"/>
                            <a:ea typeface="Cambria Math"/>
                          </a:rPr>
                          <m:t>𝑠</m:t>
                        </m:r>
                      </m:sub>
                    </m:sSub>
                  </m:oMath>
                </a14:m>
                <a:r>
                  <a:rPr lang="en-US" sz="2200" dirty="0">
                    <a:solidFill>
                      <a:srgbClr val="005293"/>
                    </a:solidFill>
                  </a:rPr>
                  <a:t> </a:t>
                </a:r>
                <a:r>
                  <a:rPr lang="en-US" sz="2200" dirty="0" smtClean="0">
                    <a:solidFill>
                      <a:srgbClr val="005293"/>
                    </a:solidFill>
                  </a:rPr>
                  <a:t>for </a:t>
                </a:r>
                <a:r>
                  <a:rPr lang="en-US" sz="2200" dirty="0">
                    <a:solidFill>
                      <a:srgbClr val="005293"/>
                    </a:solidFill>
                  </a:rPr>
                  <a:t>all source links and cells</a:t>
                </a:r>
                <a:r>
                  <a:rPr lang="en-US" sz="2200" dirty="0" smtClean="0">
                    <a:solidFill>
                      <a:srgbClr val="005293"/>
                    </a:solidFill>
                  </a:rPr>
                  <a:t>.</a:t>
                </a:r>
              </a:p>
              <a:p>
                <a:pPr marL="342900" indent="-342900">
                  <a:buFont typeface="Wingdings" panose="05000000000000000000" pitchFamily="2" charset="2"/>
                  <a:buChar char="Ø"/>
                </a:pPr>
                <a:r>
                  <a:rPr lang="en-US" sz="2200" dirty="0">
                    <a:solidFill>
                      <a:srgbClr val="005293"/>
                    </a:solidFill>
                  </a:rPr>
                  <a:t>Notice that the flow of vehicles into the expressway along all on-ramps are </a:t>
                </a:r>
                <a:r>
                  <a:rPr lang="en-US" sz="2200" dirty="0" smtClean="0">
                    <a:solidFill>
                      <a:srgbClr val="005293"/>
                    </a:solidFill>
                  </a:rPr>
                  <a:t>significantly less </a:t>
                </a:r>
                <a:r>
                  <a:rPr lang="en-US" sz="2200" dirty="0">
                    <a:solidFill>
                      <a:srgbClr val="005293"/>
                    </a:solidFill>
                  </a:rPr>
                  <a:t>(1000 vehicles/hour) except for the ones at 583 m, 7025 m and 7658 m</a:t>
                </a:r>
                <a:r>
                  <a:rPr lang="en-US" sz="2200" dirty="0" smtClean="0">
                    <a:solidFill>
                      <a:srgbClr val="005293"/>
                    </a:solidFill>
                  </a:rPr>
                  <a:t>.</a:t>
                </a:r>
              </a:p>
              <a:p>
                <a:pPr marL="342900" indent="-342900">
                  <a:buFont typeface="Wingdings" panose="05000000000000000000" pitchFamily="2" charset="2"/>
                  <a:buChar char="Ø"/>
                </a:pPr>
                <a:r>
                  <a:rPr lang="en-US" sz="2200" dirty="0">
                    <a:solidFill>
                      <a:srgbClr val="005293"/>
                    </a:solidFill>
                  </a:rPr>
                  <a:t>The system thus needs </a:t>
                </a:r>
                <a:r>
                  <a:rPr lang="en-US" sz="2200" dirty="0" smtClean="0">
                    <a:solidFill>
                      <a:srgbClr val="005293"/>
                    </a:solidFill>
                  </a:rPr>
                  <a:t>to find </a:t>
                </a:r>
                <a:r>
                  <a:rPr lang="en-US" sz="2200" dirty="0">
                    <a:solidFill>
                      <a:srgbClr val="005293"/>
                    </a:solidFill>
                  </a:rPr>
                  <a:t>an optimal ramp metering strategy which balances the flow along all on-ramps so as to minimize </a:t>
                </a:r>
                <a:r>
                  <a:rPr lang="en-US" sz="2200" dirty="0" smtClean="0">
                    <a:solidFill>
                      <a:srgbClr val="005293"/>
                    </a:solidFill>
                  </a:rPr>
                  <a:t>the surge </a:t>
                </a:r>
                <a:r>
                  <a:rPr lang="en-US" sz="2200" dirty="0">
                    <a:solidFill>
                      <a:srgbClr val="005293"/>
                    </a:solidFill>
                  </a:rPr>
                  <a:t>of vehicles along the three ramps with relatively higher inflow of vehicles.</a:t>
                </a:r>
                <a:endParaRPr lang="en-US" sz="2200" dirty="0" smtClean="0">
                  <a:solidFill>
                    <a:srgbClr val="005293"/>
                  </a:solidFill>
                </a:endParaRPr>
              </a:p>
              <a:p>
                <a:pPr marL="342900" indent="-342900">
                  <a:buFont typeface="Wingdings" panose="05000000000000000000" pitchFamily="2" charset="2"/>
                  <a:buChar char="Ø"/>
                </a:pPr>
                <a:endParaRPr lang="en-US" sz="2200" dirty="0" smtClean="0">
                  <a:solidFill>
                    <a:srgbClr val="005293"/>
                  </a:solidFill>
                  <a:latin typeface="+mn-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89104" y="3280681"/>
                <a:ext cx="8424155" cy="3724096"/>
              </a:xfrm>
              <a:prstGeom prst="rect">
                <a:avLst/>
              </a:prstGeom>
              <a:blipFill rotWithShape="1">
                <a:blip r:embed="rId3"/>
                <a:stretch>
                  <a:fillRect l="-1881" t="-1964" r="-2605"/>
                </a:stretch>
              </a:blipFill>
            </p:spPr>
            <p:txBody>
              <a:bodyPr/>
              <a:lstStyle/>
              <a:p>
                <a:r>
                  <a:rPr lang="en-US">
                    <a:noFill/>
                  </a:rPr>
                  <a:t> </a:t>
                </a:r>
              </a:p>
            </p:txBody>
          </p:sp>
        </mc:Fallback>
      </mc:AlternateContent>
    </p:spTree>
    <p:extLst>
      <p:ext uri="{BB962C8B-B14F-4D97-AF65-F5344CB8AC3E}">
        <p14:creationId xmlns:p14="http://schemas.microsoft.com/office/powerpoint/2010/main" val="1042132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9635" y="983975"/>
            <a:ext cx="8508999" cy="4783754"/>
          </a:xfrm>
        </p:spPr>
        <p:txBody>
          <a:bodyPr/>
          <a:lstStyle/>
          <a:p>
            <a:pPr marL="514350" indent="-514350">
              <a:buFont typeface="+mj-lt"/>
              <a:buAutoNum type="arabicPeriod"/>
            </a:pPr>
            <a:r>
              <a:rPr lang="en-US" sz="3200" dirty="0" smtClean="0">
                <a:solidFill>
                  <a:schemeClr val="accent2">
                    <a:lumMod val="60000"/>
                    <a:lumOff val="40000"/>
                  </a:schemeClr>
                </a:solidFill>
              </a:rPr>
              <a:t>Background and Motivation.</a:t>
            </a:r>
          </a:p>
          <a:p>
            <a:pPr marL="514350" indent="-514350">
              <a:buFont typeface="+mj-lt"/>
              <a:buAutoNum type="arabicPeriod"/>
            </a:pPr>
            <a:r>
              <a:rPr lang="en-US" sz="3200" dirty="0" smtClean="0">
                <a:solidFill>
                  <a:schemeClr val="accent2">
                    <a:lumMod val="60000"/>
                    <a:lumOff val="40000"/>
                  </a:schemeClr>
                </a:solidFill>
              </a:rPr>
              <a:t>Symbiotic Traffic Simulation Framework.</a:t>
            </a:r>
          </a:p>
          <a:p>
            <a:pPr marL="514350" indent="-514350">
              <a:buFont typeface="+mj-lt"/>
              <a:buAutoNum type="arabicPeriod"/>
            </a:pPr>
            <a:r>
              <a:rPr lang="en-US" sz="3200" dirty="0" smtClean="0">
                <a:solidFill>
                  <a:schemeClr val="accent2">
                    <a:lumMod val="60000"/>
                    <a:lumOff val="40000"/>
                  </a:schemeClr>
                </a:solidFill>
              </a:rPr>
              <a:t>Case Study.</a:t>
            </a:r>
          </a:p>
          <a:p>
            <a:pPr marL="514350" indent="-514350">
              <a:buFont typeface="+mj-lt"/>
              <a:buAutoNum type="arabicPeriod"/>
            </a:pPr>
            <a:r>
              <a:rPr lang="en-US" sz="3200" b="1" dirty="0" smtClean="0">
                <a:solidFill>
                  <a:srgbClr val="005293"/>
                </a:solidFill>
              </a:rPr>
              <a:t>Results.</a:t>
            </a:r>
          </a:p>
          <a:p>
            <a:pPr marL="690563" lvl="1" indent="-514350">
              <a:buFont typeface="Wingdings" panose="05000000000000000000" pitchFamily="2" charset="2"/>
              <a:buChar char="v"/>
            </a:pPr>
            <a:r>
              <a:rPr lang="en-US" sz="2600" b="1" dirty="0" smtClean="0">
                <a:solidFill>
                  <a:srgbClr val="005293"/>
                </a:solidFill>
              </a:rPr>
              <a:t>Calibration of predictive Simulation</a:t>
            </a:r>
          </a:p>
          <a:p>
            <a:pPr marL="690563" lvl="1" indent="-514350">
              <a:buFont typeface="Wingdings" panose="05000000000000000000" pitchFamily="2" charset="2"/>
              <a:buChar char="v"/>
            </a:pPr>
            <a:r>
              <a:rPr lang="en-US" sz="2600" b="1" dirty="0" smtClean="0">
                <a:solidFill>
                  <a:srgbClr val="005293"/>
                </a:solidFill>
              </a:rPr>
              <a:t>Experimental setup</a:t>
            </a:r>
          </a:p>
          <a:p>
            <a:pPr marL="690563" lvl="1" indent="-514350">
              <a:buFont typeface="Wingdings" panose="05000000000000000000" pitchFamily="2" charset="2"/>
              <a:buChar char="v"/>
            </a:pPr>
            <a:r>
              <a:rPr lang="en-US" sz="2600" b="1" dirty="0" smtClean="0">
                <a:solidFill>
                  <a:srgbClr val="005293"/>
                </a:solidFill>
              </a:rPr>
              <a:t>Efficacy of Ramp Metering</a:t>
            </a:r>
          </a:p>
          <a:p>
            <a:pPr marL="690563" lvl="1" indent="-514350">
              <a:buFont typeface="Wingdings" panose="05000000000000000000" pitchFamily="2" charset="2"/>
              <a:buChar char="v"/>
            </a:pPr>
            <a:r>
              <a:rPr lang="en-US" sz="2600" b="1" dirty="0" smtClean="0">
                <a:solidFill>
                  <a:srgbClr val="005293"/>
                </a:solidFill>
              </a:rPr>
              <a:t>Computational efficiency</a:t>
            </a:r>
          </a:p>
          <a:p>
            <a:pPr marL="514350" indent="-514350">
              <a:buFont typeface="+mj-lt"/>
              <a:buAutoNum type="arabicPeriod"/>
            </a:pPr>
            <a:r>
              <a:rPr lang="en-US" sz="3200" dirty="0" smtClean="0">
                <a:solidFill>
                  <a:schemeClr val="accent2">
                    <a:lumMod val="60000"/>
                    <a:lumOff val="40000"/>
                  </a:schemeClr>
                </a:solidFill>
              </a:rPr>
              <a:t>Conclusions and Future Work.</a:t>
            </a:r>
            <a:endParaRPr lang="en-US" sz="3200" dirty="0">
              <a:solidFill>
                <a:schemeClr val="accent2">
                  <a:lumMod val="60000"/>
                  <a:lumOff val="40000"/>
                </a:schemeClr>
              </a:solidFill>
            </a:endParaRPr>
          </a:p>
        </p:txBody>
      </p:sp>
      <p:sp>
        <p:nvSpPr>
          <p:cNvPr id="3" name="Title 2"/>
          <p:cNvSpPr>
            <a:spLocks noGrp="1"/>
          </p:cNvSpPr>
          <p:nvPr>
            <p:ph type="title"/>
          </p:nvPr>
        </p:nvSpPr>
        <p:spPr>
          <a:xfrm>
            <a:off x="387184" y="281427"/>
            <a:ext cx="8508999" cy="360000"/>
          </a:xfrm>
        </p:spPr>
        <p:txBody>
          <a:bodyPr/>
          <a:lstStyle/>
          <a:p>
            <a:r>
              <a:rPr lang="en-US" sz="2600" b="1" dirty="0" smtClean="0">
                <a:solidFill>
                  <a:srgbClr val="92D050"/>
                </a:solidFill>
              </a:rPr>
              <a:t>Agenda</a:t>
            </a:r>
            <a:endParaRPr lang="en-US" sz="2600" b="1" dirty="0">
              <a:solidFill>
                <a:srgbClr val="92D050"/>
              </a:solidFill>
            </a:endParaRPr>
          </a:p>
        </p:txBody>
      </p:sp>
    </p:spTree>
    <p:extLst>
      <p:ext uri="{BB962C8B-B14F-4D97-AF65-F5344CB8AC3E}">
        <p14:creationId xmlns:p14="http://schemas.microsoft.com/office/powerpoint/2010/main" val="534087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2791" y="998258"/>
            <a:ext cx="8508999" cy="4783754"/>
          </a:xfrm>
        </p:spPr>
        <p:txBody>
          <a:bodyPr/>
          <a:lstStyle/>
          <a:p>
            <a:pPr marL="342900" indent="-342900">
              <a:buFont typeface="Wingdings" panose="05000000000000000000" pitchFamily="2" charset="2"/>
              <a:buChar char="Ø"/>
            </a:pPr>
            <a:r>
              <a:rPr lang="en-US" sz="2400" dirty="0">
                <a:solidFill>
                  <a:srgbClr val="005293"/>
                </a:solidFill>
              </a:rPr>
              <a:t>To ensure that the state predicted by the macroscopic simulation accurately represents the state of </a:t>
            </a:r>
            <a:r>
              <a:rPr lang="en-US" sz="2400" dirty="0" smtClean="0">
                <a:solidFill>
                  <a:srgbClr val="005293"/>
                </a:solidFill>
              </a:rPr>
              <a:t>the physical </a:t>
            </a:r>
            <a:r>
              <a:rPr lang="en-US" sz="2400" dirty="0">
                <a:solidFill>
                  <a:srgbClr val="005293"/>
                </a:solidFill>
              </a:rPr>
              <a:t>system, the model parameters </a:t>
            </a:r>
            <a:r>
              <a:rPr lang="en-US" sz="2400" dirty="0" smtClean="0">
                <a:solidFill>
                  <a:srgbClr val="005293"/>
                </a:solidFill>
              </a:rPr>
              <a:t>(of the predictive macroscopic simulation) have </a:t>
            </a:r>
            <a:r>
              <a:rPr lang="en-US" sz="2400" dirty="0">
                <a:solidFill>
                  <a:srgbClr val="005293"/>
                </a:solidFill>
              </a:rPr>
              <a:t>to be calibrated</a:t>
            </a:r>
            <a:r>
              <a:rPr lang="en-US" sz="2400" dirty="0" smtClean="0">
                <a:solidFill>
                  <a:srgbClr val="005293"/>
                </a:solidFill>
              </a:rPr>
              <a:t>.</a:t>
            </a:r>
          </a:p>
          <a:p>
            <a:pPr marL="342900" indent="-342900">
              <a:buFont typeface="Wingdings" panose="05000000000000000000" pitchFamily="2" charset="2"/>
              <a:buChar char="Ø"/>
            </a:pPr>
            <a:r>
              <a:rPr lang="en-US" sz="2400" dirty="0" smtClean="0">
                <a:solidFill>
                  <a:srgbClr val="005293"/>
                </a:solidFill>
              </a:rPr>
              <a:t>The parameters which </a:t>
            </a:r>
            <a:r>
              <a:rPr lang="en-US" sz="2400" dirty="0">
                <a:solidFill>
                  <a:srgbClr val="005293"/>
                </a:solidFill>
              </a:rPr>
              <a:t>will have significant impact in terms of bridging the difference in the state of the physical </a:t>
            </a:r>
            <a:r>
              <a:rPr lang="en-US" sz="2400" dirty="0" smtClean="0">
                <a:solidFill>
                  <a:srgbClr val="005293"/>
                </a:solidFill>
              </a:rPr>
              <a:t>system and </a:t>
            </a:r>
            <a:r>
              <a:rPr lang="en-US" sz="2400" dirty="0">
                <a:solidFill>
                  <a:srgbClr val="005293"/>
                </a:solidFill>
              </a:rPr>
              <a:t>that of the predictive simulation at the end of a given time horizon.</a:t>
            </a:r>
          </a:p>
        </p:txBody>
      </p:sp>
      <p:sp>
        <p:nvSpPr>
          <p:cNvPr id="3" name="Title 2"/>
          <p:cNvSpPr>
            <a:spLocks noGrp="1"/>
          </p:cNvSpPr>
          <p:nvPr>
            <p:ph type="title"/>
          </p:nvPr>
        </p:nvSpPr>
        <p:spPr>
          <a:xfrm>
            <a:off x="212086" y="281426"/>
            <a:ext cx="8508999" cy="360000"/>
          </a:xfrm>
        </p:spPr>
        <p:txBody>
          <a:bodyPr/>
          <a:lstStyle/>
          <a:p>
            <a:pPr lvl="1">
              <a:lnSpc>
                <a:spcPct val="125000"/>
              </a:lnSpc>
            </a:pPr>
            <a:r>
              <a:rPr lang="en-US" sz="2600" dirty="0">
                <a:solidFill>
                  <a:srgbClr val="92D050"/>
                </a:solidFill>
              </a:rPr>
              <a:t>Calibration of predictive </a:t>
            </a:r>
            <a:r>
              <a:rPr lang="en-US" sz="2600" dirty="0" smtClean="0">
                <a:solidFill>
                  <a:srgbClr val="92D050"/>
                </a:solidFill>
              </a:rPr>
              <a:t>simulation</a:t>
            </a:r>
            <a:r>
              <a:rPr lang="en-US" sz="2600" dirty="0">
                <a:solidFill>
                  <a:srgbClr val="005293"/>
                </a:solidFill>
              </a:rPr>
              <a:t/>
            </a:r>
            <a:br>
              <a:rPr lang="en-US" sz="2600" dirty="0">
                <a:solidFill>
                  <a:srgbClr val="005293"/>
                </a:solidFill>
              </a:rPr>
            </a:br>
            <a:endParaRPr lang="en-US" dirty="0"/>
          </a:p>
        </p:txBody>
      </p:sp>
      <p:sp>
        <p:nvSpPr>
          <p:cNvPr id="4" name="TextBox 3"/>
          <p:cNvSpPr txBox="1"/>
          <p:nvPr/>
        </p:nvSpPr>
        <p:spPr>
          <a:xfrm>
            <a:off x="474562" y="4942390"/>
            <a:ext cx="8032829" cy="1263038"/>
          </a:xfrm>
          <a:prstGeom prst="rect">
            <a:avLst/>
          </a:prstGeom>
          <a:noFill/>
        </p:spPr>
        <p:txBody>
          <a:bodyPr wrap="square" lIns="0" tIns="0" rIns="0" bIns="0" rtlCol="0">
            <a:spAutoFit/>
          </a:bodyPr>
          <a:lstStyle/>
          <a:p>
            <a:pPr algn="ctr">
              <a:lnSpc>
                <a:spcPct val="114000"/>
              </a:lnSpc>
            </a:pPr>
            <a:r>
              <a:rPr lang="en-US" sz="2400" dirty="0" smtClean="0">
                <a:solidFill>
                  <a:srgbClr val="C00000"/>
                </a:solidFill>
                <a:latin typeface="+mn-lt"/>
              </a:rPr>
              <a:t>Note that calibration of the predictive simulation with respect to the physical system is an offline one step process.</a:t>
            </a:r>
          </a:p>
        </p:txBody>
      </p:sp>
    </p:spTree>
    <p:extLst>
      <p:ext uri="{BB962C8B-B14F-4D97-AF65-F5344CB8AC3E}">
        <p14:creationId xmlns:p14="http://schemas.microsoft.com/office/powerpoint/2010/main" val="895643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0725" y="1227167"/>
            <a:ext cx="8508999" cy="4783754"/>
          </a:xfrm>
        </p:spPr>
        <p:txBody>
          <a:bodyPr/>
          <a:lstStyle/>
          <a:p>
            <a:pPr marL="514350" indent="-514350">
              <a:buFont typeface="+mj-lt"/>
              <a:buAutoNum type="arabicPeriod"/>
            </a:pPr>
            <a:r>
              <a:rPr lang="en-US" sz="3200" b="1" dirty="0" smtClean="0">
                <a:solidFill>
                  <a:schemeClr val="tx2">
                    <a:lumMod val="75000"/>
                  </a:schemeClr>
                </a:solidFill>
              </a:rPr>
              <a:t>Background and Motivation.</a:t>
            </a:r>
          </a:p>
          <a:p>
            <a:pPr marL="514350" indent="-514350">
              <a:buFont typeface="+mj-lt"/>
              <a:buAutoNum type="arabicPeriod"/>
            </a:pPr>
            <a:r>
              <a:rPr lang="en-US" sz="3200" dirty="0" smtClean="0">
                <a:solidFill>
                  <a:schemeClr val="accent2">
                    <a:lumMod val="60000"/>
                    <a:lumOff val="40000"/>
                  </a:schemeClr>
                </a:solidFill>
              </a:rPr>
              <a:t>Symbiotic Traffic Simulation Framework.</a:t>
            </a:r>
          </a:p>
          <a:p>
            <a:pPr marL="514350" indent="-514350">
              <a:buFont typeface="+mj-lt"/>
              <a:buAutoNum type="arabicPeriod"/>
            </a:pPr>
            <a:r>
              <a:rPr lang="en-US" sz="3200" dirty="0" smtClean="0">
                <a:solidFill>
                  <a:schemeClr val="accent2">
                    <a:lumMod val="60000"/>
                    <a:lumOff val="40000"/>
                  </a:schemeClr>
                </a:solidFill>
              </a:rPr>
              <a:t>Case Study.</a:t>
            </a:r>
          </a:p>
          <a:p>
            <a:pPr marL="514350" indent="-514350">
              <a:buFont typeface="+mj-lt"/>
              <a:buAutoNum type="arabicPeriod"/>
            </a:pPr>
            <a:r>
              <a:rPr lang="en-US" sz="3200" dirty="0" smtClean="0">
                <a:solidFill>
                  <a:schemeClr val="accent2">
                    <a:lumMod val="60000"/>
                    <a:lumOff val="40000"/>
                  </a:schemeClr>
                </a:solidFill>
              </a:rPr>
              <a:t>Results.</a:t>
            </a:r>
          </a:p>
          <a:p>
            <a:pPr marL="514350" indent="-514350">
              <a:buFont typeface="+mj-lt"/>
              <a:buAutoNum type="arabicPeriod"/>
            </a:pPr>
            <a:r>
              <a:rPr lang="en-US" sz="3200" dirty="0" smtClean="0">
                <a:solidFill>
                  <a:schemeClr val="accent2">
                    <a:lumMod val="60000"/>
                    <a:lumOff val="40000"/>
                  </a:schemeClr>
                </a:solidFill>
              </a:rPr>
              <a:t>Conclusions and Future Work.</a:t>
            </a:r>
            <a:endParaRPr lang="en-US" sz="3200" dirty="0">
              <a:solidFill>
                <a:schemeClr val="accent2">
                  <a:lumMod val="60000"/>
                  <a:lumOff val="40000"/>
                </a:schemeClr>
              </a:solidFill>
            </a:endParaRPr>
          </a:p>
        </p:txBody>
      </p:sp>
      <p:sp>
        <p:nvSpPr>
          <p:cNvPr id="3" name="Title 2"/>
          <p:cNvSpPr>
            <a:spLocks noGrp="1"/>
          </p:cNvSpPr>
          <p:nvPr>
            <p:ph type="title"/>
          </p:nvPr>
        </p:nvSpPr>
        <p:spPr>
          <a:xfrm>
            <a:off x="338545" y="271699"/>
            <a:ext cx="8508999" cy="360000"/>
          </a:xfrm>
        </p:spPr>
        <p:txBody>
          <a:bodyPr/>
          <a:lstStyle/>
          <a:p>
            <a:r>
              <a:rPr lang="en-US" sz="2600" b="1" dirty="0" smtClean="0">
                <a:solidFill>
                  <a:srgbClr val="92D050"/>
                </a:solidFill>
              </a:rPr>
              <a:t>Agenda</a:t>
            </a:r>
            <a:endParaRPr lang="en-US" sz="2600" b="1" dirty="0">
              <a:solidFill>
                <a:srgbClr val="92D050"/>
              </a:solidFill>
            </a:endParaRPr>
          </a:p>
        </p:txBody>
      </p:sp>
    </p:spTree>
    <p:extLst>
      <p:ext uri="{BB962C8B-B14F-4D97-AF65-F5344CB8AC3E}">
        <p14:creationId xmlns:p14="http://schemas.microsoft.com/office/powerpoint/2010/main" val="4101561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80358" y="293001"/>
            <a:ext cx="8508999" cy="360000"/>
          </a:xfrm>
        </p:spPr>
        <p:txBody>
          <a:bodyPr/>
          <a:lstStyle/>
          <a:p>
            <a:pPr lvl="1">
              <a:lnSpc>
                <a:spcPct val="125000"/>
              </a:lnSpc>
            </a:pPr>
            <a:r>
              <a:rPr lang="en-US" sz="2600" dirty="0">
                <a:solidFill>
                  <a:srgbClr val="92D050"/>
                </a:solidFill>
              </a:rPr>
              <a:t>Calibration of predictive Simulation</a:t>
            </a:r>
            <a:endParaRPr lang="en-US" dirty="0"/>
          </a:p>
        </p:txBody>
      </p:sp>
      <p:sp>
        <p:nvSpPr>
          <p:cNvPr id="8" name="TextBox 7"/>
          <p:cNvSpPr txBox="1"/>
          <p:nvPr/>
        </p:nvSpPr>
        <p:spPr>
          <a:xfrm>
            <a:off x="185193" y="2347055"/>
            <a:ext cx="8970379" cy="807016"/>
          </a:xfrm>
          <a:prstGeom prst="rect">
            <a:avLst/>
          </a:prstGeom>
          <a:noFill/>
        </p:spPr>
        <p:txBody>
          <a:bodyPr wrap="square" lIns="0" tIns="0" rIns="0" bIns="0" rtlCol="0">
            <a:spAutoFit/>
          </a:bodyPr>
          <a:lstStyle/>
          <a:p>
            <a:pPr marL="342900" indent="-342900">
              <a:lnSpc>
                <a:spcPct val="114000"/>
              </a:lnSpc>
              <a:buFont typeface="Wingdings" panose="05000000000000000000" pitchFamily="2" charset="2"/>
              <a:buChar char="Ø"/>
            </a:pPr>
            <a:r>
              <a:rPr lang="en-US" sz="2300" dirty="0" smtClean="0">
                <a:solidFill>
                  <a:srgbClr val="005293"/>
                </a:solidFill>
                <a:latin typeface="+mn-lt"/>
              </a:rPr>
              <a:t>Initialize the turn ratios for all  off-ramp expressway intersections.</a:t>
            </a:r>
          </a:p>
          <a:p>
            <a:pPr marL="342900" indent="-342900">
              <a:lnSpc>
                <a:spcPct val="114000"/>
              </a:lnSpc>
              <a:buFont typeface="Wingdings" panose="05000000000000000000" pitchFamily="2" charset="2"/>
              <a:buChar char="Ø"/>
            </a:pPr>
            <a:r>
              <a:rPr lang="en-US" sz="2300" dirty="0" smtClean="0">
                <a:solidFill>
                  <a:srgbClr val="005293"/>
                </a:solidFill>
                <a:latin typeface="+mn-lt"/>
              </a:rPr>
              <a:t>Initialize the mean inter-arrival  rates for all sources.</a:t>
            </a:r>
          </a:p>
        </p:txBody>
      </p:sp>
      <mc:AlternateContent xmlns:mc="http://schemas.openxmlformats.org/markup-compatibility/2006" xmlns:a14="http://schemas.microsoft.com/office/drawing/2010/main">
        <mc:Choice Requires="a14">
          <p:sp>
            <p:nvSpPr>
              <p:cNvPr id="12" name="Rounded Rectangle 11"/>
              <p:cNvSpPr/>
              <p:nvPr/>
            </p:nvSpPr>
            <p:spPr>
              <a:xfrm>
                <a:off x="358814" y="3475013"/>
                <a:ext cx="8623139" cy="2636421"/>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114000"/>
                  </a:lnSpc>
                  <a:buFont typeface="Wingdings" panose="05000000000000000000" pitchFamily="2" charset="2"/>
                  <a:buChar char="Ø"/>
                </a:pPr>
                <a:r>
                  <a:rPr lang="en-US" sz="2200" dirty="0" smtClean="0">
                    <a:solidFill>
                      <a:srgbClr val="C00000"/>
                    </a:solidFill>
                  </a:rPr>
                  <a:t>Run SEMSim for a time horizon of </a:t>
                </a:r>
                <a14:m>
                  <m:oMath xmlns:m="http://schemas.openxmlformats.org/officeDocument/2006/math">
                    <m:r>
                      <a:rPr lang="en-US" sz="2200" i="1" dirty="0">
                        <a:solidFill>
                          <a:srgbClr val="C00000"/>
                        </a:solidFill>
                        <a:latin typeface="Cambria Math"/>
                      </a:rPr>
                      <m:t>𝐾</m:t>
                    </m:r>
                    <m:r>
                      <a:rPr lang="en-US" sz="2200" i="1" dirty="0">
                        <a:solidFill>
                          <a:srgbClr val="C00000"/>
                        </a:solidFill>
                        <a:latin typeface="Cambria Math"/>
                      </a:rPr>
                      <m:t>=2000</m:t>
                    </m:r>
                  </m:oMath>
                </a14:m>
                <a:r>
                  <a:rPr lang="en-US" sz="2200" dirty="0">
                    <a:solidFill>
                      <a:srgbClr val="C00000"/>
                    </a:solidFill>
                  </a:rPr>
                  <a:t> seconds.</a:t>
                </a:r>
              </a:p>
              <a:p>
                <a:pPr marL="285750" indent="-285750">
                  <a:lnSpc>
                    <a:spcPct val="114000"/>
                  </a:lnSpc>
                  <a:buFont typeface="Wingdings" panose="05000000000000000000" pitchFamily="2" charset="2"/>
                  <a:buChar char="Ø"/>
                </a:pPr>
                <a:r>
                  <a:rPr lang="en-US" sz="2200" dirty="0">
                    <a:solidFill>
                      <a:srgbClr val="C00000"/>
                    </a:solidFill>
                  </a:rPr>
                  <a:t>At the end of time </a:t>
                </a:r>
                <a:r>
                  <a:rPr lang="en-US" sz="2200" dirty="0" smtClean="0">
                    <a:solidFill>
                      <a:srgbClr val="C00000"/>
                    </a:solidFill>
                  </a:rPr>
                  <a:t>horizon, </a:t>
                </a:r>
                <a:r>
                  <a:rPr lang="en-US" sz="2200" dirty="0">
                    <a:solidFill>
                      <a:srgbClr val="C00000"/>
                    </a:solidFill>
                  </a:rPr>
                  <a:t>determine the number of vehicles in each cell corresponding to the number predictive simulation.</a:t>
                </a:r>
              </a:p>
              <a:p>
                <a:pPr marL="285750" indent="-285750">
                  <a:lnSpc>
                    <a:spcPct val="114000"/>
                  </a:lnSpc>
                  <a:buFont typeface="Wingdings" panose="05000000000000000000" pitchFamily="2" charset="2"/>
                  <a:buChar char="Ø"/>
                </a:pPr>
                <a14:m>
                  <m:oMath xmlns:m="http://schemas.openxmlformats.org/officeDocument/2006/math">
                    <m:r>
                      <a:rPr lang="en-US" sz="2200" i="1">
                        <a:solidFill>
                          <a:srgbClr val="C00000"/>
                        </a:solidFill>
                        <a:latin typeface="Cambria Math"/>
                      </a:rPr>
                      <m:t>𝑁</m:t>
                    </m:r>
                    <m:r>
                      <a:rPr lang="en-US" sz="2200" i="1" baseline="-25000">
                        <a:solidFill>
                          <a:srgbClr val="C00000"/>
                        </a:solidFill>
                        <a:latin typeface="Cambria Math"/>
                      </a:rPr>
                      <m:t>𝑖</m:t>
                    </m:r>
                    <m:r>
                      <a:rPr lang="en-US" sz="2200" i="1" baseline="30000">
                        <a:solidFill>
                          <a:srgbClr val="C00000"/>
                        </a:solidFill>
                        <a:latin typeface="Cambria Math"/>
                      </a:rPr>
                      <m:t>𝑆𝐸𝑀𝑆𝑖𝑚</m:t>
                    </m:r>
                    <m:r>
                      <a:rPr lang="en-US" sz="2200" i="1">
                        <a:solidFill>
                          <a:srgbClr val="C00000"/>
                        </a:solidFill>
                        <a:latin typeface="Cambria Math"/>
                      </a:rPr>
                      <m:t>(</m:t>
                    </m:r>
                    <m:r>
                      <a:rPr lang="en-US" sz="2200" i="1">
                        <a:solidFill>
                          <a:srgbClr val="C00000"/>
                        </a:solidFill>
                        <a:latin typeface="Cambria Math"/>
                      </a:rPr>
                      <m:t>𝐾</m:t>
                    </m:r>
                    <m:r>
                      <a:rPr lang="en-US" sz="2200" i="1">
                        <a:solidFill>
                          <a:srgbClr val="C00000"/>
                        </a:solidFill>
                        <a:latin typeface="Cambria Math"/>
                      </a:rPr>
                      <m:t>)</m:t>
                    </m:r>
                  </m:oMath>
                </a14:m>
                <a:r>
                  <a:rPr lang="en-US" sz="2200" dirty="0">
                    <a:solidFill>
                      <a:srgbClr val="C00000"/>
                    </a:solidFill>
                  </a:rPr>
                  <a:t> represents the number of vehicles in each cell </a:t>
                </a:r>
                <a14:m>
                  <m:oMath xmlns:m="http://schemas.openxmlformats.org/officeDocument/2006/math">
                    <m:r>
                      <a:rPr lang="en-US" sz="2200" i="1" dirty="0" smtClean="0">
                        <a:solidFill>
                          <a:srgbClr val="C00000"/>
                        </a:solidFill>
                        <a:latin typeface="Cambria Math"/>
                      </a:rPr>
                      <m:t>𝑖</m:t>
                    </m:r>
                  </m:oMath>
                </a14:m>
                <a:r>
                  <a:rPr lang="en-US" sz="2200" dirty="0" smtClean="0">
                    <a:solidFill>
                      <a:srgbClr val="C00000"/>
                    </a:solidFill>
                  </a:rPr>
                  <a:t> at </a:t>
                </a:r>
                <a:r>
                  <a:rPr lang="en-US" sz="2200" dirty="0">
                    <a:solidFill>
                      <a:srgbClr val="C00000"/>
                    </a:solidFill>
                  </a:rPr>
                  <a:t>the end of </a:t>
                </a:r>
                <a:r>
                  <a:rPr lang="en-US" sz="2200" dirty="0" smtClean="0">
                    <a:solidFill>
                      <a:srgbClr val="C00000"/>
                    </a:solidFill>
                  </a:rPr>
                  <a:t>simulation at time-step </a:t>
                </a:r>
                <a14:m>
                  <m:oMath xmlns:m="http://schemas.openxmlformats.org/officeDocument/2006/math">
                    <m:r>
                      <a:rPr lang="en-US" sz="2200" i="1" dirty="0" smtClean="0">
                        <a:solidFill>
                          <a:srgbClr val="C00000"/>
                        </a:solidFill>
                        <a:latin typeface="Cambria Math"/>
                      </a:rPr>
                      <m:t>𝐾</m:t>
                    </m:r>
                  </m:oMath>
                </a14:m>
                <a:r>
                  <a:rPr lang="en-US" sz="2200" dirty="0" smtClean="0">
                    <a:solidFill>
                      <a:srgbClr val="C00000"/>
                    </a:solidFill>
                  </a:rPr>
                  <a:t>.</a:t>
                </a:r>
                <a:endParaRPr lang="en-US" sz="2200" dirty="0">
                  <a:solidFill>
                    <a:srgbClr val="C00000"/>
                  </a:solidFill>
                </a:endParaRPr>
              </a:p>
            </p:txBody>
          </p:sp>
        </mc:Choice>
        <mc:Fallback xmlns="">
          <p:sp>
            <p:nvSpPr>
              <p:cNvPr id="12" name="Rounded Rectangle 11"/>
              <p:cNvSpPr>
                <a:spLocks noRot="1" noChangeAspect="1" noMove="1" noResize="1" noEditPoints="1" noAdjustHandles="1" noChangeArrowheads="1" noChangeShapeType="1" noTextEdit="1"/>
              </p:cNvSpPr>
              <p:nvPr/>
            </p:nvSpPr>
            <p:spPr>
              <a:xfrm>
                <a:off x="358814" y="3475013"/>
                <a:ext cx="8623139" cy="2636421"/>
              </a:xfrm>
              <a:prstGeom prst="roundRect">
                <a:avLst/>
              </a:prstGeom>
              <a:blipFill rotWithShape="1">
                <a:blip r:embed="rId3"/>
                <a:stretch>
                  <a:fillRect/>
                </a:stretch>
              </a:blipFill>
              <a:ln>
                <a:solidFill>
                  <a:srgbClr val="C00000"/>
                </a:solidFill>
              </a:ln>
            </p:spPr>
            <p:txBody>
              <a:bodyPr/>
              <a:lstStyle/>
              <a:p>
                <a:r>
                  <a:rPr lang="en-US">
                    <a:noFill/>
                  </a:rPr>
                  <a:t> </a:t>
                </a:r>
              </a:p>
            </p:txBody>
          </p:sp>
        </mc:Fallback>
      </mc:AlternateContent>
      <p:sp>
        <p:nvSpPr>
          <p:cNvPr id="13" name="TextBox 12"/>
          <p:cNvSpPr txBox="1"/>
          <p:nvPr/>
        </p:nvSpPr>
        <p:spPr>
          <a:xfrm>
            <a:off x="1041722" y="1041722"/>
            <a:ext cx="7442521" cy="806824"/>
          </a:xfrm>
          <a:prstGeom prst="rect">
            <a:avLst/>
          </a:prstGeom>
          <a:noFill/>
        </p:spPr>
        <p:txBody>
          <a:bodyPr wrap="square" lIns="0" tIns="0" rIns="0" bIns="0" rtlCol="0">
            <a:spAutoFit/>
          </a:bodyPr>
          <a:lstStyle/>
          <a:p>
            <a:pPr algn="ctr">
              <a:lnSpc>
                <a:spcPct val="114000"/>
              </a:lnSpc>
            </a:pPr>
            <a:r>
              <a:rPr lang="en-US" sz="2400" dirty="0">
                <a:solidFill>
                  <a:srgbClr val="005293"/>
                </a:solidFill>
              </a:rPr>
              <a:t>PHYSICAL </a:t>
            </a:r>
            <a:r>
              <a:rPr lang="en-US" sz="2400" dirty="0" smtClean="0">
                <a:solidFill>
                  <a:srgbClr val="005293"/>
                </a:solidFill>
              </a:rPr>
              <a:t>SYSTEM</a:t>
            </a:r>
            <a:r>
              <a:rPr lang="en-US" sz="2400" dirty="0">
                <a:solidFill>
                  <a:srgbClr val="005293"/>
                </a:solidFill>
                <a:latin typeface="+mn-lt"/>
              </a:rPr>
              <a:t> </a:t>
            </a:r>
            <a:r>
              <a:rPr lang="en-US" sz="2400" dirty="0" smtClean="0">
                <a:solidFill>
                  <a:srgbClr val="005293"/>
                </a:solidFill>
                <a:latin typeface="+mn-lt"/>
              </a:rPr>
              <a:t>(SEMSim, microscopic traffic simulation)</a:t>
            </a:r>
            <a:endParaRPr lang="en-US" sz="2400" b="1" dirty="0">
              <a:solidFill>
                <a:srgbClr val="005293"/>
              </a:solidFill>
            </a:endParaRPr>
          </a:p>
        </p:txBody>
      </p:sp>
    </p:spTree>
    <p:extLst>
      <p:ext uri="{BB962C8B-B14F-4D97-AF65-F5344CB8AC3E}">
        <p14:creationId xmlns:p14="http://schemas.microsoft.com/office/powerpoint/2010/main" val="194371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80358" y="293001"/>
            <a:ext cx="8508999" cy="360000"/>
          </a:xfrm>
        </p:spPr>
        <p:txBody>
          <a:bodyPr/>
          <a:lstStyle/>
          <a:p>
            <a:pPr lvl="1">
              <a:lnSpc>
                <a:spcPct val="125000"/>
              </a:lnSpc>
            </a:pPr>
            <a:r>
              <a:rPr lang="en-US" sz="2600" dirty="0">
                <a:solidFill>
                  <a:srgbClr val="92D050"/>
                </a:solidFill>
              </a:rPr>
              <a:t>Calibration of predictive Simulation</a:t>
            </a:r>
            <a:endParaRPr lang="en-US" dirty="0"/>
          </a:p>
        </p:txBody>
      </p:sp>
      <mc:AlternateContent xmlns:mc="http://schemas.openxmlformats.org/markup-compatibility/2006" xmlns:a14="http://schemas.microsoft.com/office/drawing/2010/main">
        <mc:Choice Requires="a14">
          <p:sp>
            <p:nvSpPr>
              <p:cNvPr id="10" name="Rounded Rectangle 9"/>
              <p:cNvSpPr/>
              <p:nvPr/>
            </p:nvSpPr>
            <p:spPr>
              <a:xfrm>
                <a:off x="277791" y="2986269"/>
                <a:ext cx="8623139" cy="3692324"/>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14000"/>
                  </a:lnSpc>
                </a:pPr>
                <a:r>
                  <a:rPr lang="en-US" sz="2100" dirty="0" smtClean="0">
                    <a:solidFill>
                      <a:srgbClr val="C00000"/>
                    </a:solidFill>
                  </a:rPr>
                  <a:t>For j in 1:1600</a:t>
                </a:r>
              </a:p>
              <a:p>
                <a:pPr marL="742950" lvl="1" indent="-285750">
                  <a:lnSpc>
                    <a:spcPct val="114000"/>
                  </a:lnSpc>
                  <a:buFont typeface="Wingdings" panose="05000000000000000000" pitchFamily="2" charset="2"/>
                  <a:buChar char="Ø"/>
                </a:pPr>
                <a:r>
                  <a:rPr lang="en-US" sz="2100" dirty="0" smtClean="0">
                    <a:solidFill>
                      <a:srgbClr val="C00000"/>
                    </a:solidFill>
                  </a:rPr>
                  <a:t>  </a:t>
                </a:r>
                <a:r>
                  <a:rPr lang="en-US" sz="2100" dirty="0">
                    <a:solidFill>
                      <a:srgbClr val="C00000"/>
                    </a:solidFill>
                  </a:rPr>
                  <a:t>Initialize random simulation parameters.</a:t>
                </a:r>
              </a:p>
              <a:p>
                <a:pPr marL="742950" lvl="1" indent="-285750">
                  <a:lnSpc>
                    <a:spcPct val="114000"/>
                  </a:lnSpc>
                  <a:buFont typeface="Wingdings" panose="05000000000000000000" pitchFamily="2" charset="2"/>
                  <a:buChar char="Ø"/>
                </a:pPr>
                <a:r>
                  <a:rPr lang="en-US" sz="2100" dirty="0">
                    <a:solidFill>
                      <a:srgbClr val="C00000"/>
                    </a:solidFill>
                  </a:rPr>
                  <a:t>At the end of time horizon determine the number of vehicles in each cell.</a:t>
                </a:r>
              </a:p>
              <a:p>
                <a:pPr marL="742950" lvl="1" indent="-285750">
                  <a:lnSpc>
                    <a:spcPct val="114000"/>
                  </a:lnSpc>
                  <a:buFont typeface="Wingdings" panose="05000000000000000000" pitchFamily="2" charset="2"/>
                  <a:buChar char="Ø"/>
                </a:pPr>
                <a:r>
                  <a:rPr lang="en-US" sz="2100" dirty="0">
                    <a:solidFill>
                      <a:srgbClr val="C00000"/>
                    </a:solidFill>
                  </a:rPr>
                  <a:t>Compute </a:t>
                </a:r>
                <a14:m>
                  <m:oMath xmlns:m="http://schemas.openxmlformats.org/officeDocument/2006/math">
                    <m:r>
                      <a:rPr lang="en-US" sz="2100" i="1">
                        <a:solidFill>
                          <a:srgbClr val="C00000"/>
                        </a:solidFill>
                        <a:latin typeface="Cambria Math"/>
                      </a:rPr>
                      <m:t>𝑁</m:t>
                    </m:r>
                    <m:r>
                      <m:rPr>
                        <m:sty m:val="p"/>
                      </m:rPr>
                      <a:rPr lang="en-US" sz="2100" baseline="-25000">
                        <a:solidFill>
                          <a:srgbClr val="C00000"/>
                        </a:solidFill>
                        <a:latin typeface="Cambria Math"/>
                      </a:rPr>
                      <m:t>ji</m:t>
                    </m:r>
                    <m:r>
                      <a:rPr lang="en-US" sz="2100" i="1" baseline="30000">
                        <a:solidFill>
                          <a:srgbClr val="C00000"/>
                        </a:solidFill>
                        <a:latin typeface="Cambria Math"/>
                      </a:rPr>
                      <m:t>𝐶𝑇𝑀</m:t>
                    </m:r>
                    <m:r>
                      <a:rPr lang="en-US" sz="2100" i="1">
                        <a:solidFill>
                          <a:srgbClr val="C00000"/>
                        </a:solidFill>
                        <a:latin typeface="Cambria Math"/>
                      </a:rPr>
                      <m:t>(</m:t>
                    </m:r>
                    <m:r>
                      <a:rPr lang="en-US" sz="2100" i="1">
                        <a:solidFill>
                          <a:srgbClr val="C00000"/>
                        </a:solidFill>
                        <a:latin typeface="Cambria Math"/>
                      </a:rPr>
                      <m:t>𝐾</m:t>
                    </m:r>
                    <m:r>
                      <a:rPr lang="en-US" sz="2100" i="1">
                        <a:solidFill>
                          <a:srgbClr val="C00000"/>
                        </a:solidFill>
                        <a:latin typeface="Cambria Math"/>
                      </a:rPr>
                      <m:t>)</m:t>
                    </m:r>
                  </m:oMath>
                </a14:m>
                <a:r>
                  <a:rPr lang="en-US" sz="2100" dirty="0">
                    <a:solidFill>
                      <a:srgbClr val="C00000"/>
                    </a:solidFill>
                  </a:rPr>
                  <a:t> representing the number of vehicles in each cell </a:t>
                </a:r>
                <a14:m>
                  <m:oMath xmlns:m="http://schemas.openxmlformats.org/officeDocument/2006/math">
                    <m:r>
                      <a:rPr lang="en-US" sz="2100" i="1" dirty="0">
                        <a:solidFill>
                          <a:srgbClr val="C00000"/>
                        </a:solidFill>
                        <a:latin typeface="Cambria Math"/>
                      </a:rPr>
                      <m:t>𝑖</m:t>
                    </m:r>
                  </m:oMath>
                </a14:m>
                <a:r>
                  <a:rPr lang="en-US" sz="2100" dirty="0">
                    <a:solidFill>
                      <a:srgbClr val="C00000"/>
                    </a:solidFill>
                  </a:rPr>
                  <a:t> at the end of predictive simulation in iteration </a:t>
                </a:r>
                <a14:m>
                  <m:oMath xmlns:m="http://schemas.openxmlformats.org/officeDocument/2006/math">
                    <m:r>
                      <a:rPr lang="en-US" sz="2100" i="1" dirty="0">
                        <a:solidFill>
                          <a:srgbClr val="C00000"/>
                        </a:solidFill>
                        <a:latin typeface="Cambria Math"/>
                      </a:rPr>
                      <m:t>𝑗</m:t>
                    </m:r>
                  </m:oMath>
                </a14:m>
                <a:r>
                  <a:rPr lang="en-US" sz="2100" dirty="0">
                    <a:solidFill>
                      <a:srgbClr val="C00000"/>
                    </a:solidFill>
                  </a:rPr>
                  <a:t>.</a:t>
                </a:r>
              </a:p>
              <a:p>
                <a:pPr marL="742950" lvl="1" indent="-285750">
                  <a:lnSpc>
                    <a:spcPct val="114000"/>
                  </a:lnSpc>
                  <a:buFont typeface="Wingdings" panose="05000000000000000000" pitchFamily="2" charset="2"/>
                  <a:buChar char="Ø"/>
                </a:pPr>
                <a:r>
                  <a:rPr lang="en-US" sz="2100" dirty="0">
                    <a:solidFill>
                      <a:srgbClr val="C00000"/>
                    </a:solidFill>
                  </a:rPr>
                  <a:t>C</a:t>
                </a:r>
                <a14:m>
                  <m:oMath xmlns:m="http://schemas.openxmlformats.org/officeDocument/2006/math">
                    <m:r>
                      <m:rPr>
                        <m:sty m:val="p"/>
                      </m:rPr>
                      <a:rPr lang="en-US" sz="2100">
                        <a:solidFill>
                          <a:srgbClr val="C00000"/>
                        </a:solidFill>
                        <a:latin typeface="Cambria Math"/>
                      </a:rPr>
                      <m:t>ompute</m:t>
                    </m:r>
                    <m:r>
                      <a:rPr lang="en-US" sz="2100">
                        <a:solidFill>
                          <a:srgbClr val="C00000"/>
                        </a:solidFill>
                        <a:latin typeface="Cambria Math"/>
                      </a:rPr>
                      <m:t> </m:t>
                    </m:r>
                    <m:nary>
                      <m:naryPr>
                        <m:chr m:val="∑"/>
                        <m:subHide m:val="on"/>
                        <m:supHide m:val="on"/>
                        <m:ctrlPr>
                          <a:rPr lang="en-US" sz="2100" i="1">
                            <a:solidFill>
                              <a:srgbClr val="C00000"/>
                            </a:solidFill>
                            <a:latin typeface="Cambria Math"/>
                          </a:rPr>
                        </m:ctrlPr>
                      </m:naryPr>
                      <m:sub/>
                      <m:sup/>
                      <m:e>
                        <m:sSup>
                          <m:sSupPr>
                            <m:ctrlPr>
                              <a:rPr lang="en-US" sz="2100" i="1">
                                <a:solidFill>
                                  <a:srgbClr val="C00000"/>
                                </a:solidFill>
                                <a:latin typeface="Cambria Math"/>
                              </a:rPr>
                            </m:ctrlPr>
                          </m:sSupPr>
                          <m:e>
                            <m:r>
                              <a:rPr lang="en-US" sz="2100" i="1">
                                <a:solidFill>
                                  <a:srgbClr val="C00000"/>
                                </a:solidFill>
                                <a:latin typeface="Cambria Math"/>
                              </a:rPr>
                              <m:t>(</m:t>
                            </m:r>
                            <m:r>
                              <a:rPr lang="en-US" sz="2100" i="1">
                                <a:solidFill>
                                  <a:srgbClr val="C00000"/>
                                </a:solidFill>
                                <a:latin typeface="Cambria Math"/>
                              </a:rPr>
                              <m:t>𝑁</m:t>
                            </m:r>
                            <m:r>
                              <m:rPr>
                                <m:sty m:val="p"/>
                              </m:rPr>
                              <a:rPr lang="en-US" sz="2100" baseline="-25000">
                                <a:solidFill>
                                  <a:srgbClr val="C00000"/>
                                </a:solidFill>
                                <a:latin typeface="Cambria Math"/>
                              </a:rPr>
                              <m:t>ji</m:t>
                            </m:r>
                            <m:r>
                              <a:rPr lang="en-US" sz="2100" i="1" baseline="30000">
                                <a:solidFill>
                                  <a:srgbClr val="C00000"/>
                                </a:solidFill>
                                <a:latin typeface="Cambria Math"/>
                              </a:rPr>
                              <m:t>𝐶𝑇𝑀</m:t>
                            </m:r>
                            <m:d>
                              <m:dPr>
                                <m:ctrlPr>
                                  <a:rPr lang="en-US" sz="2100" i="1" baseline="30000">
                                    <a:solidFill>
                                      <a:srgbClr val="C00000"/>
                                    </a:solidFill>
                                    <a:latin typeface="Cambria Math"/>
                                  </a:rPr>
                                </m:ctrlPr>
                              </m:dPr>
                              <m:e>
                                <m:r>
                                  <a:rPr lang="en-US" sz="2100" i="1">
                                    <a:solidFill>
                                      <a:srgbClr val="C00000"/>
                                    </a:solidFill>
                                    <a:latin typeface="Cambria Math"/>
                                  </a:rPr>
                                  <m:t>𝐾</m:t>
                                </m:r>
                              </m:e>
                            </m:d>
                            <m:r>
                              <a:rPr lang="en-US" sz="2100" i="1">
                                <a:solidFill>
                                  <a:srgbClr val="C00000"/>
                                </a:solidFill>
                                <a:latin typeface="Cambria Math"/>
                              </a:rPr>
                              <m:t>−</m:t>
                            </m:r>
                            <m:r>
                              <a:rPr lang="en-US" sz="2100" i="1" smtClean="0">
                                <a:solidFill>
                                  <a:srgbClr val="C00000"/>
                                </a:solidFill>
                                <a:latin typeface="Cambria Math"/>
                              </a:rPr>
                              <m:t>𝑁</m:t>
                            </m:r>
                            <m:r>
                              <a:rPr lang="en-US" sz="2100" i="1" baseline="-25000" smtClean="0">
                                <a:solidFill>
                                  <a:srgbClr val="C00000"/>
                                </a:solidFill>
                                <a:latin typeface="Cambria Math"/>
                              </a:rPr>
                              <m:t>𝑖</m:t>
                            </m:r>
                            <m:r>
                              <a:rPr lang="en-US" sz="2100" b="0" i="1" baseline="30000" smtClean="0">
                                <a:solidFill>
                                  <a:srgbClr val="C00000"/>
                                </a:solidFill>
                                <a:latin typeface="Cambria Math"/>
                              </a:rPr>
                              <m:t>𝑆𝐸𝑀𝑆𝑖𝑚</m:t>
                            </m:r>
                            <m:r>
                              <a:rPr lang="en-US" sz="2100" i="1" smtClean="0">
                                <a:solidFill>
                                  <a:srgbClr val="C00000"/>
                                </a:solidFill>
                                <a:latin typeface="Cambria Math"/>
                              </a:rPr>
                              <m:t>(</m:t>
                            </m:r>
                            <m:r>
                              <a:rPr lang="en-US" sz="2100" i="1" smtClean="0">
                                <a:solidFill>
                                  <a:srgbClr val="C00000"/>
                                </a:solidFill>
                                <a:latin typeface="Cambria Math"/>
                              </a:rPr>
                              <m:t>𝐾</m:t>
                            </m:r>
                            <m:r>
                              <a:rPr lang="en-US" sz="2100" i="1" smtClean="0">
                                <a:solidFill>
                                  <a:srgbClr val="C00000"/>
                                </a:solidFill>
                                <a:latin typeface="Cambria Math"/>
                              </a:rPr>
                              <m:t>))</m:t>
                            </m:r>
                          </m:e>
                          <m:sup>
                            <m:r>
                              <a:rPr lang="en-US" sz="2100" i="1">
                                <a:solidFill>
                                  <a:srgbClr val="C00000"/>
                                </a:solidFill>
                                <a:latin typeface="Cambria Math"/>
                              </a:rPr>
                              <m:t>2</m:t>
                            </m:r>
                          </m:sup>
                        </m:sSup>
                      </m:e>
                    </m:nary>
                  </m:oMath>
                </a14:m>
                <a:r>
                  <a:rPr lang="en-US" sz="2100" dirty="0">
                    <a:solidFill>
                      <a:srgbClr val="C00000"/>
                    </a:solidFill>
                  </a:rPr>
                  <a:t>.</a:t>
                </a:r>
              </a:p>
              <a:p>
                <a:pPr>
                  <a:lnSpc>
                    <a:spcPct val="114000"/>
                  </a:lnSpc>
                </a:pPr>
                <a:r>
                  <a:rPr lang="en-US" sz="2100" dirty="0" smtClean="0">
                    <a:solidFill>
                      <a:srgbClr val="C00000"/>
                    </a:solidFill>
                  </a:rPr>
                  <a:t>Determine CTM model parameters so as to minimize </a:t>
                </a:r>
                <a14:m>
                  <m:oMath xmlns:m="http://schemas.openxmlformats.org/officeDocument/2006/math">
                    <m:nary>
                      <m:naryPr>
                        <m:chr m:val="∑"/>
                        <m:supHide m:val="on"/>
                        <m:ctrlPr>
                          <a:rPr lang="en-US" sz="2400" i="1">
                            <a:solidFill>
                              <a:srgbClr val="C00000"/>
                            </a:solidFill>
                            <a:latin typeface="Cambria Math"/>
                          </a:rPr>
                        </m:ctrlPr>
                      </m:naryPr>
                      <m:sub>
                        <m:r>
                          <m:rPr>
                            <m:brk m:alnAt="7"/>
                          </m:rPr>
                          <a:rPr lang="en-US" sz="2400" i="1">
                            <a:solidFill>
                              <a:srgbClr val="C00000"/>
                            </a:solidFill>
                            <a:latin typeface="Cambria Math"/>
                          </a:rPr>
                          <m:t>𝑗</m:t>
                        </m:r>
                      </m:sub>
                      <m:sup/>
                      <m:e>
                        <m:nary>
                          <m:naryPr>
                            <m:chr m:val="∑"/>
                            <m:supHide m:val="on"/>
                            <m:ctrlPr>
                              <a:rPr lang="en-US" sz="2400" i="1" smtClean="0">
                                <a:solidFill>
                                  <a:srgbClr val="C00000"/>
                                </a:solidFill>
                                <a:latin typeface="Cambria Math"/>
                              </a:rPr>
                            </m:ctrlPr>
                          </m:naryPr>
                          <m:sub>
                            <m:r>
                              <m:rPr>
                                <m:brk m:alnAt="7"/>
                              </m:rPr>
                              <a:rPr lang="en-US" sz="2400" b="0" i="1" smtClean="0">
                                <a:solidFill>
                                  <a:srgbClr val="C00000"/>
                                </a:solidFill>
                                <a:latin typeface="Cambria Math"/>
                              </a:rPr>
                              <m:t>𝑖</m:t>
                            </m:r>
                          </m:sub>
                          <m:sup/>
                          <m:e>
                            <m:sSup>
                              <m:sSupPr>
                                <m:ctrlPr>
                                  <a:rPr lang="en-US" sz="2400" i="1" smtClean="0">
                                    <a:solidFill>
                                      <a:srgbClr val="C00000"/>
                                    </a:solidFill>
                                    <a:latin typeface="Cambria Math"/>
                                  </a:rPr>
                                </m:ctrlPr>
                              </m:sSupPr>
                              <m:e>
                                <m:r>
                                  <a:rPr lang="en-US" sz="2400" b="0" i="1" smtClean="0">
                                    <a:solidFill>
                                      <a:srgbClr val="C00000"/>
                                    </a:solidFill>
                                    <a:latin typeface="Cambria Math"/>
                                  </a:rPr>
                                  <m:t>(</m:t>
                                </m:r>
                                <m:r>
                                  <a:rPr lang="en-US" sz="2400" b="0" i="1" smtClean="0">
                                    <a:solidFill>
                                      <a:srgbClr val="C00000"/>
                                    </a:solidFill>
                                    <a:latin typeface="Cambria Math"/>
                                  </a:rPr>
                                  <m:t>𝑁𝑗𝑖𝐶𝑇𝑀</m:t>
                                </m:r>
                                <m:d>
                                  <m:dPr>
                                    <m:ctrlPr>
                                      <a:rPr lang="en-US" sz="2400" b="0" i="1" smtClean="0">
                                        <a:solidFill>
                                          <a:srgbClr val="C00000"/>
                                        </a:solidFill>
                                        <a:latin typeface="Cambria Math"/>
                                      </a:rPr>
                                    </m:ctrlPr>
                                  </m:dPr>
                                  <m:e>
                                    <m:r>
                                      <a:rPr lang="en-US" sz="2400" b="0" i="1" smtClean="0">
                                        <a:solidFill>
                                          <a:srgbClr val="C00000"/>
                                        </a:solidFill>
                                        <a:latin typeface="Cambria Math"/>
                                      </a:rPr>
                                      <m:t>𝐾</m:t>
                                    </m:r>
                                  </m:e>
                                </m:d>
                                <m:r>
                                  <a:rPr lang="en-US" sz="2400" b="0" i="1" smtClean="0">
                                    <a:solidFill>
                                      <a:srgbClr val="C00000"/>
                                    </a:solidFill>
                                    <a:latin typeface="Cambria Math"/>
                                  </a:rPr>
                                  <m:t>−</m:t>
                                </m:r>
                                <m:r>
                                  <a:rPr lang="en-US" sz="2400" b="0" i="1" smtClean="0">
                                    <a:solidFill>
                                      <a:srgbClr val="C00000"/>
                                    </a:solidFill>
                                    <a:latin typeface="Cambria Math"/>
                                  </a:rPr>
                                  <m:t>𝑁𝑖𝑆𝐸𝑀𝑆𝑖𝑚</m:t>
                                </m:r>
                                <m:d>
                                  <m:dPr>
                                    <m:ctrlPr>
                                      <a:rPr lang="en-US" sz="2400" b="0" i="1" smtClean="0">
                                        <a:solidFill>
                                          <a:srgbClr val="C00000"/>
                                        </a:solidFill>
                                        <a:latin typeface="Cambria Math"/>
                                      </a:rPr>
                                    </m:ctrlPr>
                                  </m:dPr>
                                  <m:e>
                                    <m:r>
                                      <a:rPr lang="en-US" sz="2400" b="0" i="1" smtClean="0">
                                        <a:solidFill>
                                          <a:srgbClr val="C00000"/>
                                        </a:solidFill>
                                        <a:latin typeface="Cambria Math"/>
                                      </a:rPr>
                                      <m:t>𝐾</m:t>
                                    </m:r>
                                  </m:e>
                                </m:d>
                                <m:r>
                                  <a:rPr lang="en-US" sz="2400" b="0" i="1" smtClean="0">
                                    <a:solidFill>
                                      <a:srgbClr val="C00000"/>
                                    </a:solidFill>
                                    <a:latin typeface="Cambria Math"/>
                                  </a:rPr>
                                  <m:t>)</m:t>
                                </m:r>
                              </m:e>
                              <m:sup>
                                <m:r>
                                  <a:rPr lang="en-US" sz="2400" b="0" i="1" smtClean="0">
                                    <a:solidFill>
                                      <a:srgbClr val="C00000"/>
                                    </a:solidFill>
                                    <a:latin typeface="Cambria Math"/>
                                  </a:rPr>
                                  <m:t>2</m:t>
                                </m:r>
                              </m:sup>
                            </m:sSup>
                          </m:e>
                        </m:nary>
                      </m:e>
                    </m:nary>
                  </m:oMath>
                </a14:m>
                <a:r>
                  <a:rPr lang="en-US" sz="2100" dirty="0" smtClean="0">
                    <a:solidFill>
                      <a:srgbClr val="C00000"/>
                    </a:solidFill>
                  </a:rPr>
                  <a:t> using linear regression.</a:t>
                </a:r>
              </a:p>
              <a:p>
                <a:pPr lvl="1">
                  <a:lnSpc>
                    <a:spcPct val="114000"/>
                  </a:lnSpc>
                </a:pPr>
                <a:endParaRPr lang="en-US" sz="2100" dirty="0" smtClean="0">
                  <a:solidFill>
                    <a:srgbClr val="C00000"/>
                  </a:solidFill>
                </a:endParaRPr>
              </a:p>
              <a:p>
                <a:pPr lvl="1">
                  <a:lnSpc>
                    <a:spcPct val="114000"/>
                  </a:lnSpc>
                </a:pPr>
                <a:endParaRPr lang="en-US" sz="2100" dirty="0" smtClean="0">
                  <a:solidFill>
                    <a:srgbClr val="C00000"/>
                  </a:solidFill>
                </a:endParaRPr>
              </a:p>
              <a:p>
                <a:pPr marL="742950" lvl="1" indent="-285750">
                  <a:lnSpc>
                    <a:spcPct val="114000"/>
                  </a:lnSpc>
                  <a:buFont typeface="Wingdings" panose="05000000000000000000" pitchFamily="2" charset="2"/>
                  <a:buChar char="Ø"/>
                </a:pPr>
                <a:endParaRPr lang="en-US" sz="2100" dirty="0">
                  <a:solidFill>
                    <a:srgbClr val="C00000"/>
                  </a:solidFill>
                </a:endParaRPr>
              </a:p>
            </p:txBody>
          </p:sp>
        </mc:Choice>
        <mc:Fallback xmlns="">
          <p:sp>
            <p:nvSpPr>
              <p:cNvPr id="10" name="Rounded Rectangle 9"/>
              <p:cNvSpPr>
                <a:spLocks noRot="1" noChangeAspect="1" noMove="1" noResize="1" noEditPoints="1" noAdjustHandles="1" noChangeArrowheads="1" noChangeShapeType="1" noTextEdit="1"/>
              </p:cNvSpPr>
              <p:nvPr/>
            </p:nvSpPr>
            <p:spPr>
              <a:xfrm>
                <a:off x="277791" y="2986269"/>
                <a:ext cx="8623139" cy="3692324"/>
              </a:xfrm>
              <a:prstGeom prst="roundRect">
                <a:avLst/>
              </a:prstGeom>
              <a:blipFill rotWithShape="1">
                <a:blip r:embed="rId3"/>
                <a:stretch>
                  <a:fillRect l="-3244" b="-21803"/>
                </a:stretch>
              </a:blipFill>
              <a:ln>
                <a:solidFill>
                  <a:srgbClr val="C00000"/>
                </a:solidFill>
              </a:ln>
            </p:spPr>
            <p:txBody>
              <a:bodyPr/>
              <a:lstStyle/>
              <a:p>
                <a:r>
                  <a:rPr lang="en-US">
                    <a:noFill/>
                  </a:rPr>
                  <a:t> </a:t>
                </a:r>
              </a:p>
            </p:txBody>
          </p:sp>
        </mc:Fallback>
      </mc:AlternateContent>
      <p:sp>
        <p:nvSpPr>
          <p:cNvPr id="6" name="TextBox 5"/>
          <p:cNvSpPr txBox="1"/>
          <p:nvPr/>
        </p:nvSpPr>
        <p:spPr>
          <a:xfrm>
            <a:off x="104172" y="1629425"/>
            <a:ext cx="8970379" cy="1052596"/>
          </a:xfrm>
          <a:prstGeom prst="rect">
            <a:avLst/>
          </a:prstGeom>
          <a:noFill/>
        </p:spPr>
        <p:txBody>
          <a:bodyPr wrap="square" lIns="0" tIns="0" rIns="0" bIns="0" rtlCol="0">
            <a:spAutoFit/>
          </a:bodyPr>
          <a:lstStyle/>
          <a:p>
            <a:pPr marL="342900" indent="-342900">
              <a:lnSpc>
                <a:spcPct val="114000"/>
              </a:lnSpc>
              <a:buFont typeface="Wingdings" panose="05000000000000000000" pitchFamily="2" charset="2"/>
              <a:buChar char="Ø"/>
            </a:pPr>
            <a:r>
              <a:rPr lang="en-US" sz="2000" dirty="0" smtClean="0">
                <a:solidFill>
                  <a:srgbClr val="005293"/>
                </a:solidFill>
                <a:latin typeface="+mn-lt"/>
              </a:rPr>
              <a:t>Initialize the turn ratios for all off-ramp expressway intersections.</a:t>
            </a:r>
          </a:p>
          <a:p>
            <a:pPr marL="342900" indent="-342900">
              <a:lnSpc>
                <a:spcPct val="114000"/>
              </a:lnSpc>
              <a:buFont typeface="Wingdings" panose="05000000000000000000" pitchFamily="2" charset="2"/>
              <a:buChar char="Ø"/>
            </a:pPr>
            <a:r>
              <a:rPr lang="en-US" sz="2000" dirty="0" smtClean="0">
                <a:solidFill>
                  <a:srgbClr val="005293"/>
                </a:solidFill>
                <a:latin typeface="+mn-lt"/>
              </a:rPr>
              <a:t>Initialize the mean inter-arrival rates for all sources.</a:t>
            </a:r>
          </a:p>
          <a:p>
            <a:pPr algn="ctr">
              <a:lnSpc>
                <a:spcPct val="114000"/>
              </a:lnSpc>
            </a:pPr>
            <a:r>
              <a:rPr lang="en-US" sz="2000" dirty="0" smtClean="0">
                <a:solidFill>
                  <a:srgbClr val="005293"/>
                </a:solidFill>
                <a:latin typeface="+mn-lt"/>
              </a:rPr>
              <a:t>(same values as the physical system represented by SEMSim)</a:t>
            </a:r>
          </a:p>
        </p:txBody>
      </p:sp>
      <p:sp>
        <p:nvSpPr>
          <p:cNvPr id="7" name="TextBox 6"/>
          <p:cNvSpPr txBox="1"/>
          <p:nvPr/>
        </p:nvSpPr>
        <p:spPr>
          <a:xfrm>
            <a:off x="729203" y="1015506"/>
            <a:ext cx="7442521" cy="385811"/>
          </a:xfrm>
          <a:prstGeom prst="rect">
            <a:avLst/>
          </a:prstGeom>
          <a:noFill/>
        </p:spPr>
        <p:txBody>
          <a:bodyPr wrap="square" lIns="0" tIns="0" rIns="0" bIns="0" rtlCol="0">
            <a:spAutoFit/>
          </a:bodyPr>
          <a:lstStyle/>
          <a:p>
            <a:pPr algn="ctr">
              <a:lnSpc>
                <a:spcPct val="114000"/>
              </a:lnSpc>
            </a:pPr>
            <a:r>
              <a:rPr lang="en-US" sz="2400" dirty="0" smtClean="0">
                <a:solidFill>
                  <a:srgbClr val="005293"/>
                </a:solidFill>
              </a:rPr>
              <a:t>CTM based predictive simulation</a:t>
            </a:r>
            <a:endParaRPr lang="en-US" sz="2400" b="1" dirty="0">
              <a:solidFill>
                <a:srgbClr val="005293"/>
              </a:solidFill>
            </a:endParaRPr>
          </a:p>
        </p:txBody>
      </p:sp>
    </p:spTree>
    <p:extLst>
      <p:ext uri="{BB962C8B-B14F-4D97-AF65-F5344CB8AC3E}">
        <p14:creationId xmlns:p14="http://schemas.microsoft.com/office/powerpoint/2010/main" val="249629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0665" y="905662"/>
            <a:ext cx="8508999" cy="4783754"/>
          </a:xfrm>
        </p:spPr>
        <p:txBody>
          <a:bodyPr/>
          <a:lstStyle/>
          <a:p>
            <a:r>
              <a:rPr lang="en-US" sz="2600" b="1" dirty="0" smtClean="0">
                <a:solidFill>
                  <a:srgbClr val="C00000"/>
                </a:solidFill>
              </a:rPr>
              <a:t>Constraints</a:t>
            </a:r>
          </a:p>
          <a:p>
            <a:pPr marL="342900" indent="-342900">
              <a:buFont typeface="Wingdings" panose="05000000000000000000" pitchFamily="2" charset="2"/>
              <a:buChar char="Ø"/>
            </a:pPr>
            <a:endParaRPr lang="en-US" sz="2600" dirty="0"/>
          </a:p>
          <a:p>
            <a:pPr marL="342900" indent="-342900">
              <a:buFont typeface="Wingdings" panose="05000000000000000000" pitchFamily="2" charset="2"/>
              <a:buChar char="Ø"/>
            </a:pPr>
            <a:r>
              <a:rPr lang="en-US" sz="2600" dirty="0" smtClean="0">
                <a:solidFill>
                  <a:srgbClr val="005293"/>
                </a:solidFill>
              </a:rPr>
              <a:t>The </a:t>
            </a:r>
            <a:r>
              <a:rPr lang="en-US" sz="2600" dirty="0">
                <a:solidFill>
                  <a:srgbClr val="005293"/>
                </a:solidFill>
              </a:rPr>
              <a:t>minimum phase time for both the red and green phases are 12 seconds.</a:t>
            </a:r>
          </a:p>
          <a:p>
            <a:pPr marL="342900" indent="-342900">
              <a:buFont typeface="Wingdings" panose="05000000000000000000" pitchFamily="2" charset="2"/>
              <a:buChar char="Ø"/>
            </a:pPr>
            <a:r>
              <a:rPr lang="en-US" sz="2600" dirty="0" smtClean="0">
                <a:solidFill>
                  <a:srgbClr val="005293"/>
                </a:solidFill>
              </a:rPr>
              <a:t>The </a:t>
            </a:r>
            <a:r>
              <a:rPr lang="en-US" sz="2600" dirty="0">
                <a:solidFill>
                  <a:srgbClr val="005293"/>
                </a:solidFill>
              </a:rPr>
              <a:t>signal at an on-ramp can be continuously red only for a maximum of 120 seconds. After </a:t>
            </a:r>
            <a:r>
              <a:rPr lang="en-US" sz="2600" dirty="0" smtClean="0">
                <a:solidFill>
                  <a:srgbClr val="005293"/>
                </a:solidFill>
              </a:rPr>
              <a:t>a 120 </a:t>
            </a:r>
            <a:r>
              <a:rPr lang="en-US" sz="2600" dirty="0">
                <a:solidFill>
                  <a:srgbClr val="005293"/>
                </a:solidFill>
              </a:rPr>
              <a:t>second red phase, there is a mandatory green phase for 24 seconds</a:t>
            </a:r>
            <a:r>
              <a:rPr lang="en-US" sz="2600" dirty="0" smtClean="0">
                <a:solidFill>
                  <a:srgbClr val="005293"/>
                </a:solidFill>
              </a:rPr>
              <a:t>.</a:t>
            </a:r>
          </a:p>
          <a:p>
            <a:pPr marL="342900" indent="-342900">
              <a:buFont typeface="Wingdings" panose="05000000000000000000" pitchFamily="2" charset="2"/>
              <a:buChar char="Ø"/>
            </a:pPr>
            <a:endParaRPr lang="en-US" sz="2600" dirty="0"/>
          </a:p>
        </p:txBody>
      </p:sp>
      <p:sp>
        <p:nvSpPr>
          <p:cNvPr id="3" name="Title 2"/>
          <p:cNvSpPr>
            <a:spLocks noGrp="1"/>
          </p:cNvSpPr>
          <p:nvPr>
            <p:ph type="title"/>
          </p:nvPr>
        </p:nvSpPr>
        <p:spPr>
          <a:xfrm>
            <a:off x="342239" y="276748"/>
            <a:ext cx="8508999" cy="360000"/>
          </a:xfrm>
        </p:spPr>
        <p:txBody>
          <a:bodyPr/>
          <a:lstStyle/>
          <a:p>
            <a:r>
              <a:rPr lang="en-US" sz="2600" b="1" dirty="0" smtClean="0">
                <a:solidFill>
                  <a:srgbClr val="92D050"/>
                </a:solidFill>
              </a:rPr>
              <a:t>Experimental Setup</a:t>
            </a:r>
            <a:endParaRPr lang="en-US" sz="2600" b="1" dirty="0">
              <a:solidFill>
                <a:srgbClr val="92D050"/>
              </a:solidFill>
            </a:endParaRPr>
          </a:p>
        </p:txBody>
      </p:sp>
    </p:spTree>
    <p:extLst>
      <p:ext uri="{BB962C8B-B14F-4D97-AF65-F5344CB8AC3E}">
        <p14:creationId xmlns:p14="http://schemas.microsoft.com/office/powerpoint/2010/main" val="3778111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30665" y="905662"/>
                <a:ext cx="8508999" cy="5622460"/>
              </a:xfrm>
            </p:spPr>
            <p:txBody>
              <a:bodyPr/>
              <a:lstStyle/>
              <a:p>
                <a:r>
                  <a:rPr lang="en-US" sz="2200" dirty="0" smtClean="0">
                    <a:solidFill>
                      <a:srgbClr val="005293"/>
                    </a:solidFill>
                  </a:rPr>
                  <a:t>The fitness function of a solution fitness(S) has been modified as follows</a:t>
                </a:r>
                <a:endParaRPr lang="en-US" sz="2200" dirty="0">
                  <a:solidFill>
                    <a:srgbClr val="005293"/>
                  </a:solidFill>
                </a:endParaRPr>
              </a:p>
              <a:p>
                <a:pPr/>
                <a14:m>
                  <m:oMathPara xmlns:m="http://schemas.openxmlformats.org/officeDocument/2006/math">
                    <m:oMathParaPr>
                      <m:jc m:val="centerGroup"/>
                    </m:oMathParaPr>
                    <m:oMath xmlns:m="http://schemas.openxmlformats.org/officeDocument/2006/math">
                      <m:sSub>
                        <m:sSubPr>
                          <m:ctrlPr>
                            <a:rPr lang="en-US" sz="2200" b="1" i="1" smtClean="0">
                              <a:solidFill>
                                <a:srgbClr val="005293"/>
                              </a:solidFill>
                              <a:latin typeface="Cambria Math"/>
                            </a:rPr>
                          </m:ctrlPr>
                        </m:sSubPr>
                        <m:e>
                          <m:r>
                            <a:rPr lang="en-US" sz="2200" b="1" i="1" smtClean="0">
                              <a:solidFill>
                                <a:srgbClr val="005293"/>
                              </a:solidFill>
                              <a:latin typeface="Cambria Math"/>
                            </a:rPr>
                            <m:t>𝑵</m:t>
                          </m:r>
                        </m:e>
                        <m:sub>
                          <m:r>
                            <a:rPr lang="en-US" sz="2200" b="1" i="1" smtClean="0">
                              <a:solidFill>
                                <a:srgbClr val="005293"/>
                              </a:solidFill>
                              <a:latin typeface="Cambria Math"/>
                            </a:rPr>
                            <m:t>𝒕𝒐𝒕𝒂𝒍</m:t>
                          </m:r>
                        </m:sub>
                      </m:sSub>
                      <m:r>
                        <a:rPr lang="en-US" sz="2200" b="1" i="1" smtClean="0">
                          <a:solidFill>
                            <a:srgbClr val="005293"/>
                          </a:solidFill>
                          <a:latin typeface="Cambria Math"/>
                        </a:rPr>
                        <m:t>=</m:t>
                      </m:r>
                      <m:f>
                        <m:fPr>
                          <m:ctrlPr>
                            <a:rPr lang="en-US" sz="2200" b="1" i="1" smtClean="0">
                              <a:solidFill>
                                <a:srgbClr val="005293"/>
                              </a:solidFill>
                              <a:latin typeface="Cambria Math"/>
                            </a:rPr>
                          </m:ctrlPr>
                        </m:fPr>
                        <m:num>
                          <m:r>
                            <a:rPr lang="en-US" sz="2200" b="1" i="1" smtClean="0">
                              <a:solidFill>
                                <a:srgbClr val="005293"/>
                              </a:solidFill>
                              <a:latin typeface="Cambria Math"/>
                            </a:rPr>
                            <m:t>𝟏</m:t>
                          </m:r>
                        </m:num>
                        <m:den>
                          <m:r>
                            <a:rPr lang="en-US" sz="2200" b="1" i="1" smtClean="0">
                              <a:solidFill>
                                <a:srgbClr val="005293"/>
                              </a:solidFill>
                              <a:latin typeface="Cambria Math"/>
                            </a:rPr>
                            <m:t>𝟓</m:t>
                          </m:r>
                        </m:den>
                      </m:f>
                      <m:nary>
                        <m:naryPr>
                          <m:chr m:val="∑"/>
                          <m:ctrlPr>
                            <a:rPr lang="en-US" sz="2200" b="1" i="1" smtClean="0">
                              <a:solidFill>
                                <a:srgbClr val="005293"/>
                              </a:solidFill>
                              <a:latin typeface="Cambria Math"/>
                            </a:rPr>
                          </m:ctrlPr>
                        </m:naryPr>
                        <m:sub>
                          <m:r>
                            <m:rPr>
                              <m:brk m:alnAt="23"/>
                            </m:rPr>
                            <a:rPr lang="en-US" sz="2200" b="1" i="1" smtClean="0">
                              <a:solidFill>
                                <a:srgbClr val="005293"/>
                              </a:solidFill>
                              <a:latin typeface="Cambria Math"/>
                            </a:rPr>
                            <m:t>𝒊</m:t>
                          </m:r>
                          <m:r>
                            <a:rPr lang="en-US" sz="2200" b="1" i="1" smtClean="0">
                              <a:solidFill>
                                <a:srgbClr val="005293"/>
                              </a:solidFill>
                              <a:latin typeface="Cambria Math"/>
                            </a:rPr>
                            <m:t>=</m:t>
                          </m:r>
                          <m:r>
                            <a:rPr lang="en-US" sz="2200" b="1" i="1" smtClean="0">
                              <a:solidFill>
                                <a:srgbClr val="005293"/>
                              </a:solidFill>
                              <a:latin typeface="Cambria Math"/>
                            </a:rPr>
                            <m:t>𝟏</m:t>
                          </m:r>
                        </m:sub>
                        <m:sup>
                          <m:r>
                            <a:rPr lang="en-US" sz="2200" b="1" i="1" smtClean="0">
                              <a:solidFill>
                                <a:srgbClr val="005293"/>
                              </a:solidFill>
                              <a:latin typeface="Cambria Math"/>
                            </a:rPr>
                            <m:t>𝒊</m:t>
                          </m:r>
                          <m:r>
                            <a:rPr lang="en-US" sz="2200" b="1" i="1" smtClean="0">
                              <a:solidFill>
                                <a:srgbClr val="005293"/>
                              </a:solidFill>
                              <a:latin typeface="Cambria Math"/>
                            </a:rPr>
                            <m:t>=</m:t>
                          </m:r>
                          <m:r>
                            <a:rPr lang="en-US" sz="2200" b="1" i="1" smtClean="0">
                              <a:solidFill>
                                <a:srgbClr val="005293"/>
                              </a:solidFill>
                              <a:latin typeface="Cambria Math"/>
                            </a:rPr>
                            <m:t>𝟓</m:t>
                          </m:r>
                        </m:sup>
                        <m:e>
                          <m:r>
                            <a:rPr lang="en-US" sz="2200" b="1" i="1" smtClean="0">
                              <a:solidFill>
                                <a:srgbClr val="005293"/>
                              </a:solidFill>
                              <a:latin typeface="Cambria Math"/>
                            </a:rPr>
                            <m:t>𝑵</m:t>
                          </m:r>
                          <m:r>
                            <a:rPr lang="en-US" sz="2200" b="1" i="1" baseline="30000" smtClean="0">
                              <a:solidFill>
                                <a:srgbClr val="005293"/>
                              </a:solidFill>
                              <a:latin typeface="Cambria Math"/>
                            </a:rPr>
                            <m:t>𝒊</m:t>
                          </m:r>
                          <m:r>
                            <a:rPr lang="en-US" sz="2200" b="1" i="1" baseline="-25000" smtClean="0">
                              <a:solidFill>
                                <a:srgbClr val="005293"/>
                              </a:solidFill>
                              <a:latin typeface="Cambria Math"/>
                            </a:rPr>
                            <m:t>𝒕𝒐𝒕𝒂𝒍</m:t>
                          </m:r>
                        </m:e>
                      </m:nary>
                      <m:r>
                        <a:rPr lang="en-US" sz="2200" b="1" i="1" smtClean="0">
                          <a:solidFill>
                            <a:srgbClr val="005293"/>
                          </a:solidFill>
                          <a:latin typeface="Cambria Math"/>
                        </a:rPr>
                        <m:t>+</m:t>
                      </m:r>
                      <m:r>
                        <a:rPr lang="en-US" sz="2200" b="1" i="1" smtClean="0">
                          <a:solidFill>
                            <a:srgbClr val="005293"/>
                          </a:solidFill>
                          <a:latin typeface="Cambria Math"/>
                          <a:ea typeface="Cambria Math"/>
                        </a:rPr>
                        <m:t>𝜶</m:t>
                      </m:r>
                      <m:nary>
                        <m:naryPr>
                          <m:chr m:val="∑"/>
                          <m:supHide m:val="on"/>
                          <m:ctrlPr>
                            <a:rPr lang="en-US" sz="2200" b="1" i="1" smtClean="0">
                              <a:solidFill>
                                <a:srgbClr val="005293"/>
                              </a:solidFill>
                              <a:latin typeface="Cambria Math"/>
                              <a:ea typeface="Cambria Math"/>
                            </a:rPr>
                          </m:ctrlPr>
                        </m:naryPr>
                        <m:sub>
                          <m:r>
                            <m:rPr>
                              <m:brk m:alnAt="7"/>
                            </m:rPr>
                            <a:rPr lang="en-US" sz="2200" b="1" i="1" smtClean="0">
                              <a:solidFill>
                                <a:srgbClr val="005293"/>
                              </a:solidFill>
                              <a:latin typeface="Cambria Math"/>
                              <a:ea typeface="Cambria Math"/>
                            </a:rPr>
                            <m:t>𝒓</m:t>
                          </m:r>
                          <m:r>
                            <a:rPr lang="en-US" sz="2200" b="1" i="1" smtClean="0">
                              <a:solidFill>
                                <a:srgbClr val="005293"/>
                              </a:solidFill>
                              <a:latin typeface="Cambria Math"/>
                              <a:ea typeface="Cambria Math"/>
                            </a:rPr>
                            <m:t>∈</m:t>
                          </m:r>
                          <m:r>
                            <a:rPr lang="en-US" sz="2200" b="1" i="1" smtClean="0">
                              <a:solidFill>
                                <a:srgbClr val="005293"/>
                              </a:solidFill>
                              <a:latin typeface="Cambria Math"/>
                              <a:ea typeface="Cambria Math"/>
                            </a:rPr>
                            <m:t>𝑹</m:t>
                          </m:r>
                        </m:sub>
                        <m:sup/>
                        <m:e>
                          <m:r>
                            <a:rPr lang="en-US" sz="2200" b="1" i="1" smtClean="0">
                              <a:solidFill>
                                <a:srgbClr val="005293"/>
                              </a:solidFill>
                              <a:latin typeface="Cambria Math"/>
                              <a:ea typeface="Cambria Math"/>
                            </a:rPr>
                            <m:t>𝒒</m:t>
                          </m:r>
                          <m:r>
                            <a:rPr lang="en-US" sz="2200" b="1" i="1" baseline="30000" smtClean="0">
                              <a:solidFill>
                                <a:srgbClr val="005293"/>
                              </a:solidFill>
                              <a:latin typeface="Cambria Math"/>
                              <a:ea typeface="Cambria Math"/>
                            </a:rPr>
                            <m:t>𝒕𝒉</m:t>
                          </m:r>
                          <m:r>
                            <a:rPr lang="en-US" sz="2200" b="1" i="1" baseline="-25000" smtClean="0">
                              <a:solidFill>
                                <a:srgbClr val="005293"/>
                              </a:solidFill>
                              <a:latin typeface="Cambria Math"/>
                              <a:ea typeface="Cambria Math"/>
                            </a:rPr>
                            <m:t>𝒓</m:t>
                          </m:r>
                        </m:e>
                      </m:nary>
                    </m:oMath>
                  </m:oMathPara>
                </a14:m>
                <a:endParaRPr lang="en-US" sz="2200" b="1" dirty="0" smtClean="0">
                  <a:solidFill>
                    <a:srgbClr val="005293"/>
                  </a:solidFill>
                </a:endParaRPr>
              </a:p>
              <a:p>
                <a:endParaRPr lang="en-US" sz="2200" dirty="0" smtClean="0">
                  <a:solidFill>
                    <a:srgbClr val="005293"/>
                  </a:solidFill>
                </a:endParaRPr>
              </a:p>
              <a:p>
                <a:r>
                  <a:rPr lang="en-US" sz="2200" dirty="0" smtClean="0">
                    <a:solidFill>
                      <a:srgbClr val="005293"/>
                    </a:solidFill>
                  </a:rPr>
                  <a:t>The </a:t>
                </a:r>
                <a:r>
                  <a:rPr lang="en-US" sz="2200" dirty="0">
                    <a:solidFill>
                      <a:srgbClr val="005293"/>
                    </a:solidFill>
                  </a:rPr>
                  <a:t>mean value of </a:t>
                </a:r>
                <a14:m>
                  <m:oMath xmlns:m="http://schemas.openxmlformats.org/officeDocument/2006/math">
                    <m:sSub>
                      <m:sSubPr>
                        <m:ctrlPr>
                          <a:rPr lang="en-US" sz="2200" i="1">
                            <a:solidFill>
                              <a:srgbClr val="005293"/>
                            </a:solidFill>
                            <a:latin typeface="Cambria Math"/>
                          </a:rPr>
                        </m:ctrlPr>
                      </m:sSubPr>
                      <m:e>
                        <m:r>
                          <a:rPr lang="en-US" sz="2200" i="1">
                            <a:solidFill>
                              <a:srgbClr val="005293"/>
                            </a:solidFill>
                            <a:latin typeface="Cambria Math"/>
                          </a:rPr>
                          <m:t>𝑁</m:t>
                        </m:r>
                      </m:e>
                      <m:sub>
                        <m:r>
                          <a:rPr lang="en-US" sz="2200" i="1">
                            <a:solidFill>
                              <a:srgbClr val="005293"/>
                            </a:solidFill>
                            <a:latin typeface="Cambria Math"/>
                          </a:rPr>
                          <m:t>𝑡𝑜𝑡𝑎𝑙</m:t>
                        </m:r>
                      </m:sub>
                    </m:sSub>
                  </m:oMath>
                </a14:m>
                <a:r>
                  <a:rPr lang="en-US" sz="2200" dirty="0" smtClean="0">
                    <a:solidFill>
                      <a:srgbClr val="005293"/>
                    </a:solidFill>
                  </a:rPr>
                  <a:t> </a:t>
                </a:r>
                <a:r>
                  <a:rPr lang="en-US" sz="2200" dirty="0">
                    <a:solidFill>
                      <a:srgbClr val="005293"/>
                    </a:solidFill>
                  </a:rPr>
                  <a:t>is computed by averaging over 5 different runs of CTM </a:t>
                </a:r>
                <a:r>
                  <a:rPr lang="en-US" sz="2200" dirty="0" smtClean="0">
                    <a:solidFill>
                      <a:srgbClr val="005293"/>
                    </a:solidFill>
                  </a:rPr>
                  <a:t>(using different seeds) for </a:t>
                </a:r>
                <a:r>
                  <a:rPr lang="en-US" sz="2200" dirty="0">
                    <a:solidFill>
                      <a:srgbClr val="005293"/>
                    </a:solidFill>
                  </a:rPr>
                  <a:t>a </a:t>
                </a:r>
                <a:r>
                  <a:rPr lang="en-US" sz="2200" dirty="0" smtClean="0">
                    <a:solidFill>
                      <a:srgbClr val="005293"/>
                    </a:solidFill>
                  </a:rPr>
                  <a:t>single queue-threshold </a:t>
                </a:r>
                <a:r>
                  <a:rPr lang="en-US" sz="2200" dirty="0">
                    <a:solidFill>
                      <a:srgbClr val="005293"/>
                    </a:solidFill>
                  </a:rPr>
                  <a:t>configuration to account for model stochasticity</a:t>
                </a:r>
                <a:r>
                  <a:rPr lang="en-US" sz="2200" dirty="0" smtClean="0">
                    <a:solidFill>
                      <a:srgbClr val="005293"/>
                    </a:solidFill>
                  </a:rPr>
                  <a:t>.</a:t>
                </a:r>
              </a:p>
              <a:p>
                <a:endParaRPr lang="en-US" sz="22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30665" y="905662"/>
                <a:ext cx="8508999" cy="5622460"/>
              </a:xfrm>
              <a:blipFill rotWithShape="1">
                <a:blip r:embed="rId3"/>
                <a:stretch>
                  <a:fillRect l="-1934" t="-1193" r="-573"/>
                </a:stretch>
              </a:blipFill>
            </p:spPr>
            <p:txBody>
              <a:bodyPr/>
              <a:lstStyle/>
              <a:p>
                <a:r>
                  <a:rPr lang="en-US">
                    <a:noFill/>
                  </a:rPr>
                  <a:t> </a:t>
                </a:r>
              </a:p>
            </p:txBody>
          </p:sp>
        </mc:Fallback>
      </mc:AlternateContent>
      <p:sp>
        <p:nvSpPr>
          <p:cNvPr id="3" name="Title 2"/>
          <p:cNvSpPr>
            <a:spLocks noGrp="1"/>
          </p:cNvSpPr>
          <p:nvPr>
            <p:ph type="title"/>
          </p:nvPr>
        </p:nvSpPr>
        <p:spPr>
          <a:xfrm>
            <a:off x="342239" y="276748"/>
            <a:ext cx="8508999" cy="360000"/>
          </a:xfrm>
        </p:spPr>
        <p:txBody>
          <a:bodyPr/>
          <a:lstStyle/>
          <a:p>
            <a:r>
              <a:rPr lang="en-US" sz="2600" b="1" dirty="0" smtClean="0">
                <a:solidFill>
                  <a:srgbClr val="92D050"/>
                </a:solidFill>
              </a:rPr>
              <a:t>Experimental Setup</a:t>
            </a:r>
            <a:endParaRPr lang="en-US" sz="2600" b="1" dirty="0">
              <a:solidFill>
                <a:srgbClr val="92D050"/>
              </a:solidFill>
            </a:endParaRPr>
          </a:p>
        </p:txBody>
      </p:sp>
    </p:spTree>
    <p:extLst>
      <p:ext uri="{BB962C8B-B14F-4D97-AF65-F5344CB8AC3E}">
        <p14:creationId xmlns:p14="http://schemas.microsoft.com/office/powerpoint/2010/main" val="2950644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61216" y="928811"/>
                <a:ext cx="8508999" cy="4783754"/>
              </a:xfrm>
            </p:spPr>
            <p:txBody>
              <a:bodyPr/>
              <a:lstStyle/>
              <a:p>
                <a:endParaRPr lang="en-US" sz="2200" dirty="0" smtClean="0">
                  <a:solidFill>
                    <a:srgbClr val="005293"/>
                  </a:solidFill>
                </a:endParaRPr>
              </a:p>
              <a:p>
                <a:pPr/>
                <a14:m>
                  <m:oMathPara xmlns:m="http://schemas.openxmlformats.org/officeDocument/2006/math">
                    <m:oMathParaPr>
                      <m:jc m:val="centerGroup"/>
                    </m:oMathParaPr>
                    <m:oMath xmlns:m="http://schemas.openxmlformats.org/officeDocument/2006/math">
                      <m:sSub>
                        <m:sSubPr>
                          <m:ctrlPr>
                            <a:rPr lang="en-US" sz="2200" b="1" i="1">
                              <a:solidFill>
                                <a:srgbClr val="005293"/>
                              </a:solidFill>
                              <a:latin typeface="Cambria Math"/>
                            </a:rPr>
                          </m:ctrlPr>
                        </m:sSubPr>
                        <m:e>
                          <m:r>
                            <a:rPr lang="en-US" sz="2200" b="1" i="1">
                              <a:solidFill>
                                <a:srgbClr val="005293"/>
                              </a:solidFill>
                              <a:latin typeface="Cambria Math"/>
                            </a:rPr>
                            <m:t>𝑵</m:t>
                          </m:r>
                        </m:e>
                        <m:sub>
                          <m:r>
                            <a:rPr lang="en-US" sz="2200" b="1" i="1">
                              <a:solidFill>
                                <a:srgbClr val="005293"/>
                              </a:solidFill>
                              <a:latin typeface="Cambria Math"/>
                            </a:rPr>
                            <m:t>𝒕𝒐𝒕𝒂𝒍</m:t>
                          </m:r>
                        </m:sub>
                      </m:sSub>
                      <m:r>
                        <a:rPr lang="en-US" sz="2200" b="1" i="1">
                          <a:solidFill>
                            <a:srgbClr val="005293"/>
                          </a:solidFill>
                          <a:latin typeface="Cambria Math"/>
                        </a:rPr>
                        <m:t>=</m:t>
                      </m:r>
                      <m:f>
                        <m:fPr>
                          <m:ctrlPr>
                            <a:rPr lang="en-US" sz="2200" b="1" i="1">
                              <a:solidFill>
                                <a:srgbClr val="005293"/>
                              </a:solidFill>
                              <a:latin typeface="Cambria Math"/>
                            </a:rPr>
                          </m:ctrlPr>
                        </m:fPr>
                        <m:num>
                          <m:r>
                            <a:rPr lang="en-US" sz="2200" b="1" i="1">
                              <a:solidFill>
                                <a:srgbClr val="005293"/>
                              </a:solidFill>
                              <a:latin typeface="Cambria Math"/>
                            </a:rPr>
                            <m:t>𝟏</m:t>
                          </m:r>
                        </m:num>
                        <m:den>
                          <m:r>
                            <a:rPr lang="en-US" sz="2200" b="1" i="1">
                              <a:solidFill>
                                <a:srgbClr val="005293"/>
                              </a:solidFill>
                              <a:latin typeface="Cambria Math"/>
                            </a:rPr>
                            <m:t>𝟓</m:t>
                          </m:r>
                        </m:den>
                      </m:f>
                      <m:nary>
                        <m:naryPr>
                          <m:chr m:val="∑"/>
                          <m:ctrlPr>
                            <a:rPr lang="en-US" sz="2200" b="1" i="1">
                              <a:solidFill>
                                <a:srgbClr val="005293"/>
                              </a:solidFill>
                              <a:latin typeface="Cambria Math"/>
                            </a:rPr>
                          </m:ctrlPr>
                        </m:naryPr>
                        <m:sub>
                          <m:r>
                            <m:rPr>
                              <m:brk m:alnAt="23"/>
                            </m:rPr>
                            <a:rPr lang="en-US" sz="2200" b="1" i="1">
                              <a:solidFill>
                                <a:srgbClr val="005293"/>
                              </a:solidFill>
                              <a:latin typeface="Cambria Math"/>
                            </a:rPr>
                            <m:t>𝒊</m:t>
                          </m:r>
                          <m:r>
                            <a:rPr lang="en-US" sz="2200" b="1" i="1">
                              <a:solidFill>
                                <a:srgbClr val="005293"/>
                              </a:solidFill>
                              <a:latin typeface="Cambria Math"/>
                            </a:rPr>
                            <m:t>=</m:t>
                          </m:r>
                          <m:r>
                            <a:rPr lang="en-US" sz="2200" b="1" i="1">
                              <a:solidFill>
                                <a:srgbClr val="005293"/>
                              </a:solidFill>
                              <a:latin typeface="Cambria Math"/>
                            </a:rPr>
                            <m:t>𝟏</m:t>
                          </m:r>
                        </m:sub>
                        <m:sup>
                          <m:r>
                            <a:rPr lang="en-US" sz="2200" b="1" i="1">
                              <a:solidFill>
                                <a:srgbClr val="005293"/>
                              </a:solidFill>
                              <a:latin typeface="Cambria Math"/>
                            </a:rPr>
                            <m:t>𝒊</m:t>
                          </m:r>
                          <m:r>
                            <a:rPr lang="en-US" sz="2200" b="1" i="1">
                              <a:solidFill>
                                <a:srgbClr val="005293"/>
                              </a:solidFill>
                              <a:latin typeface="Cambria Math"/>
                            </a:rPr>
                            <m:t>=</m:t>
                          </m:r>
                          <m:r>
                            <a:rPr lang="en-US" sz="2200" b="1" i="1">
                              <a:solidFill>
                                <a:srgbClr val="005293"/>
                              </a:solidFill>
                              <a:latin typeface="Cambria Math"/>
                            </a:rPr>
                            <m:t>𝟓</m:t>
                          </m:r>
                        </m:sup>
                        <m:e>
                          <m:r>
                            <a:rPr lang="en-US" sz="2200" b="1" i="1">
                              <a:solidFill>
                                <a:srgbClr val="005293"/>
                              </a:solidFill>
                              <a:latin typeface="Cambria Math"/>
                            </a:rPr>
                            <m:t>𝑵</m:t>
                          </m:r>
                          <m:r>
                            <a:rPr lang="en-US" sz="2200" b="1" i="1" baseline="30000">
                              <a:solidFill>
                                <a:srgbClr val="005293"/>
                              </a:solidFill>
                              <a:latin typeface="Cambria Math"/>
                            </a:rPr>
                            <m:t>𝒊</m:t>
                          </m:r>
                          <m:r>
                            <a:rPr lang="en-US" sz="2200" b="1" i="1" baseline="-25000">
                              <a:solidFill>
                                <a:srgbClr val="005293"/>
                              </a:solidFill>
                              <a:latin typeface="Cambria Math"/>
                            </a:rPr>
                            <m:t>𝒕𝒐𝒕𝒂𝒍</m:t>
                          </m:r>
                        </m:e>
                      </m:nary>
                      <m:r>
                        <a:rPr lang="en-US" sz="2200" b="1" i="1">
                          <a:solidFill>
                            <a:srgbClr val="005293"/>
                          </a:solidFill>
                          <a:latin typeface="Cambria Math"/>
                        </a:rPr>
                        <m:t>+</m:t>
                      </m:r>
                      <m:r>
                        <a:rPr lang="en-US" sz="2200" b="1" i="1">
                          <a:solidFill>
                            <a:srgbClr val="005293"/>
                          </a:solidFill>
                          <a:latin typeface="Cambria Math"/>
                          <a:ea typeface="Cambria Math"/>
                        </a:rPr>
                        <m:t>𝜶</m:t>
                      </m:r>
                      <m:nary>
                        <m:naryPr>
                          <m:chr m:val="∑"/>
                          <m:supHide m:val="on"/>
                          <m:ctrlPr>
                            <a:rPr lang="en-US" sz="2200" b="1" i="1">
                              <a:solidFill>
                                <a:srgbClr val="005293"/>
                              </a:solidFill>
                              <a:latin typeface="Cambria Math"/>
                              <a:ea typeface="Cambria Math"/>
                            </a:rPr>
                          </m:ctrlPr>
                        </m:naryPr>
                        <m:sub>
                          <m:r>
                            <m:rPr>
                              <m:brk m:alnAt="7"/>
                            </m:rPr>
                            <a:rPr lang="en-US" sz="2200" b="1" i="1">
                              <a:solidFill>
                                <a:srgbClr val="005293"/>
                              </a:solidFill>
                              <a:latin typeface="Cambria Math"/>
                              <a:ea typeface="Cambria Math"/>
                            </a:rPr>
                            <m:t>𝒓</m:t>
                          </m:r>
                          <m:r>
                            <a:rPr lang="en-US" sz="2200" b="1" i="1">
                              <a:solidFill>
                                <a:srgbClr val="005293"/>
                              </a:solidFill>
                              <a:latin typeface="Cambria Math"/>
                              <a:ea typeface="Cambria Math"/>
                            </a:rPr>
                            <m:t>∈</m:t>
                          </m:r>
                          <m:r>
                            <a:rPr lang="en-US" sz="2200" b="1" i="1">
                              <a:solidFill>
                                <a:srgbClr val="005293"/>
                              </a:solidFill>
                              <a:latin typeface="Cambria Math"/>
                              <a:ea typeface="Cambria Math"/>
                            </a:rPr>
                            <m:t>𝑹</m:t>
                          </m:r>
                        </m:sub>
                        <m:sup/>
                        <m:e>
                          <m:r>
                            <a:rPr lang="en-US" sz="2200" b="1" i="1">
                              <a:solidFill>
                                <a:srgbClr val="005293"/>
                              </a:solidFill>
                              <a:latin typeface="Cambria Math"/>
                              <a:ea typeface="Cambria Math"/>
                            </a:rPr>
                            <m:t>𝒒</m:t>
                          </m:r>
                          <m:r>
                            <a:rPr lang="en-US" sz="2200" b="1" i="1" baseline="30000">
                              <a:solidFill>
                                <a:srgbClr val="005293"/>
                              </a:solidFill>
                              <a:latin typeface="Cambria Math"/>
                              <a:ea typeface="Cambria Math"/>
                            </a:rPr>
                            <m:t>𝒕𝒉</m:t>
                          </m:r>
                          <m:r>
                            <a:rPr lang="en-US" sz="2200" b="1" i="1" baseline="-25000">
                              <a:solidFill>
                                <a:srgbClr val="005293"/>
                              </a:solidFill>
                              <a:latin typeface="Cambria Math"/>
                              <a:ea typeface="Cambria Math"/>
                            </a:rPr>
                            <m:t>𝒓</m:t>
                          </m:r>
                        </m:e>
                      </m:nary>
                    </m:oMath>
                  </m:oMathPara>
                </a14:m>
                <a:endParaRPr lang="en-US" sz="2200" b="1" dirty="0">
                  <a:solidFill>
                    <a:srgbClr val="005293"/>
                  </a:solidFill>
                </a:endParaRPr>
              </a:p>
              <a:p>
                <a:endParaRPr lang="en-US" sz="2200" dirty="0" smtClean="0">
                  <a:solidFill>
                    <a:srgbClr val="005293"/>
                  </a:solidFill>
                </a:endParaRPr>
              </a:p>
              <a:p>
                <a:pPr marL="342900" indent="-342900">
                  <a:buFont typeface="Wingdings" panose="05000000000000000000" pitchFamily="2" charset="2"/>
                  <a:buChar char="Ø"/>
                </a:pPr>
                <a:r>
                  <a:rPr lang="en-US" sz="2200" dirty="0" smtClean="0">
                    <a:solidFill>
                      <a:srgbClr val="005293"/>
                    </a:solidFill>
                  </a:rPr>
                  <a:t>The </a:t>
                </a:r>
                <a:r>
                  <a:rPr lang="en-US" sz="2200" dirty="0">
                    <a:solidFill>
                      <a:srgbClr val="005293"/>
                    </a:solidFill>
                  </a:rPr>
                  <a:t>penalty factor </a:t>
                </a:r>
                <a14:m>
                  <m:oMath xmlns:m="http://schemas.openxmlformats.org/officeDocument/2006/math">
                    <m:r>
                      <a:rPr lang="el-GR" sz="2200" i="1" dirty="0">
                        <a:solidFill>
                          <a:srgbClr val="005293"/>
                        </a:solidFill>
                        <a:latin typeface="Cambria Math"/>
                      </a:rPr>
                      <m:t>𝛼</m:t>
                    </m:r>
                  </m:oMath>
                </a14:m>
                <a:r>
                  <a:rPr lang="en-US" sz="2200" dirty="0" smtClean="0">
                    <a:solidFill>
                      <a:srgbClr val="005293"/>
                    </a:solidFill>
                  </a:rPr>
                  <a:t> in the above fitness function for solution </a:t>
                </a:r>
                <a:r>
                  <a:rPr lang="en-US" sz="2200" dirty="0" smtClean="0">
                    <a:solidFill>
                      <a:srgbClr val="005293"/>
                    </a:solidFill>
                    <a:latin typeface="Cambria Math" panose="02040503050406030204" pitchFamily="18" charset="0"/>
                    <a:ea typeface="Cambria Math" panose="02040503050406030204" pitchFamily="18" charset="0"/>
                  </a:rPr>
                  <a:t>S</a:t>
                </a:r>
                <a:r>
                  <a:rPr lang="en-US" sz="2200" dirty="0" smtClean="0">
                    <a:solidFill>
                      <a:srgbClr val="005293"/>
                    </a:solidFill>
                  </a:rPr>
                  <a:t> </a:t>
                </a:r>
                <a:r>
                  <a:rPr lang="en-US" sz="2200" dirty="0">
                    <a:solidFill>
                      <a:srgbClr val="005293"/>
                    </a:solidFill>
                  </a:rPr>
                  <a:t>penalizes the imposition of queuing control at an on ramp </a:t>
                </a:r>
                <a14:m>
                  <m:oMath xmlns:m="http://schemas.openxmlformats.org/officeDocument/2006/math">
                    <m:r>
                      <a:rPr lang="en-US" sz="2200" i="1" dirty="0">
                        <a:solidFill>
                          <a:srgbClr val="005293"/>
                        </a:solidFill>
                        <a:latin typeface="Cambria Math"/>
                      </a:rPr>
                      <m:t>𝑟</m:t>
                    </m:r>
                  </m:oMath>
                </a14:m>
                <a:r>
                  <a:rPr lang="en-US" sz="2200" dirty="0">
                    <a:solidFill>
                      <a:srgbClr val="005293"/>
                    </a:solidFill>
                  </a:rPr>
                  <a:t>. </a:t>
                </a:r>
                <a:endParaRPr lang="en-US" sz="2200" i="1" dirty="0">
                  <a:solidFill>
                    <a:srgbClr val="005293"/>
                  </a:solidFill>
                  <a:latin typeface="Cambria Math"/>
                </a:endParaRPr>
              </a:p>
              <a:p>
                <a:pPr marL="342900" indent="-342900">
                  <a:buFont typeface="Wingdings" panose="05000000000000000000" pitchFamily="2" charset="2"/>
                  <a:buChar char="Ø"/>
                </a:pPr>
                <a14:m>
                  <m:oMath xmlns:m="http://schemas.openxmlformats.org/officeDocument/2006/math">
                    <m:r>
                      <a:rPr lang="el-GR" sz="2200" i="1" dirty="0">
                        <a:solidFill>
                          <a:srgbClr val="005293"/>
                        </a:solidFill>
                        <a:latin typeface="Cambria Math"/>
                      </a:rPr>
                      <m:t>𝛼</m:t>
                    </m:r>
                  </m:oMath>
                </a14:m>
                <a:r>
                  <a:rPr lang="en-US" sz="2200" dirty="0">
                    <a:solidFill>
                      <a:srgbClr val="005293"/>
                    </a:solidFill>
                  </a:rPr>
                  <a:t> prevents the algorithm from increasing </a:t>
                </a:r>
                <a14:m>
                  <m:oMath xmlns:m="http://schemas.openxmlformats.org/officeDocument/2006/math">
                    <m:r>
                      <a:rPr lang="en-US" sz="2200" i="1">
                        <a:solidFill>
                          <a:srgbClr val="005293"/>
                        </a:solidFill>
                        <a:latin typeface="Cambria Math"/>
                        <a:ea typeface="Cambria Math"/>
                      </a:rPr>
                      <m:t>𝑞</m:t>
                    </m:r>
                    <m:r>
                      <a:rPr lang="en-US" sz="2200" i="1" baseline="30000">
                        <a:solidFill>
                          <a:srgbClr val="005293"/>
                        </a:solidFill>
                        <a:latin typeface="Cambria Math"/>
                        <a:ea typeface="Cambria Math"/>
                      </a:rPr>
                      <m:t>𝑡h</m:t>
                    </m:r>
                    <m:r>
                      <a:rPr lang="en-US" sz="2200" i="1" baseline="-25000">
                        <a:solidFill>
                          <a:srgbClr val="005293"/>
                        </a:solidFill>
                        <a:latin typeface="Cambria Math"/>
                        <a:ea typeface="Cambria Math"/>
                      </a:rPr>
                      <m:t>𝑟</m:t>
                    </m:r>
                    <m:r>
                      <a:rPr lang="en-US" sz="2200" i="1" baseline="-25000">
                        <a:solidFill>
                          <a:srgbClr val="005293"/>
                        </a:solidFill>
                        <a:latin typeface="Cambria Math"/>
                        <a:ea typeface="Cambria Math"/>
                      </a:rPr>
                      <m:t> </m:t>
                    </m:r>
                  </m:oMath>
                </a14:m>
                <a:r>
                  <a:rPr lang="en-US" sz="2200" dirty="0">
                    <a:solidFill>
                      <a:srgbClr val="005293"/>
                    </a:solidFill>
                  </a:rPr>
                  <a:t> for minimal benefits in optimizing traffic flow.</a:t>
                </a:r>
              </a:p>
              <a:p>
                <a:pPr marL="342900" indent="-342900">
                  <a:buFont typeface="Wingdings" panose="05000000000000000000" pitchFamily="2" charset="2"/>
                  <a:buChar char="Ø"/>
                </a:pPr>
                <a:r>
                  <a:rPr lang="en-US" sz="2200" dirty="0">
                    <a:solidFill>
                      <a:srgbClr val="005293"/>
                    </a:solidFill>
                  </a:rPr>
                  <a:t>The penalty factor </a:t>
                </a:r>
                <a:r>
                  <a:rPr lang="en-US" sz="2200" dirty="0" smtClean="0">
                    <a:solidFill>
                      <a:srgbClr val="005293"/>
                    </a:solidFill>
                  </a:rPr>
                  <a:t>thus </a:t>
                </a:r>
                <a:r>
                  <a:rPr lang="en-US" sz="2200" dirty="0">
                    <a:solidFill>
                      <a:srgbClr val="005293"/>
                    </a:solidFill>
                  </a:rPr>
                  <a:t>reduces the variance in the results obtained for the queue-threshold configuration.</a:t>
                </a:r>
              </a:p>
              <a:p>
                <a:endParaRPr lang="en-US" sz="22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61216" y="928811"/>
                <a:ext cx="8508999" cy="4783754"/>
              </a:xfrm>
              <a:blipFill rotWithShape="1">
                <a:blip r:embed="rId3"/>
                <a:stretch>
                  <a:fillRect l="-1862" r="-1648"/>
                </a:stretch>
              </a:blipFill>
            </p:spPr>
            <p:txBody>
              <a:bodyPr/>
              <a:lstStyle/>
              <a:p>
                <a:r>
                  <a:rPr lang="en-US">
                    <a:noFill/>
                  </a:rPr>
                  <a:t> </a:t>
                </a:r>
              </a:p>
            </p:txBody>
          </p:sp>
        </mc:Fallback>
      </mc:AlternateContent>
      <p:sp>
        <p:nvSpPr>
          <p:cNvPr id="5" name="Title 2"/>
          <p:cNvSpPr>
            <a:spLocks noGrp="1"/>
          </p:cNvSpPr>
          <p:nvPr>
            <p:ph type="title"/>
          </p:nvPr>
        </p:nvSpPr>
        <p:spPr>
          <a:xfrm>
            <a:off x="342239" y="276748"/>
            <a:ext cx="8508999" cy="360000"/>
          </a:xfrm>
        </p:spPr>
        <p:txBody>
          <a:bodyPr/>
          <a:lstStyle/>
          <a:p>
            <a:r>
              <a:rPr lang="en-US" sz="2600" b="1" dirty="0" smtClean="0">
                <a:solidFill>
                  <a:srgbClr val="92D050"/>
                </a:solidFill>
              </a:rPr>
              <a:t>Experimental Setup</a:t>
            </a:r>
            <a:endParaRPr lang="en-US" sz="2600" b="1" dirty="0">
              <a:solidFill>
                <a:srgbClr val="92D050"/>
              </a:solidFill>
            </a:endParaRPr>
          </a:p>
        </p:txBody>
      </p:sp>
    </p:spTree>
    <p:extLst>
      <p:ext uri="{BB962C8B-B14F-4D97-AF65-F5344CB8AC3E}">
        <p14:creationId xmlns:p14="http://schemas.microsoft.com/office/powerpoint/2010/main" val="2150413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094" y="320337"/>
            <a:ext cx="8508999" cy="360000"/>
          </a:xfrm>
        </p:spPr>
        <p:txBody>
          <a:bodyPr/>
          <a:lstStyle/>
          <a:p>
            <a:r>
              <a:rPr lang="en-US" sz="2600" b="1" dirty="0" smtClean="0">
                <a:solidFill>
                  <a:srgbClr val="92D050"/>
                </a:solidFill>
              </a:rPr>
              <a:t>Efficacy of Ramp Metering</a:t>
            </a:r>
            <a:endParaRPr lang="en-US" sz="2600" b="1" dirty="0">
              <a:solidFill>
                <a:srgbClr val="92D050"/>
              </a:solidFill>
            </a:endParaRPr>
          </a:p>
        </p:txBody>
      </p:sp>
      <mc:AlternateContent xmlns:mc="http://schemas.openxmlformats.org/markup-compatibility/2006" xmlns:a14="http://schemas.microsoft.com/office/drawing/2010/main">
        <mc:Choice Requires="a14">
          <p:sp>
            <p:nvSpPr>
              <p:cNvPr id="8" name="TextBox 7"/>
              <p:cNvSpPr txBox="1"/>
              <p:nvPr/>
            </p:nvSpPr>
            <p:spPr>
              <a:xfrm>
                <a:off x="1080531" y="4710896"/>
                <a:ext cx="6886937" cy="289438"/>
              </a:xfrm>
              <a:prstGeom prst="rect">
                <a:avLst/>
              </a:prstGeom>
              <a:noFill/>
            </p:spPr>
            <p:txBody>
              <a:bodyPr wrap="square" lIns="0" tIns="0" rIns="0" bIns="0" rtlCol="0">
                <a:spAutoFit/>
              </a:bodyPr>
              <a:lstStyle/>
              <a:p>
                <a:pPr algn="ctr">
                  <a:lnSpc>
                    <a:spcPct val="114000"/>
                  </a:lnSpc>
                </a:pPr>
                <a:r>
                  <a:rPr lang="en-US" dirty="0" smtClean="0">
                    <a:solidFill>
                      <a:schemeClr val="tx1"/>
                    </a:solidFill>
                  </a:rPr>
                  <a:t>Decrease in </a:t>
                </a:r>
                <a14:m>
                  <m:oMath xmlns:m="http://schemas.openxmlformats.org/officeDocument/2006/math">
                    <m:sSub>
                      <m:sSubPr>
                        <m:ctrlPr>
                          <a:rPr lang="en-US" i="1" dirty="0" smtClean="0">
                            <a:solidFill>
                              <a:schemeClr val="tx1"/>
                            </a:solidFill>
                            <a:latin typeface="Cambria Math"/>
                          </a:rPr>
                        </m:ctrlPr>
                      </m:sSubPr>
                      <m:e>
                        <m:r>
                          <a:rPr lang="en-US" i="1" dirty="0">
                            <a:solidFill>
                              <a:schemeClr val="tx1"/>
                            </a:solidFill>
                            <a:latin typeface="Cambria Math"/>
                          </a:rPr>
                          <m:t>𝑁</m:t>
                        </m:r>
                      </m:e>
                      <m:sub>
                        <m:r>
                          <a:rPr lang="en-US" i="1" dirty="0">
                            <a:solidFill>
                              <a:schemeClr val="tx1"/>
                            </a:solidFill>
                            <a:latin typeface="Cambria Math"/>
                          </a:rPr>
                          <m:t>𝑡𝑜𝑡𝑎𝑙</m:t>
                        </m:r>
                      </m:sub>
                    </m:sSub>
                  </m:oMath>
                </a14:m>
                <a:r>
                  <a:rPr lang="en-US" dirty="0" smtClean="0">
                    <a:solidFill>
                      <a:schemeClr val="tx1"/>
                    </a:solidFill>
                  </a:rPr>
                  <a:t> for predictive </a:t>
                </a:r>
                <a:r>
                  <a:rPr lang="en-US" dirty="0">
                    <a:solidFill>
                      <a:schemeClr val="tx1"/>
                    </a:solidFill>
                  </a:rPr>
                  <a:t>simulated annealing algorithm.</a:t>
                </a:r>
                <a:endParaRPr lang="en-US" dirty="0" smtClean="0">
                  <a:solidFill>
                    <a:schemeClr val="tx1"/>
                  </a:solidFill>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80531" y="4710896"/>
                <a:ext cx="6886937" cy="289438"/>
              </a:xfrm>
              <a:prstGeom prst="rect">
                <a:avLst/>
              </a:prstGeom>
              <a:blipFill rotWithShape="1">
                <a:blip r:embed="rId3"/>
                <a:stretch>
                  <a:fillRect t="-23404" b="-48936"/>
                </a:stretch>
              </a:blipFill>
            </p:spPr>
            <p:txBody>
              <a:bodyPr/>
              <a:lstStyle/>
              <a:p>
                <a:r>
                  <a:rPr lang="en-US">
                    <a:noFill/>
                  </a:rPr>
                  <a:t> </a:t>
                </a:r>
              </a:p>
            </p:txBody>
          </p:sp>
        </mc:Fallback>
      </mc:AlternateContent>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947" y="809239"/>
            <a:ext cx="7957617" cy="3901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393539" y="5625296"/>
                <a:ext cx="8368496" cy="842025"/>
              </a:xfrm>
              <a:prstGeom prst="rect">
                <a:avLst/>
              </a:prstGeom>
              <a:noFill/>
            </p:spPr>
            <p:txBody>
              <a:bodyPr wrap="square" lIns="0" tIns="0" rIns="0" bIns="0" rtlCol="0">
                <a:spAutoFit/>
              </a:bodyPr>
              <a:lstStyle/>
              <a:p>
                <a:pPr algn="ctr">
                  <a:lnSpc>
                    <a:spcPct val="114000"/>
                  </a:lnSpc>
                </a:pPr>
                <a:r>
                  <a:rPr lang="en-US" sz="2400" dirty="0" smtClean="0">
                    <a:solidFill>
                      <a:srgbClr val="005293"/>
                    </a:solidFill>
                    <a:latin typeface="+mn-lt"/>
                  </a:rPr>
                  <a:t>Each trial represents the average </a:t>
                </a:r>
                <a14:m>
                  <m:oMath xmlns:m="http://schemas.openxmlformats.org/officeDocument/2006/math">
                    <m:sSub>
                      <m:sSubPr>
                        <m:ctrlPr>
                          <a:rPr lang="en-US" sz="2400" b="1" i="1">
                            <a:solidFill>
                              <a:srgbClr val="005293"/>
                            </a:solidFill>
                            <a:latin typeface="Cambria Math"/>
                          </a:rPr>
                        </m:ctrlPr>
                      </m:sSubPr>
                      <m:e>
                        <m:r>
                          <a:rPr lang="en-US" sz="2400" b="1" i="1">
                            <a:solidFill>
                              <a:srgbClr val="005293"/>
                            </a:solidFill>
                            <a:latin typeface="Cambria Math"/>
                          </a:rPr>
                          <m:t>𝑵</m:t>
                        </m:r>
                      </m:e>
                      <m:sub>
                        <m:r>
                          <a:rPr lang="en-US" sz="2400" b="1" i="1">
                            <a:solidFill>
                              <a:srgbClr val="005293"/>
                            </a:solidFill>
                            <a:latin typeface="Cambria Math"/>
                          </a:rPr>
                          <m:t>𝒕𝒐𝒕𝒂𝒍</m:t>
                        </m:r>
                      </m:sub>
                    </m:sSub>
                  </m:oMath>
                </a14:m>
                <a:r>
                  <a:rPr lang="en-US" sz="2400" dirty="0" smtClean="0">
                    <a:solidFill>
                      <a:srgbClr val="005293"/>
                    </a:solidFill>
                    <a:latin typeface="+mn-lt"/>
                  </a:rPr>
                  <a:t> of 5 different runs of the prediction model</a:t>
                </a:r>
              </a:p>
            </p:txBody>
          </p:sp>
        </mc:Choice>
        <mc:Fallback xmlns="">
          <p:sp>
            <p:nvSpPr>
              <p:cNvPr id="9" name="TextBox 8"/>
              <p:cNvSpPr txBox="1">
                <a:spLocks noRot="1" noChangeAspect="1" noMove="1" noResize="1" noEditPoints="1" noAdjustHandles="1" noChangeArrowheads="1" noChangeShapeType="1" noTextEdit="1"/>
              </p:cNvSpPr>
              <p:nvPr/>
            </p:nvSpPr>
            <p:spPr>
              <a:xfrm>
                <a:off x="393539" y="5625296"/>
                <a:ext cx="8368496" cy="842025"/>
              </a:xfrm>
              <a:prstGeom prst="rect">
                <a:avLst/>
              </a:prstGeom>
              <a:blipFill rotWithShape="1">
                <a:blip r:embed="rId5"/>
                <a:stretch>
                  <a:fillRect l="-948" t="-9420" r="-1895" b="-17391"/>
                </a:stretch>
              </a:blipFill>
            </p:spPr>
            <p:txBody>
              <a:bodyPr/>
              <a:lstStyle/>
              <a:p>
                <a:r>
                  <a:rPr lang="en-US">
                    <a:noFill/>
                  </a:rPr>
                  <a:t> </a:t>
                </a:r>
              </a:p>
            </p:txBody>
          </p:sp>
        </mc:Fallback>
      </mc:AlternateContent>
    </p:spTree>
    <p:extLst>
      <p:ext uri="{BB962C8B-B14F-4D97-AF65-F5344CB8AC3E}">
        <p14:creationId xmlns:p14="http://schemas.microsoft.com/office/powerpoint/2010/main" val="39887859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426094" y="320337"/>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25000"/>
              </a:lnSpc>
              <a:spcBef>
                <a:spcPct val="0"/>
              </a:spcBef>
              <a:spcAft>
                <a:spcPct val="0"/>
              </a:spcAft>
              <a:defRPr lang="de-DE" sz="22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r>
              <a:rPr lang="en-US" sz="2600" b="1" smtClean="0">
                <a:solidFill>
                  <a:srgbClr val="92D050"/>
                </a:solidFill>
              </a:rPr>
              <a:t>Efficacy of Ramp Metering</a:t>
            </a:r>
            <a:endParaRPr lang="en-US" sz="2600" b="1">
              <a:solidFill>
                <a:srgbClr val="92D050"/>
              </a:solidFill>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34295" y="804913"/>
            <a:ext cx="7352093" cy="3727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555585" y="4578555"/>
                <a:ext cx="7569844" cy="605230"/>
              </a:xfrm>
              <a:prstGeom prst="rect">
                <a:avLst/>
              </a:prstGeom>
              <a:noFill/>
            </p:spPr>
            <p:txBody>
              <a:bodyPr wrap="square" lIns="0" tIns="0" rIns="0" bIns="0" rtlCol="0">
                <a:spAutoFit/>
              </a:bodyPr>
              <a:lstStyle/>
              <a:p>
                <a:pPr algn="ctr">
                  <a:lnSpc>
                    <a:spcPct val="114000"/>
                  </a:lnSpc>
                </a:pPr>
                <a:r>
                  <a:rPr lang="en-US" dirty="0" smtClean="0">
                    <a:solidFill>
                      <a:schemeClr val="tx1"/>
                    </a:solidFill>
                  </a:rPr>
                  <a:t>Percentage improvement in </a:t>
                </a:r>
                <a14:m>
                  <m:oMath xmlns:m="http://schemas.openxmlformats.org/officeDocument/2006/math">
                    <m:sSub>
                      <m:sSubPr>
                        <m:ctrlPr>
                          <a:rPr lang="en-US" i="1" dirty="0">
                            <a:solidFill>
                              <a:schemeClr val="tx1"/>
                            </a:solidFill>
                            <a:latin typeface="Cambria Math"/>
                          </a:rPr>
                        </m:ctrlPr>
                      </m:sSubPr>
                      <m:e>
                        <m:r>
                          <a:rPr lang="en-US" i="1" dirty="0">
                            <a:solidFill>
                              <a:schemeClr val="tx1"/>
                            </a:solidFill>
                            <a:latin typeface="Cambria Math"/>
                          </a:rPr>
                          <m:t>𝑁</m:t>
                        </m:r>
                      </m:e>
                      <m:sub>
                        <m:r>
                          <a:rPr lang="en-US" i="1" dirty="0">
                            <a:solidFill>
                              <a:schemeClr val="tx1"/>
                            </a:solidFill>
                            <a:latin typeface="Cambria Math"/>
                          </a:rPr>
                          <m:t>𝑡𝑜𝑡𝑎𝑙</m:t>
                        </m:r>
                      </m:sub>
                    </m:sSub>
                    <m:r>
                      <a:rPr lang="en-US" i="1" dirty="0">
                        <a:solidFill>
                          <a:schemeClr val="tx1"/>
                        </a:solidFill>
                        <a:latin typeface="Cambria Math"/>
                      </a:rPr>
                      <m:t> </m:t>
                    </m:r>
                    <m:r>
                      <a:rPr lang="en-US" b="0" i="0" dirty="0" smtClean="0">
                        <a:solidFill>
                          <a:schemeClr val="tx1"/>
                        </a:solidFill>
                        <a:latin typeface="Cambria Math"/>
                      </a:rPr>
                      <m:t> </m:t>
                    </m:r>
                  </m:oMath>
                </a14:m>
                <a:r>
                  <a:rPr lang="en-US" dirty="0" smtClean="0">
                    <a:solidFill>
                      <a:schemeClr val="tx1"/>
                    </a:solidFill>
                  </a:rPr>
                  <a:t>when </a:t>
                </a:r>
                <a:r>
                  <a:rPr lang="en-US" dirty="0">
                    <a:solidFill>
                      <a:schemeClr val="tx1"/>
                    </a:solidFill>
                  </a:rPr>
                  <a:t>recommendations are given to SEMSim</a:t>
                </a:r>
                <a:endParaRPr lang="en-US" dirty="0" smtClean="0">
                  <a:solidFill>
                    <a:schemeClr val="tx1"/>
                  </a:solidFill>
                  <a:latin typeface="+mn-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55585" y="4578555"/>
                <a:ext cx="7569844" cy="605230"/>
              </a:xfrm>
              <a:prstGeom prst="rect">
                <a:avLst/>
              </a:prstGeom>
              <a:blipFill rotWithShape="1">
                <a:blip r:embed="rId4"/>
                <a:stretch>
                  <a:fillRect t="-10101" r="-322"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6094" y="5567423"/>
                <a:ext cx="8368496" cy="739626"/>
              </a:xfrm>
              <a:prstGeom prst="rect">
                <a:avLst/>
              </a:prstGeom>
              <a:noFill/>
            </p:spPr>
            <p:txBody>
              <a:bodyPr wrap="square" lIns="0" tIns="0" rIns="0" bIns="0" rtlCol="0">
                <a:spAutoFit/>
              </a:bodyPr>
              <a:lstStyle/>
              <a:p>
                <a:pPr algn="ctr">
                  <a:lnSpc>
                    <a:spcPct val="114000"/>
                  </a:lnSpc>
                </a:pPr>
                <a:r>
                  <a:rPr lang="en-US" sz="2200" dirty="0" smtClean="0">
                    <a:solidFill>
                      <a:srgbClr val="005293"/>
                    </a:solidFill>
                    <a:latin typeface="+mn-lt"/>
                  </a:rPr>
                  <a:t>The percentage improvement in </a:t>
                </a:r>
                <a14:m>
                  <m:oMath xmlns:m="http://schemas.openxmlformats.org/officeDocument/2006/math">
                    <m:sSub>
                      <m:sSubPr>
                        <m:ctrlPr>
                          <a:rPr lang="en-US" sz="2200" b="1" i="1">
                            <a:solidFill>
                              <a:srgbClr val="005293"/>
                            </a:solidFill>
                            <a:latin typeface="Cambria Math"/>
                          </a:rPr>
                        </m:ctrlPr>
                      </m:sSubPr>
                      <m:e>
                        <m:r>
                          <a:rPr lang="en-US" sz="2200" b="1" i="1">
                            <a:solidFill>
                              <a:srgbClr val="005293"/>
                            </a:solidFill>
                            <a:latin typeface="Cambria Math"/>
                          </a:rPr>
                          <m:t>𝑵</m:t>
                        </m:r>
                      </m:e>
                      <m:sub>
                        <m:r>
                          <a:rPr lang="en-US" sz="2200" b="1" i="1">
                            <a:solidFill>
                              <a:srgbClr val="005293"/>
                            </a:solidFill>
                            <a:latin typeface="Cambria Math"/>
                          </a:rPr>
                          <m:t>𝒕𝒐𝒕𝒂𝒍</m:t>
                        </m:r>
                      </m:sub>
                    </m:sSub>
                  </m:oMath>
                </a14:m>
                <a:r>
                  <a:rPr lang="en-US" sz="2200" dirty="0" smtClean="0">
                    <a:solidFill>
                      <a:srgbClr val="005293"/>
                    </a:solidFill>
                    <a:latin typeface="+mn-lt"/>
                  </a:rPr>
                  <a:t> for SEMSim when the recommendation of the prediction algorithm is implemented.</a:t>
                </a:r>
              </a:p>
            </p:txBody>
          </p:sp>
        </mc:Choice>
        <mc:Fallback xmlns="">
          <p:sp>
            <p:nvSpPr>
              <p:cNvPr id="7" name="TextBox 6"/>
              <p:cNvSpPr txBox="1">
                <a:spLocks noRot="1" noChangeAspect="1" noMove="1" noResize="1" noEditPoints="1" noAdjustHandles="1" noChangeArrowheads="1" noChangeShapeType="1" noTextEdit="1"/>
              </p:cNvSpPr>
              <p:nvPr/>
            </p:nvSpPr>
            <p:spPr>
              <a:xfrm>
                <a:off x="426094" y="5567423"/>
                <a:ext cx="8368496" cy="739626"/>
              </a:xfrm>
              <a:prstGeom prst="rect">
                <a:avLst/>
              </a:prstGeom>
              <a:blipFill rotWithShape="1">
                <a:blip r:embed="rId5"/>
                <a:stretch>
                  <a:fillRect t="-8197" b="-22131"/>
                </a:stretch>
              </a:blipFill>
            </p:spPr>
            <p:txBody>
              <a:bodyPr/>
              <a:lstStyle/>
              <a:p>
                <a:r>
                  <a:rPr lang="en-US">
                    <a:noFill/>
                  </a:rPr>
                  <a:t> </a:t>
                </a:r>
              </a:p>
            </p:txBody>
          </p:sp>
        </mc:Fallback>
      </mc:AlternateContent>
    </p:spTree>
    <p:extLst>
      <p:ext uri="{BB962C8B-B14F-4D97-AF65-F5344CB8AC3E}">
        <p14:creationId xmlns:p14="http://schemas.microsoft.com/office/powerpoint/2010/main" val="47788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814" y="253598"/>
            <a:ext cx="8508999" cy="360000"/>
          </a:xfrm>
        </p:spPr>
        <p:txBody>
          <a:bodyPr/>
          <a:lstStyle/>
          <a:p>
            <a:r>
              <a:rPr lang="en-US" b="1" dirty="0" smtClean="0">
                <a:solidFill>
                  <a:srgbClr val="92D050"/>
                </a:solidFill>
              </a:rPr>
              <a:t>Summary of results</a:t>
            </a:r>
            <a:endParaRPr lang="en-US" b="1" dirty="0">
              <a:solidFill>
                <a:srgbClr val="92D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06035558"/>
              </p:ext>
            </p:extLst>
          </p:nvPr>
        </p:nvGraphicFramePr>
        <p:xfrm>
          <a:off x="294640" y="1341122"/>
          <a:ext cx="8646159" cy="4165600"/>
        </p:xfrm>
        <a:graphic>
          <a:graphicData uri="http://schemas.openxmlformats.org/drawingml/2006/table">
            <a:tbl>
              <a:tblPr>
                <a:tableStyleId>{2D5ABB26-0587-4C30-8999-92F81FD0307C}</a:tableStyleId>
              </a:tblPr>
              <a:tblGrid>
                <a:gridCol w="780852"/>
                <a:gridCol w="1462322"/>
                <a:gridCol w="1377139"/>
                <a:gridCol w="1377139"/>
                <a:gridCol w="1264657"/>
                <a:gridCol w="1197323"/>
                <a:gridCol w="1186727"/>
              </a:tblGrid>
              <a:tr h="575835">
                <a:tc gridSpan="7">
                  <a:txBody>
                    <a:bodyPr/>
                    <a:lstStyle/>
                    <a:p>
                      <a:pPr algn="ctr" fontAlgn="ctr"/>
                      <a:r>
                        <a:rPr lang="en-US" sz="2200" b="1" i="0" u="none" strike="noStrike" dirty="0" err="1" smtClean="0">
                          <a:solidFill>
                            <a:srgbClr val="1A67A4"/>
                          </a:solidFill>
                          <a:effectLst/>
                          <a:latin typeface="Calibri"/>
                        </a:rPr>
                        <a:t>N</a:t>
                      </a:r>
                      <a:r>
                        <a:rPr lang="en-US" sz="2200" b="1" i="0" u="none" strike="noStrike" baseline="-25000" dirty="0" err="1" smtClean="0">
                          <a:solidFill>
                            <a:srgbClr val="1A67A4"/>
                          </a:solidFill>
                          <a:effectLst/>
                          <a:latin typeface="Calibri"/>
                        </a:rPr>
                        <a:t>total</a:t>
                      </a:r>
                      <a:r>
                        <a:rPr lang="en-US" sz="2200" b="1" i="0" u="none" strike="noStrike" baseline="-25000" dirty="0" smtClean="0">
                          <a:solidFill>
                            <a:srgbClr val="1A67A4"/>
                          </a:solidFill>
                          <a:effectLst/>
                          <a:latin typeface="Calibri"/>
                        </a:rPr>
                        <a:t> </a:t>
                      </a:r>
                      <a:r>
                        <a:rPr lang="en-US" sz="2200" b="1" i="0" u="none" strike="noStrike" baseline="0" dirty="0" smtClean="0">
                          <a:solidFill>
                            <a:srgbClr val="1A67A4"/>
                          </a:solidFill>
                          <a:effectLst/>
                          <a:latin typeface="Calibri"/>
                        </a:rPr>
                        <a:t>a</a:t>
                      </a:r>
                      <a:r>
                        <a:rPr lang="en-US" sz="2200" b="1" i="0" u="none" strike="noStrike" dirty="0" smtClean="0">
                          <a:solidFill>
                            <a:srgbClr val="1A67A4"/>
                          </a:solidFill>
                          <a:effectLst/>
                          <a:latin typeface="Calibri"/>
                        </a:rPr>
                        <a:t>s measured in SEMSIM (Physical system) over 5 trials</a:t>
                      </a:r>
                      <a:endParaRPr lang="en-US" sz="2200" b="1"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pPr algn="ctr" fontAlgn="ctr"/>
                      <a:endParaRPr lang="en-US" sz="1100" b="0" i="0" u="none" strike="noStrike" dirty="0">
                        <a:solidFill>
                          <a:srgbClr val="000000"/>
                        </a:solidFill>
                        <a:effectLst/>
                        <a:latin typeface="Calibri"/>
                      </a:endParaRPr>
                    </a:p>
                  </a:txBody>
                  <a:tcPr marL="7620" marR="7620" marT="7620" marB="0" anchor="ctr"/>
                </a:tc>
                <a:tc hMerge="1">
                  <a:txBody>
                    <a:bodyPr/>
                    <a:lstStyle/>
                    <a:p>
                      <a:pPr algn="ctr" fontAlgn="ctr"/>
                      <a:endParaRPr lang="en-US" sz="1100" b="0" i="0" u="none" strike="noStrike" dirty="0">
                        <a:solidFill>
                          <a:srgbClr val="000000"/>
                        </a:solidFill>
                        <a:effectLst/>
                        <a:latin typeface="Calibri"/>
                      </a:endParaRPr>
                    </a:p>
                  </a:txBody>
                  <a:tcPr marL="7620" marR="7620" marT="7620" marB="0" anchor="ctr"/>
                </a:tc>
                <a:tc hMerge="1">
                  <a:txBody>
                    <a:bodyPr/>
                    <a:lstStyle/>
                    <a:p>
                      <a:endParaRPr lang="en-US"/>
                    </a:p>
                  </a:txBody>
                  <a:tcPr/>
                </a:tc>
                <a:tc hMerge="1">
                  <a:txBody>
                    <a:bodyPr/>
                    <a:lstStyle/>
                    <a:p>
                      <a:pPr algn="ctr" fontAlgn="ctr"/>
                      <a:endParaRPr lang="en-US" sz="1100" b="0" i="0" u="none" strike="noStrike" baseline="-25000" dirty="0">
                        <a:solidFill>
                          <a:srgbClr val="000000"/>
                        </a:solidFill>
                        <a:effectLst/>
                        <a:latin typeface="Calibri"/>
                      </a:endParaRPr>
                    </a:p>
                  </a:txBody>
                  <a:tcPr marL="7620" marR="7620" marT="7620" marB="0" anchor="ctr"/>
                </a:tc>
                <a:tc hMerge="1">
                  <a:txBody>
                    <a:bodyPr/>
                    <a:lstStyle/>
                    <a:p>
                      <a:endParaRPr lang="en-US"/>
                    </a:p>
                  </a:txBody>
                  <a:tcPr/>
                </a:tc>
                <a:tc hMerge="1">
                  <a:txBody>
                    <a:bodyPr/>
                    <a:lstStyle/>
                    <a:p>
                      <a:pPr algn="ctr" fontAlgn="ctr"/>
                      <a:endParaRPr lang="en-US" sz="1100" b="0" i="0" u="none" strike="noStrike" dirty="0">
                        <a:solidFill>
                          <a:srgbClr val="000000"/>
                        </a:solidFill>
                        <a:effectLst/>
                        <a:latin typeface="Calibri"/>
                      </a:endParaRPr>
                    </a:p>
                  </a:txBody>
                  <a:tcPr marL="7620" marR="7620" marT="7620" marB="0" anchor="ctr"/>
                </a:tc>
              </a:tr>
              <a:tr h="1109249">
                <a:tc>
                  <a:txBody>
                    <a:bodyPr/>
                    <a:lstStyle/>
                    <a:p>
                      <a:pPr algn="ctr" fontAlgn="ctr"/>
                      <a:r>
                        <a:rPr lang="en-US" sz="1500" u="none" strike="noStrike" dirty="0">
                          <a:solidFill>
                            <a:srgbClr val="1A67A4"/>
                          </a:solidFill>
                          <a:effectLst/>
                          <a:latin typeface="Calibri" panose="020F0502020204030204" pitchFamily="34" charset="0"/>
                        </a:rPr>
                        <a:t>Iteration Number</a:t>
                      </a:r>
                      <a:endParaRPr lang="en-US" sz="1500" b="0" i="0" u="none" strike="noStrike" dirty="0">
                        <a:solidFill>
                          <a:srgbClr val="1A67A4"/>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500" u="none" strike="noStrike" dirty="0">
                          <a:solidFill>
                            <a:srgbClr val="1A67A4"/>
                          </a:solidFill>
                          <a:effectLst/>
                          <a:latin typeface="Calibri" panose="020F0502020204030204" pitchFamily="34" charset="0"/>
                        </a:rPr>
                        <a:t>Execution time of optimization </a:t>
                      </a:r>
                      <a:r>
                        <a:rPr lang="en-US" sz="1500" u="none" strike="noStrike" dirty="0" smtClean="0">
                          <a:solidFill>
                            <a:srgbClr val="1A67A4"/>
                          </a:solidFill>
                          <a:effectLst/>
                          <a:latin typeface="Calibri" panose="020F0502020204030204" pitchFamily="34" charset="0"/>
                        </a:rPr>
                        <a:t>module (seconds)</a:t>
                      </a:r>
                      <a:endParaRPr lang="en-US" sz="1500" b="0" i="0" u="none" strike="noStrike" dirty="0">
                        <a:solidFill>
                          <a:srgbClr val="1A67A4"/>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500" u="none" strike="noStrike" dirty="0" smtClean="0">
                          <a:solidFill>
                            <a:srgbClr val="1A67A4"/>
                          </a:solidFill>
                          <a:effectLst/>
                          <a:latin typeface="Calibri" panose="020F0502020204030204" pitchFamily="34" charset="0"/>
                        </a:rPr>
                        <a:t>Mean with </a:t>
                      </a:r>
                      <a:r>
                        <a:rPr lang="en-US" sz="1500" u="none" strike="noStrike" dirty="0">
                          <a:solidFill>
                            <a:srgbClr val="1A67A4"/>
                          </a:solidFill>
                          <a:effectLst/>
                          <a:latin typeface="Calibri" panose="020F0502020204030204" pitchFamily="34" charset="0"/>
                        </a:rPr>
                        <a:t>optimization module</a:t>
                      </a:r>
                      <a:endParaRPr lang="en-US" sz="1500" b="0" i="0" u="none" strike="noStrike" dirty="0">
                        <a:solidFill>
                          <a:srgbClr val="1A67A4"/>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500" u="none" strike="noStrike" dirty="0" smtClean="0">
                          <a:solidFill>
                            <a:srgbClr val="1A67A4"/>
                          </a:solidFill>
                          <a:effectLst/>
                          <a:latin typeface="Calibri" panose="020F0502020204030204" pitchFamily="34" charset="0"/>
                        </a:rPr>
                        <a:t>Mean without optimization module</a:t>
                      </a:r>
                      <a:endParaRPr lang="en-US" sz="1500" b="0" i="0" u="none" strike="noStrike" dirty="0" smtClean="0">
                        <a:solidFill>
                          <a:srgbClr val="1A67A4"/>
                        </a:solidFill>
                        <a:effectLst/>
                        <a:latin typeface="Calibri" panose="020F0502020204030204" pitchFamily="34" charset="0"/>
                      </a:endParaRPr>
                    </a:p>
                    <a:p>
                      <a:pPr algn="ctr" fontAlgn="ctr"/>
                      <a:endParaRPr lang="en-US" sz="1500" b="0" i="0" u="none" strike="noStrike" dirty="0">
                        <a:solidFill>
                          <a:srgbClr val="1A67A4"/>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500" u="none" strike="noStrike" dirty="0" smtClean="0">
                          <a:solidFill>
                            <a:srgbClr val="1A67A4"/>
                          </a:solidFill>
                          <a:effectLst/>
                          <a:latin typeface="Calibri" panose="020F0502020204030204" pitchFamily="34" charset="0"/>
                        </a:rPr>
                        <a:t>SD* with</a:t>
                      </a:r>
                      <a:r>
                        <a:rPr lang="en-US" sz="1500" u="none" strike="noStrike" baseline="0" dirty="0" smtClean="0">
                          <a:solidFill>
                            <a:srgbClr val="1A67A4"/>
                          </a:solidFill>
                          <a:effectLst/>
                          <a:latin typeface="Calibri" panose="020F0502020204030204" pitchFamily="34" charset="0"/>
                        </a:rPr>
                        <a:t> optimization module</a:t>
                      </a:r>
                      <a:endParaRPr lang="en-US" sz="1500" b="0" i="0" u="none" strike="noStrike" baseline="-25000" dirty="0">
                        <a:solidFill>
                          <a:srgbClr val="1A67A4"/>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500" u="none" strike="noStrike" dirty="0" smtClean="0">
                          <a:solidFill>
                            <a:srgbClr val="1A67A4"/>
                          </a:solidFill>
                          <a:effectLst/>
                          <a:latin typeface="Calibri" panose="020F0502020204030204" pitchFamily="34" charset="0"/>
                        </a:rPr>
                        <a:t>SD* without</a:t>
                      </a:r>
                      <a:r>
                        <a:rPr lang="en-US" sz="1500" u="none" strike="noStrike" baseline="0" dirty="0" smtClean="0">
                          <a:solidFill>
                            <a:srgbClr val="1A67A4"/>
                          </a:solidFill>
                          <a:effectLst/>
                          <a:latin typeface="Calibri" panose="020F0502020204030204" pitchFamily="34" charset="0"/>
                        </a:rPr>
                        <a:t> optimization module</a:t>
                      </a:r>
                      <a:endParaRPr lang="en-US" sz="1500" b="0" i="0" u="none" strike="noStrike" baseline="-25000" dirty="0" smtClean="0">
                        <a:solidFill>
                          <a:srgbClr val="1A67A4"/>
                        </a:solidFill>
                        <a:effectLst/>
                        <a:latin typeface="Calibri" panose="020F0502020204030204" pitchFamily="34" charset="0"/>
                      </a:endParaRPr>
                    </a:p>
                    <a:p>
                      <a:pPr algn="ctr" fontAlgn="ctr"/>
                      <a:endParaRPr lang="en-US" sz="1500" b="0" i="0" u="none" strike="noStrike" baseline="-25000" dirty="0">
                        <a:solidFill>
                          <a:srgbClr val="1A67A4"/>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500" u="none" strike="noStrike" dirty="0" smtClean="0">
                          <a:solidFill>
                            <a:srgbClr val="1A67A4"/>
                          </a:solidFill>
                          <a:effectLst/>
                          <a:latin typeface="Calibri" panose="020F0502020204030204" pitchFamily="34" charset="0"/>
                        </a:rPr>
                        <a:t>Mean</a:t>
                      </a:r>
                    </a:p>
                    <a:p>
                      <a:pPr algn="ctr" fontAlgn="ctr"/>
                      <a:r>
                        <a:rPr lang="en-US" sz="1500" u="none" strike="noStrike" dirty="0" smtClean="0">
                          <a:solidFill>
                            <a:srgbClr val="1A67A4"/>
                          </a:solidFill>
                          <a:effectLst/>
                          <a:latin typeface="Calibri" panose="020F0502020204030204" pitchFamily="34" charset="0"/>
                        </a:rPr>
                        <a:t>Percentage improvement</a:t>
                      </a:r>
                      <a:endParaRPr lang="en-US" sz="1500" b="0" i="0" u="none" strike="noStrike" dirty="0">
                        <a:solidFill>
                          <a:srgbClr val="1A67A4"/>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531539">
                <a:tc>
                  <a:txBody>
                    <a:bodyPr/>
                    <a:lstStyle/>
                    <a:p>
                      <a:pPr algn="ctr" fontAlgn="ctr"/>
                      <a:r>
                        <a:rPr lang="en-US" sz="1400" u="none" strike="noStrike" dirty="0">
                          <a:solidFill>
                            <a:srgbClr val="1A67A4"/>
                          </a:solidFill>
                          <a:effectLst/>
                        </a:rPr>
                        <a:t>20</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10</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1128254.12</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1287961.32</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8993.24</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4820.26</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12.4</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539">
                <a:tc>
                  <a:txBody>
                    <a:bodyPr/>
                    <a:lstStyle/>
                    <a:p>
                      <a:pPr algn="ctr" fontAlgn="ctr"/>
                      <a:r>
                        <a:rPr lang="en-US" sz="1400" u="none" strike="noStrike" dirty="0">
                          <a:solidFill>
                            <a:srgbClr val="1A67A4"/>
                          </a:solidFill>
                          <a:effectLst/>
                        </a:rPr>
                        <a:t>40</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19</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1097403.41</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1287961.32</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solidFill>
                            <a:srgbClr val="1A67A4"/>
                          </a:solidFill>
                          <a:effectLst/>
                        </a:rPr>
                        <a:t>8170.56</a:t>
                      </a:r>
                      <a:endParaRPr lang="en-US" sz="1400" b="0" i="0" u="none" strike="noStrike">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4820.26</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solidFill>
                            <a:srgbClr val="1A67A4"/>
                          </a:solidFill>
                          <a:effectLst/>
                        </a:rPr>
                        <a:t>14.6</a:t>
                      </a:r>
                      <a:endParaRPr lang="en-US" sz="1400" b="0" i="0" u="none" strike="noStrike">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539">
                <a:tc>
                  <a:txBody>
                    <a:bodyPr/>
                    <a:lstStyle/>
                    <a:p>
                      <a:pPr algn="ctr" fontAlgn="ctr"/>
                      <a:r>
                        <a:rPr lang="en-US" sz="1400" u="none" strike="noStrike" dirty="0">
                          <a:solidFill>
                            <a:srgbClr val="1A67A4"/>
                          </a:solidFill>
                          <a:effectLst/>
                        </a:rPr>
                        <a:t>60</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29</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1056970.03</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1287961.32</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7757.35</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4820.26</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17.6</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539">
                <a:tc>
                  <a:txBody>
                    <a:bodyPr/>
                    <a:lstStyle/>
                    <a:p>
                      <a:pPr algn="ctr" fontAlgn="ctr"/>
                      <a:r>
                        <a:rPr lang="en-US" sz="1400" u="none" strike="noStrike">
                          <a:solidFill>
                            <a:srgbClr val="1A67A4"/>
                          </a:solidFill>
                          <a:effectLst/>
                        </a:rPr>
                        <a:t>80</a:t>
                      </a:r>
                      <a:endParaRPr lang="en-US" sz="1400" b="0" i="0" u="none" strike="noStrike">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35</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solidFill>
                            <a:srgbClr val="1A67A4"/>
                          </a:solidFill>
                          <a:effectLst/>
                        </a:rPr>
                        <a:t>1024460.46</a:t>
                      </a:r>
                      <a:endParaRPr lang="en-US" sz="1400" b="0" i="0" u="none" strike="noStrike">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1287961.32</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solidFill>
                            <a:srgbClr val="1A67A4"/>
                          </a:solidFill>
                          <a:effectLst/>
                        </a:rPr>
                        <a:t>6405.26</a:t>
                      </a:r>
                      <a:endParaRPr lang="en-US" sz="1400" b="0" i="0" u="none" strike="noStrike">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4820.26</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20.1</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360">
                <a:tc>
                  <a:txBody>
                    <a:bodyPr/>
                    <a:lstStyle/>
                    <a:p>
                      <a:pPr algn="ctr" fontAlgn="ctr"/>
                      <a:r>
                        <a:rPr lang="en-US" sz="1400" u="none" strike="noStrike">
                          <a:solidFill>
                            <a:srgbClr val="1A67A4"/>
                          </a:solidFill>
                          <a:effectLst/>
                        </a:rPr>
                        <a:t>100</a:t>
                      </a:r>
                      <a:endParaRPr lang="en-US" sz="1400" b="0" i="0" u="none" strike="noStrike">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47</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1015430.66</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1287961.32</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3028.51</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smtClean="0">
                          <a:solidFill>
                            <a:srgbClr val="1A67A4"/>
                          </a:solidFill>
                          <a:effectLst/>
                        </a:rPr>
                        <a:t>4820.26</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solidFill>
                            <a:srgbClr val="1A67A4"/>
                          </a:solidFill>
                          <a:effectLst/>
                        </a:rPr>
                        <a:t>20.52</a:t>
                      </a:r>
                      <a:endParaRPr lang="en-US" sz="1400" b="0" i="0" u="none" strike="noStrike" dirty="0">
                        <a:solidFill>
                          <a:srgbClr val="1A67A4"/>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172720" y="6502400"/>
            <a:ext cx="8107680" cy="193002"/>
          </a:xfrm>
          <a:prstGeom prst="rect">
            <a:avLst/>
          </a:prstGeom>
          <a:noFill/>
        </p:spPr>
        <p:txBody>
          <a:bodyPr wrap="square" lIns="0" tIns="0" rIns="0" bIns="0" rtlCol="0">
            <a:spAutoFit/>
          </a:bodyPr>
          <a:lstStyle/>
          <a:p>
            <a:pPr>
              <a:lnSpc>
                <a:spcPct val="114000"/>
              </a:lnSpc>
            </a:pPr>
            <a:r>
              <a:rPr lang="en-US" sz="1100" dirty="0" smtClean="0">
                <a:solidFill>
                  <a:srgbClr val="1A67A4"/>
                </a:solidFill>
                <a:latin typeface="+mn-lt"/>
              </a:rPr>
              <a:t>* SD represents standard deviation.</a:t>
            </a:r>
          </a:p>
        </p:txBody>
      </p:sp>
    </p:spTree>
    <p:extLst>
      <p:ext uri="{BB962C8B-B14F-4D97-AF65-F5344CB8AC3E}">
        <p14:creationId xmlns:p14="http://schemas.microsoft.com/office/powerpoint/2010/main" val="1288328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2239" y="1565418"/>
                <a:ext cx="8508999" cy="4783754"/>
              </a:xfrm>
            </p:spPr>
            <p:txBody>
              <a:bodyPr/>
              <a:lstStyle/>
              <a:p>
                <a:pPr marL="285750" indent="-285750">
                  <a:buFont typeface="Wingdings" panose="05000000000000000000" pitchFamily="2" charset="2"/>
                  <a:buChar char="Ø"/>
                </a:pPr>
                <a:r>
                  <a:rPr lang="en-US" sz="2300" dirty="0" smtClean="0">
                    <a:solidFill>
                      <a:srgbClr val="005293"/>
                    </a:solidFill>
                  </a:rPr>
                  <a:t>A data driven adaptive simulation and prediction framework for traffic systems should work under </a:t>
                </a:r>
                <a:r>
                  <a:rPr lang="en-US" sz="2300" dirty="0">
                    <a:solidFill>
                      <a:srgbClr val="005293"/>
                    </a:solidFill>
                  </a:rPr>
                  <a:t>reasonable time constraints for </a:t>
                </a:r>
                <a:r>
                  <a:rPr lang="en-US" sz="2300" dirty="0" smtClean="0">
                    <a:solidFill>
                      <a:srgbClr val="005293"/>
                    </a:solidFill>
                  </a:rPr>
                  <a:t>giving back recommendations </a:t>
                </a:r>
                <a:r>
                  <a:rPr lang="en-US" sz="2300" dirty="0">
                    <a:solidFill>
                      <a:srgbClr val="005293"/>
                    </a:solidFill>
                  </a:rPr>
                  <a:t>to optimize traffic </a:t>
                </a:r>
                <a:r>
                  <a:rPr lang="en-US" sz="2300" dirty="0" smtClean="0">
                    <a:solidFill>
                      <a:srgbClr val="005293"/>
                    </a:solidFill>
                  </a:rPr>
                  <a:t>flow.</a:t>
                </a:r>
              </a:p>
              <a:p>
                <a:pPr marL="285750" indent="-285750">
                  <a:buFont typeface="Wingdings" panose="05000000000000000000" pitchFamily="2" charset="2"/>
                  <a:buChar char="Ø"/>
                </a:pPr>
                <a:r>
                  <a:rPr lang="en-US" sz="2300" dirty="0">
                    <a:solidFill>
                      <a:srgbClr val="005293"/>
                    </a:solidFill>
                  </a:rPr>
                  <a:t>The computational time for the CTM based simulation (</a:t>
                </a:r>
                <a:r>
                  <a:rPr lang="en-US" sz="2300" dirty="0" smtClean="0">
                    <a:solidFill>
                      <a:srgbClr val="005293"/>
                    </a:solidFill>
                  </a:rPr>
                  <a:t>used for </a:t>
                </a:r>
                <a:r>
                  <a:rPr lang="en-US" sz="2300" dirty="0">
                    <a:solidFill>
                      <a:srgbClr val="005293"/>
                    </a:solidFill>
                  </a:rPr>
                  <a:t>determining </a:t>
                </a:r>
                <a14:m>
                  <m:oMath xmlns:m="http://schemas.openxmlformats.org/officeDocument/2006/math">
                    <m:sSub>
                      <m:sSubPr>
                        <m:ctrlPr>
                          <a:rPr lang="en-US" sz="2300" i="1" dirty="0">
                            <a:solidFill>
                              <a:srgbClr val="005293"/>
                            </a:solidFill>
                            <a:latin typeface="Cambria Math"/>
                          </a:rPr>
                        </m:ctrlPr>
                      </m:sSubPr>
                      <m:e>
                        <m:r>
                          <a:rPr lang="en-US" sz="2300" i="1" dirty="0">
                            <a:solidFill>
                              <a:srgbClr val="005293"/>
                            </a:solidFill>
                            <a:latin typeface="Cambria Math"/>
                          </a:rPr>
                          <m:t>𝑁</m:t>
                        </m:r>
                      </m:e>
                      <m:sub>
                        <m:r>
                          <a:rPr lang="en-US" sz="2300" i="1" dirty="0">
                            <a:solidFill>
                              <a:srgbClr val="005293"/>
                            </a:solidFill>
                            <a:latin typeface="Cambria Math"/>
                          </a:rPr>
                          <m:t>𝑡𝑜𝑡𝑎𝑙</m:t>
                        </m:r>
                      </m:sub>
                    </m:sSub>
                  </m:oMath>
                </a14:m>
                <a:r>
                  <a:rPr lang="en-US" sz="2300" dirty="0" smtClean="0">
                    <a:solidFill>
                      <a:srgbClr val="005293"/>
                    </a:solidFill>
                  </a:rPr>
                  <a:t>) </a:t>
                </a:r>
                <a:r>
                  <a:rPr lang="en-US" sz="2300" dirty="0">
                    <a:solidFill>
                      <a:srgbClr val="005293"/>
                    </a:solidFill>
                  </a:rPr>
                  <a:t>over a time horizon of 1800 seconds is around 75 milliseconds. The </a:t>
                </a:r>
                <a:r>
                  <a:rPr lang="en-US" sz="2300" dirty="0" smtClean="0">
                    <a:solidFill>
                      <a:srgbClr val="005293"/>
                    </a:solidFill>
                  </a:rPr>
                  <a:t>CTM simulation </a:t>
                </a:r>
                <a:r>
                  <a:rPr lang="en-US" sz="2300" dirty="0">
                    <a:solidFill>
                      <a:srgbClr val="005293"/>
                    </a:solidFill>
                  </a:rPr>
                  <a:t>was coded in Java SE 7 and measured in a 2.5 GHz Intel i5 system running </a:t>
                </a:r>
                <a:r>
                  <a:rPr lang="en-US" sz="2300" dirty="0" smtClean="0">
                    <a:solidFill>
                      <a:srgbClr val="005293"/>
                    </a:solidFill>
                  </a:rPr>
                  <a:t>on Windows </a:t>
                </a:r>
                <a:r>
                  <a:rPr lang="en-US" sz="2300" dirty="0">
                    <a:solidFill>
                      <a:srgbClr val="005293"/>
                    </a:solidFill>
                  </a:rPr>
                  <a:t>7</a:t>
                </a:r>
                <a:r>
                  <a:rPr lang="en-US" sz="2300" dirty="0" smtClean="0">
                    <a:solidFill>
                      <a:srgbClr val="005293"/>
                    </a:solidFill>
                  </a:rPr>
                  <a:t>.</a:t>
                </a:r>
              </a:p>
              <a:p>
                <a:pPr marL="285750" indent="-285750">
                  <a:buFont typeface="Wingdings" panose="05000000000000000000" pitchFamily="2" charset="2"/>
                  <a:buChar char="Ø"/>
                </a:pPr>
                <a:r>
                  <a:rPr lang="en-US" sz="2300" dirty="0">
                    <a:solidFill>
                      <a:srgbClr val="005293"/>
                    </a:solidFill>
                  </a:rPr>
                  <a:t>The entire run of the simulated annealing </a:t>
                </a:r>
                <a:r>
                  <a:rPr lang="en-US" sz="2300" dirty="0" smtClean="0">
                    <a:solidFill>
                      <a:srgbClr val="005293"/>
                    </a:solidFill>
                  </a:rPr>
                  <a:t>algorithm over </a:t>
                </a:r>
                <a:r>
                  <a:rPr lang="en-US" sz="2300" dirty="0">
                    <a:solidFill>
                      <a:srgbClr val="005293"/>
                    </a:solidFill>
                  </a:rPr>
                  <a:t>100 iterations took around 42 seconds to complete, thus satisfying the soft real time constraints </a:t>
                </a:r>
                <a:r>
                  <a:rPr lang="en-US" sz="2300" dirty="0" smtClean="0">
                    <a:solidFill>
                      <a:srgbClr val="005293"/>
                    </a:solidFill>
                  </a:rPr>
                  <a:t>for a </a:t>
                </a:r>
                <a:r>
                  <a:rPr lang="en-US" sz="2300" dirty="0">
                    <a:solidFill>
                      <a:srgbClr val="005293"/>
                    </a:solidFill>
                  </a:rPr>
                  <a:t>symbiotic traffic simulation.</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2239" y="1565418"/>
                <a:ext cx="8508999" cy="4783754"/>
              </a:xfrm>
              <a:blipFill rotWithShape="1">
                <a:blip r:embed="rId2"/>
                <a:stretch>
                  <a:fillRect l="-1862" t="-1656" r="-2221"/>
                </a:stretch>
              </a:blipFill>
            </p:spPr>
            <p:txBody>
              <a:bodyPr/>
              <a:lstStyle/>
              <a:p>
                <a:r>
                  <a:rPr lang="en-US">
                    <a:noFill/>
                  </a:rPr>
                  <a:t> </a:t>
                </a:r>
              </a:p>
            </p:txBody>
          </p:sp>
        </mc:Fallback>
      </mc:AlternateContent>
      <p:sp>
        <p:nvSpPr>
          <p:cNvPr id="5" name="Title 2"/>
          <p:cNvSpPr>
            <a:spLocks noGrp="1"/>
          </p:cNvSpPr>
          <p:nvPr>
            <p:ph type="title"/>
          </p:nvPr>
        </p:nvSpPr>
        <p:spPr>
          <a:xfrm>
            <a:off x="414519" y="922221"/>
            <a:ext cx="8508999" cy="360000"/>
          </a:xfrm>
        </p:spPr>
        <p:txBody>
          <a:bodyPr/>
          <a:lstStyle/>
          <a:p>
            <a:r>
              <a:rPr lang="en-US" sz="2300" b="1" dirty="0" smtClean="0">
                <a:solidFill>
                  <a:srgbClr val="92D050"/>
                </a:solidFill>
              </a:rPr>
              <a:t>Computational </a:t>
            </a:r>
            <a:r>
              <a:rPr lang="en-US" sz="2300" b="1" dirty="0">
                <a:solidFill>
                  <a:srgbClr val="92D050"/>
                </a:solidFill>
              </a:rPr>
              <a:t>Efficiency of Predictive Simulation</a:t>
            </a:r>
          </a:p>
        </p:txBody>
      </p:sp>
    </p:spTree>
    <p:extLst>
      <p:ext uri="{BB962C8B-B14F-4D97-AF65-F5344CB8AC3E}">
        <p14:creationId xmlns:p14="http://schemas.microsoft.com/office/powerpoint/2010/main" val="38436593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9907" y="1003430"/>
            <a:ext cx="8508999" cy="4783754"/>
          </a:xfrm>
        </p:spPr>
        <p:txBody>
          <a:bodyPr/>
          <a:lstStyle/>
          <a:p>
            <a:pPr marL="514350" indent="-514350">
              <a:buFont typeface="+mj-lt"/>
              <a:buAutoNum type="arabicPeriod"/>
            </a:pPr>
            <a:r>
              <a:rPr lang="en-US" sz="3200" dirty="0" smtClean="0">
                <a:solidFill>
                  <a:schemeClr val="accent2">
                    <a:lumMod val="60000"/>
                    <a:lumOff val="40000"/>
                  </a:schemeClr>
                </a:solidFill>
              </a:rPr>
              <a:t>Background and Motivation.</a:t>
            </a:r>
          </a:p>
          <a:p>
            <a:pPr marL="514350" indent="-514350">
              <a:buFont typeface="+mj-lt"/>
              <a:buAutoNum type="arabicPeriod"/>
            </a:pPr>
            <a:r>
              <a:rPr lang="en-US" sz="3200" dirty="0" smtClean="0">
                <a:solidFill>
                  <a:schemeClr val="accent2">
                    <a:lumMod val="60000"/>
                    <a:lumOff val="40000"/>
                  </a:schemeClr>
                </a:solidFill>
              </a:rPr>
              <a:t>Symbiotic Traffic Simulation Framework.</a:t>
            </a:r>
          </a:p>
          <a:p>
            <a:pPr marL="514350" indent="-514350">
              <a:buFont typeface="+mj-lt"/>
              <a:buAutoNum type="arabicPeriod"/>
            </a:pPr>
            <a:r>
              <a:rPr lang="en-US" sz="3200" dirty="0" smtClean="0">
                <a:solidFill>
                  <a:schemeClr val="accent2">
                    <a:lumMod val="60000"/>
                    <a:lumOff val="40000"/>
                  </a:schemeClr>
                </a:solidFill>
              </a:rPr>
              <a:t>Case Study.</a:t>
            </a:r>
          </a:p>
          <a:p>
            <a:pPr marL="514350" indent="-514350">
              <a:buFont typeface="+mj-lt"/>
              <a:buAutoNum type="arabicPeriod"/>
            </a:pPr>
            <a:r>
              <a:rPr lang="en-US" sz="3200" dirty="0" smtClean="0">
                <a:solidFill>
                  <a:schemeClr val="accent2">
                    <a:lumMod val="60000"/>
                    <a:lumOff val="40000"/>
                  </a:schemeClr>
                </a:solidFill>
              </a:rPr>
              <a:t>Results.</a:t>
            </a:r>
          </a:p>
          <a:p>
            <a:pPr marL="514350" indent="-514350">
              <a:buFont typeface="+mj-lt"/>
              <a:buAutoNum type="arabicPeriod"/>
            </a:pPr>
            <a:r>
              <a:rPr lang="en-US" sz="3200" b="1" dirty="0" smtClean="0">
                <a:solidFill>
                  <a:srgbClr val="005293"/>
                </a:solidFill>
              </a:rPr>
              <a:t>Conclusions and Future Work.</a:t>
            </a:r>
            <a:endParaRPr lang="en-US" sz="3200" b="1" dirty="0">
              <a:solidFill>
                <a:srgbClr val="005293"/>
              </a:solidFill>
            </a:endParaRPr>
          </a:p>
        </p:txBody>
      </p:sp>
      <p:sp>
        <p:nvSpPr>
          <p:cNvPr id="3" name="Title 2"/>
          <p:cNvSpPr>
            <a:spLocks noGrp="1"/>
          </p:cNvSpPr>
          <p:nvPr>
            <p:ph type="title"/>
          </p:nvPr>
        </p:nvSpPr>
        <p:spPr>
          <a:xfrm>
            <a:off x="348273" y="281426"/>
            <a:ext cx="8508999" cy="360000"/>
          </a:xfrm>
        </p:spPr>
        <p:txBody>
          <a:bodyPr/>
          <a:lstStyle/>
          <a:p>
            <a:r>
              <a:rPr lang="en-US" sz="2600" b="1" dirty="0" smtClean="0">
                <a:solidFill>
                  <a:srgbClr val="92D050"/>
                </a:solidFill>
              </a:rPr>
              <a:t>Agenda</a:t>
            </a:r>
            <a:endParaRPr lang="en-US" sz="2600" b="1" dirty="0">
              <a:solidFill>
                <a:srgbClr val="92D050"/>
              </a:solidFill>
            </a:endParaRPr>
          </a:p>
        </p:txBody>
      </p:sp>
    </p:spTree>
    <p:extLst>
      <p:ext uri="{BB962C8B-B14F-4D97-AF65-F5344CB8AC3E}">
        <p14:creationId xmlns:p14="http://schemas.microsoft.com/office/powerpoint/2010/main" val="57812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1495" y="285750"/>
            <a:ext cx="8508999" cy="360000"/>
          </a:xfrm>
        </p:spPr>
        <p:txBody>
          <a:bodyPr/>
          <a:lstStyle/>
          <a:p>
            <a:r>
              <a:rPr lang="en-US" sz="2600" b="1" dirty="0">
                <a:solidFill>
                  <a:srgbClr val="92D050"/>
                </a:solidFill>
              </a:rPr>
              <a:t>Background and </a:t>
            </a:r>
            <a:r>
              <a:rPr lang="en-US" sz="2600" b="1" dirty="0" smtClean="0">
                <a:solidFill>
                  <a:srgbClr val="92D050"/>
                </a:solidFill>
              </a:rPr>
              <a:t>Motivation</a:t>
            </a:r>
            <a:endParaRPr lang="en-US" sz="2600" dirty="0">
              <a:solidFill>
                <a:srgbClr val="92D050"/>
              </a:solidFill>
            </a:endParaRPr>
          </a:p>
        </p:txBody>
      </p:sp>
      <p:pic>
        <p:nvPicPr>
          <p:cNvPr id="5" name="Picture 4" descr="C:\Users\heiko.aydt\Desktop\2012091002 Singapore Havelock Road traffi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495" y="836712"/>
            <a:ext cx="8599990" cy="54483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31495" y="1676918"/>
            <a:ext cx="2944311" cy="584775"/>
          </a:xfrm>
          <a:prstGeom prst="rect">
            <a:avLst/>
          </a:prstGeom>
          <a:noFill/>
        </p:spPr>
        <p:txBody>
          <a:bodyPr wrap="square" rtlCol="0">
            <a:spAutoFit/>
          </a:bodyPr>
          <a:lstStyle/>
          <a:p>
            <a:r>
              <a:rPr lang="en-US" sz="1600" b="1" dirty="0" smtClean="0">
                <a:solidFill>
                  <a:schemeClr val="bg1"/>
                </a:solidFill>
                <a:latin typeface="TUM Neue Helvetica 55 Regular"/>
              </a:rPr>
              <a:t>Taxis and busses equipped with GPS devices.</a:t>
            </a:r>
            <a:endParaRPr lang="en-US" sz="1600" b="1" dirty="0">
              <a:solidFill>
                <a:schemeClr val="bg1"/>
              </a:solidFill>
              <a:latin typeface="TUM Neue Helvetica 55 Regular"/>
            </a:endParaRPr>
          </a:p>
        </p:txBody>
      </p:sp>
      <p:sp>
        <p:nvSpPr>
          <p:cNvPr id="7" name="TextBox 6"/>
          <p:cNvSpPr txBox="1"/>
          <p:nvPr/>
        </p:nvSpPr>
        <p:spPr>
          <a:xfrm>
            <a:off x="5795742" y="1676918"/>
            <a:ext cx="2876550" cy="830997"/>
          </a:xfrm>
          <a:prstGeom prst="rect">
            <a:avLst/>
          </a:prstGeom>
          <a:noFill/>
        </p:spPr>
        <p:txBody>
          <a:bodyPr wrap="square" rtlCol="0">
            <a:spAutoFit/>
          </a:bodyPr>
          <a:lstStyle/>
          <a:p>
            <a:r>
              <a:rPr lang="en-US" sz="1600" b="1" dirty="0" smtClean="0">
                <a:solidFill>
                  <a:schemeClr val="bg1"/>
                </a:solidFill>
                <a:latin typeface="TUM Neue Helvetica 55 Regular"/>
              </a:rPr>
              <a:t>Anonymized users seeking route guidance from in car navigation systems</a:t>
            </a:r>
            <a:endParaRPr lang="en-US" sz="1600" b="1" dirty="0">
              <a:solidFill>
                <a:schemeClr val="bg1"/>
              </a:solidFill>
              <a:latin typeface="TUM Neue Helvetica 55 Regular"/>
            </a:endParaRPr>
          </a:p>
        </p:txBody>
      </p:sp>
      <p:sp>
        <p:nvSpPr>
          <p:cNvPr id="8" name="TextBox 7"/>
          <p:cNvSpPr txBox="1"/>
          <p:nvPr/>
        </p:nvSpPr>
        <p:spPr>
          <a:xfrm>
            <a:off x="6452967" y="2728365"/>
            <a:ext cx="2219325" cy="1077218"/>
          </a:xfrm>
          <a:prstGeom prst="rect">
            <a:avLst/>
          </a:prstGeom>
          <a:noFill/>
        </p:spPr>
        <p:txBody>
          <a:bodyPr wrap="square" rtlCol="0">
            <a:spAutoFit/>
          </a:bodyPr>
          <a:lstStyle/>
          <a:p>
            <a:r>
              <a:rPr lang="en-US" sz="1600" b="1" dirty="0">
                <a:solidFill>
                  <a:schemeClr val="bg1"/>
                </a:solidFill>
                <a:latin typeface="TUM Neue Helvetica 55 Regular"/>
              </a:rPr>
              <a:t>GPS accuracy has improved from 15m in the past to about 3m to 5m today.</a:t>
            </a:r>
          </a:p>
        </p:txBody>
      </p:sp>
      <p:sp>
        <p:nvSpPr>
          <p:cNvPr id="9" name="TextBox 8"/>
          <p:cNvSpPr txBox="1"/>
          <p:nvPr/>
        </p:nvSpPr>
        <p:spPr>
          <a:xfrm>
            <a:off x="578734" y="836712"/>
            <a:ext cx="7824486" cy="430887"/>
          </a:xfrm>
          <a:prstGeom prst="rect">
            <a:avLst/>
          </a:prstGeom>
          <a:noFill/>
        </p:spPr>
        <p:txBody>
          <a:bodyPr wrap="square" rtlCol="0">
            <a:spAutoFit/>
          </a:bodyPr>
          <a:lstStyle/>
          <a:p>
            <a:pPr algn="ctr"/>
            <a:r>
              <a:rPr lang="en-US" sz="2200" b="1" dirty="0">
                <a:solidFill>
                  <a:schemeClr val="bg1"/>
                </a:solidFill>
                <a:latin typeface="TUM Neue Helvetica 55 Regular"/>
              </a:rPr>
              <a:t>I</a:t>
            </a:r>
            <a:r>
              <a:rPr lang="en-US" sz="2200" b="1" dirty="0" smtClean="0">
                <a:solidFill>
                  <a:schemeClr val="bg1"/>
                </a:solidFill>
                <a:latin typeface="TUM Neue Helvetica 55 Regular"/>
              </a:rPr>
              <a:t>ncreasing </a:t>
            </a:r>
            <a:r>
              <a:rPr lang="en-US" sz="2200" b="1" dirty="0">
                <a:solidFill>
                  <a:schemeClr val="bg1"/>
                </a:solidFill>
                <a:latin typeface="TUM Neue Helvetica 55 Regular"/>
              </a:rPr>
              <a:t>availability of </a:t>
            </a:r>
            <a:r>
              <a:rPr lang="en-US" sz="2200" b="1" dirty="0" smtClean="0">
                <a:solidFill>
                  <a:schemeClr val="bg1"/>
                </a:solidFill>
                <a:latin typeface="TUM Neue Helvetica 55 Regular"/>
              </a:rPr>
              <a:t>real-time floating </a:t>
            </a:r>
            <a:r>
              <a:rPr lang="en-US" sz="2200" b="1" dirty="0">
                <a:solidFill>
                  <a:schemeClr val="bg1"/>
                </a:solidFill>
                <a:latin typeface="TUM Neue Helvetica 55 Regular"/>
              </a:rPr>
              <a:t>car </a:t>
            </a:r>
            <a:r>
              <a:rPr lang="en-US" sz="2200" b="1" dirty="0" smtClean="0">
                <a:solidFill>
                  <a:schemeClr val="bg1"/>
                </a:solidFill>
                <a:latin typeface="TUM Neue Helvetica 55 Regular"/>
              </a:rPr>
              <a:t>data (FCD)</a:t>
            </a:r>
            <a:endParaRPr lang="en-US" sz="2200" b="1" dirty="0">
              <a:solidFill>
                <a:schemeClr val="bg1"/>
              </a:solidFill>
              <a:latin typeface="TUM Neue Helvetica 55 Regular"/>
            </a:endParaRPr>
          </a:p>
        </p:txBody>
      </p:sp>
    </p:spTree>
    <p:extLst>
      <p:ext uri="{BB962C8B-B14F-4D97-AF65-F5344CB8AC3E}">
        <p14:creationId xmlns:p14="http://schemas.microsoft.com/office/powerpoint/2010/main" val="139322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2358" y="954793"/>
            <a:ext cx="8508999" cy="4783754"/>
          </a:xfrm>
        </p:spPr>
        <p:txBody>
          <a:bodyPr/>
          <a:lstStyle/>
          <a:p>
            <a:pPr marL="342900" indent="-342900">
              <a:buFont typeface="Wingdings" panose="05000000000000000000" pitchFamily="2" charset="2"/>
              <a:buChar char="Ø"/>
            </a:pPr>
            <a:r>
              <a:rPr lang="en-US" sz="2200" dirty="0">
                <a:solidFill>
                  <a:srgbClr val="005293"/>
                </a:solidFill>
              </a:rPr>
              <a:t>In this work we have </a:t>
            </a:r>
            <a:r>
              <a:rPr lang="en-US" sz="2200" dirty="0" smtClean="0">
                <a:solidFill>
                  <a:srgbClr val="005293"/>
                </a:solidFill>
              </a:rPr>
              <a:t>shown that </a:t>
            </a:r>
            <a:r>
              <a:rPr lang="en-US" sz="2200" dirty="0">
                <a:solidFill>
                  <a:srgbClr val="005293"/>
                </a:solidFill>
              </a:rPr>
              <a:t>data driven predictive simulations can be beneficial towards </a:t>
            </a:r>
            <a:r>
              <a:rPr lang="en-US" sz="2200" dirty="0" smtClean="0">
                <a:solidFill>
                  <a:srgbClr val="005293"/>
                </a:solidFill>
              </a:rPr>
              <a:t>optimizing traffic </a:t>
            </a:r>
            <a:r>
              <a:rPr lang="en-US" sz="2200" dirty="0">
                <a:solidFill>
                  <a:srgbClr val="005293"/>
                </a:solidFill>
              </a:rPr>
              <a:t>flow</a:t>
            </a:r>
            <a:r>
              <a:rPr lang="en-US" sz="2200" dirty="0" smtClean="0">
                <a:solidFill>
                  <a:srgbClr val="005293"/>
                </a:solidFill>
              </a:rPr>
              <a:t>.</a:t>
            </a:r>
          </a:p>
          <a:p>
            <a:pPr marL="342900" indent="-342900">
              <a:buFont typeface="Wingdings" panose="05000000000000000000" pitchFamily="2" charset="2"/>
              <a:buChar char="Ø"/>
            </a:pPr>
            <a:r>
              <a:rPr lang="en-US" sz="2200" dirty="0">
                <a:solidFill>
                  <a:srgbClr val="005293"/>
                </a:solidFill>
              </a:rPr>
              <a:t>The prediction and optimization system should receive fairly accurate and continuous </a:t>
            </a:r>
            <a:r>
              <a:rPr lang="en-US" sz="2200" dirty="0" smtClean="0">
                <a:solidFill>
                  <a:srgbClr val="005293"/>
                </a:solidFill>
              </a:rPr>
              <a:t>information on </a:t>
            </a:r>
            <a:r>
              <a:rPr lang="en-US" sz="2200" dirty="0">
                <a:solidFill>
                  <a:srgbClr val="005293"/>
                </a:solidFill>
              </a:rPr>
              <a:t>the current traffic state. This information is used for initialization, calibration and steering of the </a:t>
            </a:r>
            <a:r>
              <a:rPr lang="en-US" sz="2200" dirty="0" smtClean="0">
                <a:solidFill>
                  <a:srgbClr val="005293"/>
                </a:solidFill>
              </a:rPr>
              <a:t>predictive simulations.</a:t>
            </a:r>
          </a:p>
          <a:p>
            <a:pPr marL="342900" indent="-342900">
              <a:buFont typeface="Wingdings" panose="05000000000000000000" pitchFamily="2" charset="2"/>
              <a:buChar char="Ø"/>
            </a:pPr>
            <a:r>
              <a:rPr lang="en-US" sz="2200" dirty="0">
                <a:solidFill>
                  <a:srgbClr val="005293"/>
                </a:solidFill>
              </a:rPr>
              <a:t>The simulation model and optimization </a:t>
            </a:r>
            <a:r>
              <a:rPr lang="en-US" sz="2200" dirty="0" smtClean="0">
                <a:solidFill>
                  <a:srgbClr val="005293"/>
                </a:solidFill>
              </a:rPr>
              <a:t>strategy used </a:t>
            </a:r>
            <a:r>
              <a:rPr lang="en-US" sz="2200" dirty="0">
                <a:solidFill>
                  <a:srgbClr val="005293"/>
                </a:solidFill>
              </a:rPr>
              <a:t>in the prediction &amp; control system can be varied depending upon accuracy, efficacy and </a:t>
            </a:r>
            <a:r>
              <a:rPr lang="en-US" sz="2200" dirty="0" smtClean="0">
                <a:solidFill>
                  <a:srgbClr val="005293"/>
                </a:solidFill>
              </a:rPr>
              <a:t>computational time </a:t>
            </a:r>
            <a:r>
              <a:rPr lang="en-US" sz="2200" dirty="0">
                <a:solidFill>
                  <a:srgbClr val="005293"/>
                </a:solidFill>
              </a:rPr>
              <a:t>constraints.</a:t>
            </a:r>
          </a:p>
        </p:txBody>
      </p:sp>
      <p:sp>
        <p:nvSpPr>
          <p:cNvPr id="3" name="Title 2"/>
          <p:cNvSpPr>
            <a:spLocks noGrp="1"/>
          </p:cNvSpPr>
          <p:nvPr>
            <p:ph type="title"/>
          </p:nvPr>
        </p:nvSpPr>
        <p:spPr>
          <a:xfrm>
            <a:off x="231541" y="252244"/>
            <a:ext cx="8508999" cy="360000"/>
          </a:xfrm>
        </p:spPr>
        <p:txBody>
          <a:bodyPr/>
          <a:lstStyle/>
          <a:p>
            <a:r>
              <a:rPr lang="en-US" sz="2600" b="1" dirty="0" smtClean="0">
                <a:solidFill>
                  <a:srgbClr val="92D050"/>
                </a:solidFill>
              </a:rPr>
              <a:t>Conclusions</a:t>
            </a:r>
            <a:endParaRPr lang="en-US" sz="2600" b="1" dirty="0">
              <a:solidFill>
                <a:srgbClr val="92D050"/>
              </a:solidFill>
            </a:endParaRPr>
          </a:p>
        </p:txBody>
      </p:sp>
    </p:spTree>
    <p:extLst>
      <p:ext uri="{BB962C8B-B14F-4D97-AF65-F5344CB8AC3E}">
        <p14:creationId xmlns:p14="http://schemas.microsoft.com/office/powerpoint/2010/main" val="6060546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190" y="4220745"/>
            <a:ext cx="67061" cy="356663"/>
          </a:xfrm>
          <a:prstGeom prst="rect">
            <a:avLst/>
          </a:prstGeom>
          <a:noFill/>
        </p:spPr>
        <p:txBody>
          <a:bodyPr wrap="none" lIns="33174" tIns="16587" rIns="33174" bIns="16587" rtlCol="0">
            <a:spAutoFit/>
          </a:bodyPr>
          <a:lstStyle/>
          <a:p>
            <a:endParaRPr lang="en-SG" dirty="0"/>
          </a:p>
        </p:txBody>
      </p:sp>
      <p:pic>
        <p:nvPicPr>
          <p:cNvPr id="6" name="Picture 5" descr="C:\Users\abhinav.sunderrajan\Desktop\PhDApplication\my-research\2012091002 Singapore Havelock Road traffi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847" y="3210552"/>
            <a:ext cx="2181654" cy="1527946"/>
          </a:xfrm>
          <a:prstGeom prst="rect">
            <a:avLst/>
          </a:prstGeom>
          <a:noFill/>
          <a:extLst>
            <a:ext uri="{909E8E84-426E-40DD-AFC4-6F175D3DCCD1}">
              <a14:hiddenFill xmlns:a14="http://schemas.microsoft.com/office/drawing/2010/main">
                <a:solidFill>
                  <a:srgbClr val="FFFFFF"/>
                </a:solidFill>
              </a14:hiddenFill>
            </a:ext>
          </a:extLst>
        </p:spPr>
      </p:pic>
      <p:sp>
        <p:nvSpPr>
          <p:cNvPr id="7" name="Up Arrow 6"/>
          <p:cNvSpPr/>
          <p:nvPr/>
        </p:nvSpPr>
        <p:spPr>
          <a:xfrm rot="3480000">
            <a:off x="1950468" y="1532989"/>
            <a:ext cx="729714" cy="1987264"/>
          </a:xfrm>
          <a:prstGeom prst="upArrow">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3174" tIns="16587" rIns="33174" bIns="16587" rtlCol="0" anchor="ctr"/>
          <a:lstStyle/>
          <a:p>
            <a:pPr algn="ctr"/>
            <a:endParaRPr lang="en-US"/>
          </a:p>
        </p:txBody>
      </p:sp>
      <p:sp>
        <p:nvSpPr>
          <p:cNvPr id="8" name="TextBox 7"/>
          <p:cNvSpPr txBox="1"/>
          <p:nvPr/>
        </p:nvSpPr>
        <p:spPr>
          <a:xfrm rot="-1860000">
            <a:off x="301792" y="1693631"/>
            <a:ext cx="1885443" cy="1018383"/>
          </a:xfrm>
          <a:prstGeom prst="rect">
            <a:avLst/>
          </a:prstGeom>
          <a:noFill/>
        </p:spPr>
        <p:txBody>
          <a:bodyPr wrap="square" lIns="33174" tIns="16587" rIns="33174" bIns="16587" rtlCol="0">
            <a:spAutoFit/>
          </a:bodyPr>
          <a:lstStyle/>
          <a:p>
            <a:pPr algn="ctr"/>
            <a:r>
              <a:rPr lang="en-US" sz="1600" dirty="0">
                <a:solidFill>
                  <a:srgbClr val="1D60A8"/>
                </a:solidFill>
                <a:latin typeface="TUM Neue Helvetica 55 Regular"/>
              </a:rPr>
              <a:t>Data from smart phones, GPS receivers and fixed sensors.</a:t>
            </a:r>
          </a:p>
        </p:txBody>
      </p:sp>
      <p:sp>
        <p:nvSpPr>
          <p:cNvPr id="9" name="Cloud 8"/>
          <p:cNvSpPr/>
          <p:nvPr/>
        </p:nvSpPr>
        <p:spPr>
          <a:xfrm>
            <a:off x="2833487" y="759905"/>
            <a:ext cx="2976416" cy="1442917"/>
          </a:xfrm>
          <a:prstGeom prst="cloud">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3174" tIns="16587" rIns="33174" bIns="16587" rtlCol="0" anchor="ctr"/>
          <a:lstStyle/>
          <a:p>
            <a:pPr algn="ctr"/>
            <a:endParaRPr lang="en-US"/>
          </a:p>
        </p:txBody>
      </p:sp>
      <p:sp>
        <p:nvSpPr>
          <p:cNvPr id="10" name="TextBox 9"/>
          <p:cNvSpPr txBox="1"/>
          <p:nvPr/>
        </p:nvSpPr>
        <p:spPr>
          <a:xfrm>
            <a:off x="3494144" y="1182945"/>
            <a:ext cx="1558053" cy="587496"/>
          </a:xfrm>
          <a:prstGeom prst="rect">
            <a:avLst/>
          </a:prstGeom>
          <a:noFill/>
        </p:spPr>
        <p:txBody>
          <a:bodyPr wrap="square" lIns="33174" tIns="16587" rIns="33174" bIns="16587" rtlCol="0">
            <a:spAutoFit/>
          </a:bodyPr>
          <a:lstStyle/>
          <a:p>
            <a:pPr algn="ctr"/>
            <a:r>
              <a:rPr lang="en-US" dirty="0">
                <a:solidFill>
                  <a:srgbClr val="1D60A8"/>
                </a:solidFill>
                <a:latin typeface="TUM Neue Helvetica 55 Regular"/>
              </a:rPr>
              <a:t>Data stream processing</a:t>
            </a:r>
          </a:p>
        </p:txBody>
      </p:sp>
      <p:pic>
        <p:nvPicPr>
          <p:cNvPr id="11" name="Picture 6" descr="C:\Users\abhinav.sunderrajan\Desktop\PhDApplication\my-research\crystal-b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69" y="2903568"/>
            <a:ext cx="1405609" cy="2010119"/>
          </a:xfrm>
          <a:prstGeom prst="rect">
            <a:avLst/>
          </a:prstGeom>
          <a:noFill/>
          <a:extLst>
            <a:ext uri="{909E8E84-426E-40DD-AFC4-6F175D3DCCD1}">
              <a14:hiddenFill xmlns:a14="http://schemas.microsoft.com/office/drawing/2010/main">
                <a:solidFill>
                  <a:srgbClr val="FFFFFF"/>
                </a:solidFill>
              </a14:hiddenFill>
            </a:ext>
          </a:extLst>
        </p:spPr>
      </p:pic>
      <p:sp>
        <p:nvSpPr>
          <p:cNvPr id="12" name="Up Arrow 11"/>
          <p:cNvSpPr/>
          <p:nvPr/>
        </p:nvSpPr>
        <p:spPr>
          <a:xfrm rot="7500000">
            <a:off x="6258951" y="1222198"/>
            <a:ext cx="729714" cy="2098192"/>
          </a:xfrm>
          <a:prstGeom prst="upArrow">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3174" tIns="16587" rIns="33174" bIns="16587" rtlCol="0" anchor="ctr"/>
          <a:lstStyle/>
          <a:p>
            <a:pPr algn="ctr"/>
            <a:endParaRPr lang="en-US"/>
          </a:p>
        </p:txBody>
      </p:sp>
      <p:sp>
        <p:nvSpPr>
          <p:cNvPr id="13" name="TextBox 12"/>
          <p:cNvSpPr txBox="1"/>
          <p:nvPr/>
        </p:nvSpPr>
        <p:spPr>
          <a:xfrm>
            <a:off x="7096146" y="4913687"/>
            <a:ext cx="1570981" cy="772162"/>
          </a:xfrm>
          <a:prstGeom prst="rect">
            <a:avLst/>
          </a:prstGeom>
          <a:noFill/>
        </p:spPr>
        <p:txBody>
          <a:bodyPr wrap="square" lIns="33174" tIns="16587" rIns="33174" bIns="16587" rtlCol="0">
            <a:spAutoFit/>
          </a:bodyPr>
          <a:lstStyle/>
          <a:p>
            <a:pPr algn="ctr"/>
            <a:r>
              <a:rPr lang="en-US" sz="1600" dirty="0">
                <a:solidFill>
                  <a:srgbClr val="1D60A8"/>
                </a:solidFill>
                <a:latin typeface="TUM Neue Helvetica 55 Regular"/>
              </a:rPr>
              <a:t>Short term prognosis of traffic flow</a:t>
            </a:r>
          </a:p>
        </p:txBody>
      </p:sp>
      <p:pic>
        <p:nvPicPr>
          <p:cNvPr id="14" name="Picture 8" descr="C:\Users\abhinav.sunderrajan\Desktop\PhDApplication\my-research\decisions-270x21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279" y="2964760"/>
            <a:ext cx="2222878" cy="1697991"/>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5555165" y="3140754"/>
            <a:ext cx="1978114" cy="443657"/>
          </a:xfrm>
          <a:prstGeom prst="rightArrow">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3174" tIns="16587" rIns="33174" bIns="16587" rtlCol="0" anchor="ctr"/>
          <a:lstStyle/>
          <a:p>
            <a:pPr algn="ctr"/>
            <a:endParaRPr lang="en-US"/>
          </a:p>
        </p:txBody>
      </p:sp>
      <p:sp>
        <p:nvSpPr>
          <p:cNvPr id="16" name="Right Arrow 15"/>
          <p:cNvSpPr/>
          <p:nvPr/>
        </p:nvSpPr>
        <p:spPr>
          <a:xfrm flipH="1">
            <a:off x="5532431" y="4457453"/>
            <a:ext cx="1834704" cy="456234"/>
          </a:xfrm>
          <a:prstGeom prst="rightArrow">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3174" tIns="16587" rIns="33174" bIns="16587" rtlCol="0" anchor="ctr"/>
          <a:lstStyle/>
          <a:p>
            <a:pPr algn="ctr"/>
            <a:endParaRPr lang="en-US"/>
          </a:p>
        </p:txBody>
      </p:sp>
      <p:sp>
        <p:nvSpPr>
          <p:cNvPr id="17" name="TextBox 16"/>
          <p:cNvSpPr txBox="1"/>
          <p:nvPr/>
        </p:nvSpPr>
        <p:spPr>
          <a:xfrm>
            <a:off x="5155385" y="3742589"/>
            <a:ext cx="2211750" cy="525940"/>
          </a:xfrm>
          <a:prstGeom prst="rect">
            <a:avLst/>
          </a:prstGeom>
          <a:noFill/>
        </p:spPr>
        <p:txBody>
          <a:bodyPr wrap="square" lIns="33174" tIns="16587" rIns="33174" bIns="16587" rtlCol="0">
            <a:spAutoFit/>
          </a:bodyPr>
          <a:lstStyle/>
          <a:p>
            <a:pPr algn="ctr"/>
            <a:r>
              <a:rPr lang="en-US" sz="1600" dirty="0">
                <a:solidFill>
                  <a:srgbClr val="1D60A8"/>
                </a:solidFill>
                <a:latin typeface="TUM Neue Helvetica 55 Regular"/>
              </a:rPr>
              <a:t>Predict and evaluate different control actions</a:t>
            </a:r>
          </a:p>
        </p:txBody>
      </p:sp>
      <p:sp>
        <p:nvSpPr>
          <p:cNvPr id="18" name="U-Turn Arrow 17"/>
          <p:cNvSpPr/>
          <p:nvPr/>
        </p:nvSpPr>
        <p:spPr>
          <a:xfrm flipH="1" flipV="1">
            <a:off x="829230" y="4738498"/>
            <a:ext cx="3747629" cy="1437507"/>
          </a:xfrm>
          <a:prstGeom prst="uturnArrow">
            <a:avLst>
              <a:gd name="adj1" fmla="val 26266"/>
              <a:gd name="adj2" fmla="val 25000"/>
              <a:gd name="adj3" fmla="val 32595"/>
              <a:gd name="adj4" fmla="val 43750"/>
              <a:gd name="adj5" fmla="val 100000"/>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3174" tIns="16587" rIns="33174" bIns="16587" rtlCol="0" anchor="ctr"/>
          <a:lstStyle/>
          <a:p>
            <a:pPr algn="ctr"/>
            <a:endParaRPr lang="en-US">
              <a:solidFill>
                <a:schemeClr val="tx1"/>
              </a:solidFill>
            </a:endParaRPr>
          </a:p>
        </p:txBody>
      </p:sp>
      <p:sp>
        <p:nvSpPr>
          <p:cNvPr id="19" name="TextBox 18"/>
          <p:cNvSpPr txBox="1"/>
          <p:nvPr/>
        </p:nvSpPr>
        <p:spPr>
          <a:xfrm>
            <a:off x="1555570" y="4913687"/>
            <a:ext cx="2341673" cy="772162"/>
          </a:xfrm>
          <a:prstGeom prst="rect">
            <a:avLst/>
          </a:prstGeom>
          <a:noFill/>
        </p:spPr>
        <p:txBody>
          <a:bodyPr wrap="square" lIns="33174" tIns="16587" rIns="33174" bIns="16587" rtlCol="0">
            <a:spAutoFit/>
          </a:bodyPr>
          <a:lstStyle/>
          <a:p>
            <a:pPr algn="ctr"/>
            <a:r>
              <a:rPr lang="en-US" sz="1600" dirty="0">
                <a:solidFill>
                  <a:srgbClr val="1D60A8"/>
                </a:solidFill>
                <a:latin typeface="TUM Neue Helvetica 55 Regular"/>
              </a:rPr>
              <a:t>Suggest the best control measure for dynamic traffic flow optimization.</a:t>
            </a:r>
          </a:p>
        </p:txBody>
      </p:sp>
      <p:sp>
        <p:nvSpPr>
          <p:cNvPr id="21" name="TextBox 20"/>
          <p:cNvSpPr txBox="1"/>
          <p:nvPr/>
        </p:nvSpPr>
        <p:spPr>
          <a:xfrm>
            <a:off x="6346055" y="1690659"/>
            <a:ext cx="2042160" cy="369332"/>
          </a:xfrm>
          <a:prstGeom prst="rect">
            <a:avLst/>
          </a:prstGeom>
          <a:noFill/>
        </p:spPr>
        <p:txBody>
          <a:bodyPr wrap="square" rtlCol="0">
            <a:spAutoFit/>
          </a:bodyPr>
          <a:lstStyle/>
          <a:p>
            <a:pPr algn="ctr"/>
            <a:r>
              <a:rPr lang="en-US" dirty="0" smtClean="0">
                <a:solidFill>
                  <a:srgbClr val="1D60A8"/>
                </a:solidFill>
                <a:latin typeface="TUM Neue Helvetica 55 Regular"/>
              </a:rPr>
              <a:t>Traffic State </a:t>
            </a:r>
            <a:endParaRPr lang="en-US" dirty="0">
              <a:solidFill>
                <a:srgbClr val="1D60A8"/>
              </a:solidFill>
              <a:latin typeface="TUM Neue Helvetica 55 Regular"/>
            </a:endParaRPr>
          </a:p>
        </p:txBody>
      </p:sp>
      <p:sp>
        <p:nvSpPr>
          <p:cNvPr id="22" name="Title 2"/>
          <p:cNvSpPr>
            <a:spLocks noGrp="1"/>
          </p:cNvSpPr>
          <p:nvPr>
            <p:ph type="title"/>
          </p:nvPr>
        </p:nvSpPr>
        <p:spPr>
          <a:xfrm>
            <a:off x="231541" y="252244"/>
            <a:ext cx="8508999" cy="360000"/>
          </a:xfrm>
        </p:spPr>
        <p:txBody>
          <a:bodyPr/>
          <a:lstStyle/>
          <a:p>
            <a:r>
              <a:rPr lang="en-US" sz="2600" b="1" dirty="0" smtClean="0">
                <a:solidFill>
                  <a:srgbClr val="92D050"/>
                </a:solidFill>
              </a:rPr>
              <a:t>Overview</a:t>
            </a:r>
            <a:endParaRPr lang="en-US" sz="2600" b="1" dirty="0">
              <a:solidFill>
                <a:srgbClr val="92D050"/>
              </a:solidFill>
            </a:endParaRPr>
          </a:p>
        </p:txBody>
      </p:sp>
      <p:sp>
        <p:nvSpPr>
          <p:cNvPr id="23" name="TextBox 22"/>
          <p:cNvSpPr txBox="1"/>
          <p:nvPr/>
        </p:nvSpPr>
        <p:spPr>
          <a:xfrm>
            <a:off x="710119" y="6352162"/>
            <a:ext cx="7957008" cy="321563"/>
          </a:xfrm>
          <a:prstGeom prst="rect">
            <a:avLst/>
          </a:prstGeom>
          <a:noFill/>
        </p:spPr>
        <p:txBody>
          <a:bodyPr wrap="square" lIns="0" tIns="0" rIns="0" bIns="0" rtlCol="0">
            <a:spAutoFit/>
          </a:bodyPr>
          <a:lstStyle/>
          <a:p>
            <a:pPr algn="ctr">
              <a:lnSpc>
                <a:spcPct val="114000"/>
              </a:lnSpc>
            </a:pPr>
            <a:r>
              <a:rPr lang="en-US" sz="2000" b="1" dirty="0" smtClean="0">
                <a:solidFill>
                  <a:srgbClr val="005293"/>
                </a:solidFill>
                <a:latin typeface="+mn-lt"/>
              </a:rPr>
              <a:t>Symbiotic Traffic Simulation Platform </a:t>
            </a:r>
          </a:p>
        </p:txBody>
      </p:sp>
    </p:spTree>
    <p:extLst>
      <p:ext uri="{BB962C8B-B14F-4D97-AF65-F5344CB8AC3E}">
        <p14:creationId xmlns:p14="http://schemas.microsoft.com/office/powerpoint/2010/main" val="25569772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1814" y="1003430"/>
            <a:ext cx="8508999" cy="4783754"/>
          </a:xfrm>
        </p:spPr>
        <p:txBody>
          <a:bodyPr/>
          <a:lstStyle/>
          <a:p>
            <a:pPr marL="342900" indent="-342900">
              <a:buFont typeface="Wingdings" panose="05000000000000000000" pitchFamily="2" charset="2"/>
              <a:buChar char="Ø"/>
            </a:pPr>
            <a:r>
              <a:rPr lang="en-US" sz="2200" dirty="0">
                <a:solidFill>
                  <a:srgbClr val="005293"/>
                </a:solidFill>
              </a:rPr>
              <a:t>Symbiotic traffic simulations also offer exciting opportunities to implement and optimize </a:t>
            </a:r>
            <a:r>
              <a:rPr lang="en-US" sz="2200" dirty="0" smtClean="0">
                <a:solidFill>
                  <a:srgbClr val="005293"/>
                </a:solidFill>
              </a:rPr>
              <a:t>several techniques </a:t>
            </a:r>
            <a:r>
              <a:rPr lang="en-US" sz="2200" dirty="0">
                <a:solidFill>
                  <a:srgbClr val="005293"/>
                </a:solidFill>
              </a:rPr>
              <a:t>for traffic flow optimization </a:t>
            </a:r>
            <a:r>
              <a:rPr lang="en-US" sz="2200" dirty="0" smtClean="0">
                <a:solidFill>
                  <a:srgbClr val="005293"/>
                </a:solidFill>
              </a:rPr>
              <a:t>such </a:t>
            </a:r>
            <a:r>
              <a:rPr lang="en-US" sz="2200" dirty="0">
                <a:solidFill>
                  <a:srgbClr val="005293"/>
                </a:solidFill>
              </a:rPr>
              <a:t>as </a:t>
            </a:r>
            <a:r>
              <a:rPr lang="en-US" sz="2200" dirty="0" smtClean="0">
                <a:solidFill>
                  <a:srgbClr val="005293"/>
                </a:solidFill>
              </a:rPr>
              <a:t>adaptive speed </a:t>
            </a:r>
            <a:r>
              <a:rPr lang="en-US" sz="2200" dirty="0">
                <a:solidFill>
                  <a:srgbClr val="005293"/>
                </a:solidFill>
              </a:rPr>
              <a:t>limits and dynamic routing</a:t>
            </a:r>
            <a:r>
              <a:rPr lang="en-US" sz="2200" dirty="0" smtClean="0">
                <a:solidFill>
                  <a:srgbClr val="005293"/>
                </a:solidFill>
              </a:rPr>
              <a:t>.</a:t>
            </a:r>
          </a:p>
          <a:p>
            <a:pPr marL="342900" indent="-342900">
              <a:buFont typeface="Wingdings" panose="05000000000000000000" pitchFamily="2" charset="2"/>
              <a:buChar char="Ø"/>
            </a:pPr>
            <a:r>
              <a:rPr lang="en-US" sz="2200" dirty="0">
                <a:solidFill>
                  <a:srgbClr val="005293"/>
                </a:solidFill>
              </a:rPr>
              <a:t>Mobile applications and in car navigation systems provide a </a:t>
            </a:r>
            <a:r>
              <a:rPr lang="en-US" sz="2200" dirty="0" smtClean="0">
                <a:solidFill>
                  <a:srgbClr val="005293"/>
                </a:solidFill>
              </a:rPr>
              <a:t>great means </a:t>
            </a:r>
            <a:r>
              <a:rPr lang="en-US" sz="2200" dirty="0">
                <a:solidFill>
                  <a:srgbClr val="005293"/>
                </a:solidFill>
              </a:rPr>
              <a:t>to disperse information to the traffic participants while the control system receives user </a:t>
            </a:r>
            <a:r>
              <a:rPr lang="en-US" sz="2200" dirty="0" smtClean="0">
                <a:solidFill>
                  <a:srgbClr val="005293"/>
                </a:solidFill>
              </a:rPr>
              <a:t>anonymized data </a:t>
            </a:r>
            <a:r>
              <a:rPr lang="en-US" sz="2200" dirty="0">
                <a:solidFill>
                  <a:srgbClr val="005293"/>
                </a:solidFill>
              </a:rPr>
              <a:t>about vehicle speed, location and even origin-destination flows</a:t>
            </a:r>
            <a:r>
              <a:rPr lang="en-US" sz="2200" dirty="0" smtClean="0">
                <a:solidFill>
                  <a:srgbClr val="005293"/>
                </a:solidFill>
              </a:rPr>
              <a:t>.</a:t>
            </a:r>
          </a:p>
          <a:p>
            <a:pPr marL="342900" indent="-342900">
              <a:buFont typeface="Wingdings" panose="05000000000000000000" pitchFamily="2" charset="2"/>
              <a:buChar char="Ø"/>
            </a:pPr>
            <a:r>
              <a:rPr lang="en-US" sz="2200" dirty="0">
                <a:solidFill>
                  <a:srgbClr val="005293"/>
                </a:solidFill>
              </a:rPr>
              <a:t>This form of a symbiotic </a:t>
            </a:r>
            <a:r>
              <a:rPr lang="en-US" sz="2200" dirty="0" smtClean="0">
                <a:solidFill>
                  <a:srgbClr val="005293"/>
                </a:solidFill>
              </a:rPr>
              <a:t>simulation based </a:t>
            </a:r>
            <a:r>
              <a:rPr lang="en-US" sz="2200" dirty="0">
                <a:solidFill>
                  <a:srgbClr val="005293"/>
                </a:solidFill>
              </a:rPr>
              <a:t>traffic prediction and optimization framework directed towards </a:t>
            </a:r>
            <a:r>
              <a:rPr lang="en-US" sz="2200" dirty="0" smtClean="0">
                <a:solidFill>
                  <a:srgbClr val="005293"/>
                </a:solidFill>
              </a:rPr>
              <a:t>receiving user anonymized data from individual drivers and providing them personalized updates is an interesting area for future research.</a:t>
            </a:r>
          </a:p>
          <a:p>
            <a:pPr marL="342900" indent="-342900">
              <a:buFont typeface="Wingdings" panose="05000000000000000000" pitchFamily="2" charset="2"/>
              <a:buChar char="Ø"/>
            </a:pPr>
            <a:endParaRPr lang="en-US" sz="2200" dirty="0">
              <a:solidFill>
                <a:srgbClr val="005293"/>
              </a:solidFill>
            </a:endParaRPr>
          </a:p>
        </p:txBody>
      </p:sp>
      <p:sp>
        <p:nvSpPr>
          <p:cNvPr id="3" name="Title 2"/>
          <p:cNvSpPr>
            <a:spLocks noGrp="1"/>
          </p:cNvSpPr>
          <p:nvPr>
            <p:ph type="title"/>
          </p:nvPr>
        </p:nvSpPr>
        <p:spPr>
          <a:xfrm>
            <a:off x="202358" y="281427"/>
            <a:ext cx="8508999" cy="360000"/>
          </a:xfrm>
        </p:spPr>
        <p:txBody>
          <a:bodyPr/>
          <a:lstStyle/>
          <a:p>
            <a:r>
              <a:rPr lang="en-US" sz="2600" b="1" dirty="0" smtClean="0">
                <a:solidFill>
                  <a:srgbClr val="92D050"/>
                </a:solidFill>
              </a:rPr>
              <a:t>Future Work</a:t>
            </a:r>
            <a:endParaRPr lang="en-US" sz="2600" b="1" dirty="0">
              <a:solidFill>
                <a:srgbClr val="92D050"/>
              </a:solidFill>
            </a:endParaRPr>
          </a:p>
        </p:txBody>
      </p:sp>
    </p:spTree>
    <p:extLst>
      <p:ext uri="{BB962C8B-B14F-4D97-AF65-F5344CB8AC3E}">
        <p14:creationId xmlns:p14="http://schemas.microsoft.com/office/powerpoint/2010/main" val="27026801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3974" y="1664911"/>
            <a:ext cx="7198470" cy="2391524"/>
          </a:xfrm>
        </p:spPr>
        <p:txBody>
          <a:bodyPr/>
          <a:lstStyle/>
          <a:p>
            <a:pPr algn="r"/>
            <a:r>
              <a:rPr lang="en-US" sz="3600" b="1" dirty="0" smtClean="0">
                <a:solidFill>
                  <a:srgbClr val="92D050"/>
                </a:solidFill>
              </a:rPr>
              <a:t>Thanks for you attention!</a:t>
            </a:r>
          </a:p>
          <a:p>
            <a:pPr algn="r"/>
            <a:r>
              <a:rPr lang="en-US" sz="3600" b="1" dirty="0" smtClean="0">
                <a:solidFill>
                  <a:srgbClr val="92D050"/>
                </a:solidFill>
              </a:rPr>
              <a:t>Any Questions or suggestions?</a:t>
            </a:r>
            <a:endParaRPr lang="en-US" sz="3600" b="1" dirty="0">
              <a:solidFill>
                <a:srgbClr val="92D050"/>
              </a:solidFill>
            </a:endParaRPr>
          </a:p>
        </p:txBody>
      </p:sp>
    </p:spTree>
    <p:extLst>
      <p:ext uri="{BB962C8B-B14F-4D97-AF65-F5344CB8AC3E}">
        <p14:creationId xmlns:p14="http://schemas.microsoft.com/office/powerpoint/2010/main" val="2427065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2957" y="285750"/>
            <a:ext cx="8508999" cy="360000"/>
          </a:xfrm>
        </p:spPr>
        <p:txBody>
          <a:bodyPr/>
          <a:lstStyle/>
          <a:p>
            <a:r>
              <a:rPr lang="en-US" sz="2600" b="1" dirty="0">
                <a:solidFill>
                  <a:srgbClr val="92D050"/>
                </a:solidFill>
              </a:rPr>
              <a:t>Background and </a:t>
            </a:r>
            <a:r>
              <a:rPr lang="en-US" sz="2600" b="1" dirty="0" smtClean="0">
                <a:solidFill>
                  <a:srgbClr val="92D050"/>
                </a:solidFill>
              </a:rPr>
              <a:t>Motivation</a:t>
            </a:r>
            <a:endParaRPr lang="en-US" sz="2600" dirty="0">
              <a:solidFill>
                <a:srgbClr val="92D050"/>
              </a:solidFill>
            </a:endParaRPr>
          </a:p>
        </p:txBody>
      </p:sp>
      <p:pic>
        <p:nvPicPr>
          <p:cNvPr id="5" name="Picture 3" descr="C:\Users\abhinav.sunderrajan\Desktop\Future\presentation\204598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67" y="886442"/>
            <a:ext cx="8303684" cy="55357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4067" y="1380506"/>
            <a:ext cx="2867025" cy="1200329"/>
          </a:xfrm>
          <a:prstGeom prst="rect">
            <a:avLst/>
          </a:prstGeom>
          <a:noFill/>
        </p:spPr>
        <p:txBody>
          <a:bodyPr wrap="square" rtlCol="0">
            <a:spAutoFit/>
          </a:bodyPr>
          <a:lstStyle/>
          <a:p>
            <a:r>
              <a:rPr lang="en-US" b="1" dirty="0" smtClean="0">
                <a:solidFill>
                  <a:schemeClr val="bg1"/>
                </a:solidFill>
                <a:latin typeface="TUM Neue Helvetica 55 Regular"/>
              </a:rPr>
              <a:t>Next generation ERP could be Global navigation satellite system based.</a:t>
            </a:r>
            <a:endParaRPr lang="en-US" b="1" dirty="0">
              <a:solidFill>
                <a:schemeClr val="bg1"/>
              </a:solidFill>
              <a:latin typeface="TUM Neue Helvetica 55 Regular"/>
            </a:endParaRPr>
          </a:p>
        </p:txBody>
      </p:sp>
      <p:sp>
        <p:nvSpPr>
          <p:cNvPr id="7" name="TextBox 6"/>
          <p:cNvSpPr txBox="1"/>
          <p:nvPr/>
        </p:nvSpPr>
        <p:spPr>
          <a:xfrm>
            <a:off x="445557" y="4043893"/>
            <a:ext cx="2867025" cy="1477328"/>
          </a:xfrm>
          <a:prstGeom prst="rect">
            <a:avLst/>
          </a:prstGeom>
          <a:noFill/>
        </p:spPr>
        <p:txBody>
          <a:bodyPr wrap="square" rtlCol="0">
            <a:spAutoFit/>
          </a:bodyPr>
          <a:lstStyle/>
          <a:p>
            <a:r>
              <a:rPr lang="en-US" b="1" dirty="0" smtClean="0">
                <a:solidFill>
                  <a:schemeClr val="bg1"/>
                </a:solidFill>
                <a:latin typeface="TUM Neue Helvetica 55 Regular"/>
              </a:rPr>
              <a:t>Thus most vehicles will have GPS receivers emitting data such as location and speed at fixed time intervals.</a:t>
            </a:r>
            <a:endParaRPr lang="en-US" b="1" dirty="0">
              <a:solidFill>
                <a:schemeClr val="bg1"/>
              </a:solidFill>
              <a:latin typeface="TUM Neue Helvetica 55 Regular"/>
            </a:endParaRPr>
          </a:p>
        </p:txBody>
      </p:sp>
    </p:spTree>
    <p:extLst>
      <p:ext uri="{BB962C8B-B14F-4D97-AF65-F5344CB8AC3E}">
        <p14:creationId xmlns:p14="http://schemas.microsoft.com/office/powerpoint/2010/main" val="936781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52957" y="285750"/>
            <a:ext cx="8508999" cy="360000"/>
          </a:xfrm>
        </p:spPr>
        <p:txBody>
          <a:bodyPr/>
          <a:lstStyle/>
          <a:p>
            <a:r>
              <a:rPr lang="en-US" sz="2600" b="1" dirty="0">
                <a:solidFill>
                  <a:srgbClr val="92D050"/>
                </a:solidFill>
              </a:rPr>
              <a:t>Background and </a:t>
            </a:r>
            <a:r>
              <a:rPr lang="en-US" sz="2600" b="1" dirty="0" smtClean="0">
                <a:solidFill>
                  <a:srgbClr val="92D050"/>
                </a:solidFill>
              </a:rPr>
              <a:t>Motivation</a:t>
            </a:r>
            <a:endParaRPr lang="en-US" sz="2600" dirty="0">
              <a:solidFill>
                <a:srgbClr val="92D050"/>
              </a:solidFill>
            </a:endParaRPr>
          </a:p>
        </p:txBody>
      </p:sp>
      <p:pic>
        <p:nvPicPr>
          <p:cNvPr id="6" name="Picture 2" descr="http://images.clipartpanda.com/stick-man-thinking-7iao5r6K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333" y="2795648"/>
            <a:ext cx="3444303" cy="3930731"/>
          </a:xfrm>
          <a:prstGeom prst="rect">
            <a:avLst/>
          </a:prstGeom>
          <a:noFill/>
          <a:extLst>
            <a:ext uri="{909E8E84-426E-40DD-AFC4-6F175D3DCCD1}">
              <a14:hiddenFill xmlns:a14="http://schemas.microsoft.com/office/drawing/2010/main">
                <a:solidFill>
                  <a:srgbClr val="FFFFFF"/>
                </a:solidFill>
              </a14:hiddenFill>
            </a:ext>
          </a:extLst>
        </p:spPr>
      </p:pic>
      <p:sp>
        <p:nvSpPr>
          <p:cNvPr id="7" name="Cloud Callout 6"/>
          <p:cNvSpPr/>
          <p:nvPr/>
        </p:nvSpPr>
        <p:spPr>
          <a:xfrm>
            <a:off x="2685804" y="1083733"/>
            <a:ext cx="5332129" cy="2472266"/>
          </a:xfrm>
          <a:prstGeom prst="cloudCallout">
            <a:avLst>
              <a:gd name="adj1" fmla="val -48260"/>
              <a:gd name="adj2" fmla="val 44521"/>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10252" y="1604753"/>
            <a:ext cx="3883231" cy="1200329"/>
          </a:xfrm>
          <a:prstGeom prst="rect">
            <a:avLst/>
          </a:prstGeom>
          <a:noFill/>
        </p:spPr>
        <p:txBody>
          <a:bodyPr wrap="square" rtlCol="0">
            <a:spAutoFit/>
          </a:bodyPr>
          <a:lstStyle/>
          <a:p>
            <a:r>
              <a:rPr lang="en-US" dirty="0" smtClean="0">
                <a:solidFill>
                  <a:srgbClr val="1D60A8"/>
                </a:solidFill>
                <a:latin typeface="TUM Neue Helvetica 55 Regular"/>
              </a:rPr>
              <a:t>Can we leverage this real-time data stream for data-driven adaptive traffic flow control and optimization?</a:t>
            </a:r>
          </a:p>
          <a:p>
            <a:endParaRPr lang="en-US" dirty="0">
              <a:latin typeface="TUM Neue Helvetica 55 Regular"/>
            </a:endParaRPr>
          </a:p>
        </p:txBody>
      </p:sp>
    </p:spTree>
    <p:extLst>
      <p:ext uri="{BB962C8B-B14F-4D97-AF65-F5344CB8AC3E}">
        <p14:creationId xmlns:p14="http://schemas.microsoft.com/office/powerpoint/2010/main" val="1126064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0556" y="974788"/>
            <a:ext cx="8508999" cy="4783754"/>
          </a:xfrm>
        </p:spPr>
        <p:txBody>
          <a:bodyPr/>
          <a:lstStyle/>
          <a:p>
            <a:pPr marL="342900" indent="-342900">
              <a:buFont typeface="Wingdings" panose="05000000000000000000" pitchFamily="2" charset="2"/>
              <a:buChar char="Ø"/>
            </a:pPr>
            <a:r>
              <a:rPr lang="en-US" sz="2300" dirty="0">
                <a:solidFill>
                  <a:srgbClr val="005293"/>
                </a:solidFill>
              </a:rPr>
              <a:t>In this </a:t>
            </a:r>
            <a:r>
              <a:rPr lang="en-US" sz="2300" dirty="0" smtClean="0">
                <a:solidFill>
                  <a:srgbClr val="005293"/>
                </a:solidFill>
              </a:rPr>
              <a:t>talk, </a:t>
            </a:r>
            <a:r>
              <a:rPr lang="en-US" sz="2300" dirty="0">
                <a:solidFill>
                  <a:srgbClr val="005293"/>
                </a:solidFill>
              </a:rPr>
              <a:t>we present a </a:t>
            </a:r>
            <a:r>
              <a:rPr lang="en-US" sz="2300" dirty="0" smtClean="0">
                <a:solidFill>
                  <a:srgbClr val="005293"/>
                </a:solidFill>
              </a:rPr>
              <a:t>“</a:t>
            </a:r>
            <a:r>
              <a:rPr lang="en-US" sz="2300" i="1" dirty="0" smtClean="0">
                <a:solidFill>
                  <a:srgbClr val="005293"/>
                </a:solidFill>
              </a:rPr>
              <a:t>Symbiotic </a:t>
            </a:r>
            <a:r>
              <a:rPr lang="en-US" sz="2300" i="1" dirty="0">
                <a:solidFill>
                  <a:srgbClr val="005293"/>
                </a:solidFill>
              </a:rPr>
              <a:t>T</a:t>
            </a:r>
            <a:r>
              <a:rPr lang="en-US" sz="2300" i="1" dirty="0" smtClean="0">
                <a:solidFill>
                  <a:srgbClr val="005293"/>
                </a:solidFill>
              </a:rPr>
              <a:t>raffic </a:t>
            </a:r>
            <a:r>
              <a:rPr lang="en-US" sz="2300" i="1" dirty="0">
                <a:solidFill>
                  <a:srgbClr val="005293"/>
                </a:solidFill>
              </a:rPr>
              <a:t>S</a:t>
            </a:r>
            <a:r>
              <a:rPr lang="en-US" sz="2300" i="1" dirty="0" smtClean="0">
                <a:solidFill>
                  <a:srgbClr val="005293"/>
                </a:solidFill>
              </a:rPr>
              <a:t>imulation Framework” </a:t>
            </a:r>
            <a:r>
              <a:rPr lang="en-US" sz="2300" dirty="0" smtClean="0">
                <a:solidFill>
                  <a:srgbClr val="005293"/>
                </a:solidFill>
              </a:rPr>
              <a:t>(STSF).</a:t>
            </a:r>
          </a:p>
          <a:p>
            <a:pPr marL="342900" indent="-342900">
              <a:buFont typeface="Wingdings" panose="05000000000000000000" pitchFamily="2" charset="2"/>
              <a:buChar char="Ø"/>
            </a:pPr>
            <a:r>
              <a:rPr lang="en-US" sz="2300" i="1" dirty="0">
                <a:solidFill>
                  <a:srgbClr val="005293"/>
                </a:solidFill>
              </a:rPr>
              <a:t>Symbiotic Simulation </a:t>
            </a:r>
            <a:r>
              <a:rPr lang="en-US" sz="2300" dirty="0">
                <a:solidFill>
                  <a:srgbClr val="005293"/>
                </a:solidFill>
              </a:rPr>
              <a:t>is a special class of dynamic data driven adaptive simulation involving a mutually beneficial relationship between the </a:t>
            </a:r>
            <a:r>
              <a:rPr lang="en-US" sz="2300" i="1" dirty="0">
                <a:solidFill>
                  <a:srgbClr val="005293"/>
                </a:solidFill>
              </a:rPr>
              <a:t>physical system</a:t>
            </a:r>
            <a:r>
              <a:rPr lang="en-US" sz="2300" dirty="0">
                <a:solidFill>
                  <a:srgbClr val="005293"/>
                </a:solidFill>
              </a:rPr>
              <a:t> and </a:t>
            </a:r>
            <a:r>
              <a:rPr lang="en-US" sz="2300" i="1" dirty="0">
                <a:solidFill>
                  <a:srgbClr val="005293"/>
                </a:solidFill>
              </a:rPr>
              <a:t>simulation systems</a:t>
            </a:r>
            <a:r>
              <a:rPr lang="en-US" sz="2300" dirty="0" smtClean="0">
                <a:solidFill>
                  <a:srgbClr val="005293"/>
                </a:solidFill>
              </a:rPr>
              <a:t>.</a:t>
            </a:r>
          </a:p>
          <a:p>
            <a:pPr marL="342900" indent="-342900">
              <a:buFont typeface="Wingdings" panose="05000000000000000000" pitchFamily="2" charset="2"/>
              <a:buChar char="Ø"/>
            </a:pPr>
            <a:r>
              <a:rPr lang="en-US" sz="2300" dirty="0">
                <a:solidFill>
                  <a:schemeClr val="tx2">
                    <a:lumMod val="75000"/>
                  </a:schemeClr>
                </a:solidFill>
              </a:rPr>
              <a:t>The STSF receives continuous inputs from the physical system, i.e., the road </a:t>
            </a:r>
            <a:r>
              <a:rPr lang="en-US" sz="2300" dirty="0" smtClean="0">
                <a:solidFill>
                  <a:schemeClr val="tx2">
                    <a:lumMod val="75000"/>
                  </a:schemeClr>
                </a:solidFill>
              </a:rPr>
              <a:t>network (and the vehicles driving on it) </a:t>
            </a:r>
            <a:r>
              <a:rPr lang="en-US" sz="2300" dirty="0">
                <a:solidFill>
                  <a:schemeClr val="tx2">
                    <a:lumMod val="75000"/>
                  </a:schemeClr>
                </a:solidFill>
              </a:rPr>
              <a:t>to initialize predictive faster than real time simulations.</a:t>
            </a:r>
          </a:p>
          <a:p>
            <a:pPr marL="342900" indent="-342900">
              <a:buFont typeface="Wingdings" panose="05000000000000000000" pitchFamily="2" charset="2"/>
              <a:buChar char="Ø"/>
            </a:pPr>
            <a:r>
              <a:rPr lang="en-US" sz="2300" dirty="0">
                <a:solidFill>
                  <a:schemeClr val="tx2">
                    <a:lumMod val="75000"/>
                  </a:schemeClr>
                </a:solidFill>
              </a:rPr>
              <a:t>Based on the results of the predictive simulations, a recommendation is sent back to control the </a:t>
            </a:r>
            <a:r>
              <a:rPr lang="en-US" sz="2300" dirty="0" smtClean="0">
                <a:solidFill>
                  <a:schemeClr val="tx2">
                    <a:lumMod val="75000"/>
                  </a:schemeClr>
                </a:solidFill>
              </a:rPr>
              <a:t>road network for optimizing traffic flow.</a:t>
            </a:r>
            <a:endParaRPr lang="en-US" sz="2300" dirty="0">
              <a:solidFill>
                <a:schemeClr val="tx2">
                  <a:lumMod val="75000"/>
                </a:schemeClr>
              </a:solidFill>
            </a:endParaRPr>
          </a:p>
          <a:p>
            <a:endParaRPr lang="en-US" sz="2300" dirty="0" smtClean="0">
              <a:solidFill>
                <a:srgbClr val="005293"/>
              </a:solidFill>
            </a:endParaRPr>
          </a:p>
        </p:txBody>
      </p:sp>
      <p:sp>
        <p:nvSpPr>
          <p:cNvPr id="5" name="Title 2"/>
          <p:cNvSpPr>
            <a:spLocks noGrp="1"/>
          </p:cNvSpPr>
          <p:nvPr>
            <p:ph type="title"/>
          </p:nvPr>
        </p:nvSpPr>
        <p:spPr>
          <a:xfrm>
            <a:off x="352957" y="285750"/>
            <a:ext cx="8508999" cy="360000"/>
          </a:xfrm>
        </p:spPr>
        <p:txBody>
          <a:bodyPr/>
          <a:lstStyle/>
          <a:p>
            <a:r>
              <a:rPr lang="en-US" sz="2600" b="1" dirty="0">
                <a:solidFill>
                  <a:srgbClr val="92D050"/>
                </a:solidFill>
              </a:rPr>
              <a:t>Background and </a:t>
            </a:r>
            <a:r>
              <a:rPr lang="en-US" sz="2600" b="1" dirty="0" smtClean="0">
                <a:solidFill>
                  <a:srgbClr val="92D050"/>
                </a:solidFill>
              </a:rPr>
              <a:t>Motivation</a:t>
            </a:r>
            <a:endParaRPr lang="en-US" sz="2600" dirty="0">
              <a:solidFill>
                <a:srgbClr val="92D050"/>
              </a:solidFill>
            </a:endParaRPr>
          </a:p>
        </p:txBody>
      </p:sp>
    </p:spTree>
    <p:extLst>
      <p:ext uri="{BB962C8B-B14F-4D97-AF65-F5344CB8AC3E}">
        <p14:creationId xmlns:p14="http://schemas.microsoft.com/office/powerpoint/2010/main" val="217271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9823" y="932454"/>
            <a:ext cx="8508999" cy="4783754"/>
          </a:xfrm>
        </p:spPr>
        <p:txBody>
          <a:bodyPr/>
          <a:lstStyle/>
          <a:p>
            <a:pPr marL="342900" indent="-342900">
              <a:buFont typeface="Wingdings" panose="05000000000000000000" pitchFamily="2" charset="2"/>
              <a:buChar char="Ø"/>
            </a:pPr>
            <a:r>
              <a:rPr lang="en-US" sz="2400" dirty="0" smtClean="0">
                <a:solidFill>
                  <a:srgbClr val="005293"/>
                </a:solidFill>
              </a:rPr>
              <a:t>The </a:t>
            </a:r>
            <a:r>
              <a:rPr lang="en-US" sz="2400" dirty="0">
                <a:solidFill>
                  <a:srgbClr val="005293"/>
                </a:solidFill>
              </a:rPr>
              <a:t>physical system is emulated using a high-fidelity </a:t>
            </a:r>
            <a:r>
              <a:rPr lang="en-US" sz="2400" i="1" dirty="0">
                <a:solidFill>
                  <a:srgbClr val="005293"/>
                </a:solidFill>
              </a:rPr>
              <a:t>agent based microscopic traffic simulation</a:t>
            </a:r>
            <a:r>
              <a:rPr lang="en-US" sz="2400" dirty="0">
                <a:solidFill>
                  <a:srgbClr val="005293"/>
                </a:solidFill>
              </a:rPr>
              <a:t> incorporating acceleration and lane change models.</a:t>
            </a:r>
          </a:p>
          <a:p>
            <a:pPr marL="342900" indent="-342900">
              <a:buFont typeface="Wingdings" panose="05000000000000000000" pitchFamily="2" charset="2"/>
              <a:buChar char="Ø"/>
            </a:pPr>
            <a:r>
              <a:rPr lang="en-US" sz="2400" dirty="0">
                <a:solidFill>
                  <a:srgbClr val="005293"/>
                </a:solidFill>
              </a:rPr>
              <a:t>The prediction &amp; control system </a:t>
            </a:r>
            <a:r>
              <a:rPr lang="en-US" sz="2400" dirty="0" smtClean="0">
                <a:solidFill>
                  <a:srgbClr val="005293"/>
                </a:solidFill>
              </a:rPr>
              <a:t>receives </a:t>
            </a:r>
            <a:r>
              <a:rPr lang="en-US" sz="2400" dirty="0">
                <a:solidFill>
                  <a:srgbClr val="005293"/>
                </a:solidFill>
              </a:rPr>
              <a:t>traffic state inputs from the physical system uses a </a:t>
            </a:r>
            <a:r>
              <a:rPr lang="en-US" sz="2400" i="1" dirty="0">
                <a:solidFill>
                  <a:srgbClr val="005293"/>
                </a:solidFill>
              </a:rPr>
              <a:t>macroscopic traffic flow model</a:t>
            </a:r>
            <a:r>
              <a:rPr lang="en-US" sz="2400" dirty="0">
                <a:solidFill>
                  <a:srgbClr val="005293"/>
                </a:solidFill>
              </a:rPr>
              <a:t> to employ a simulation based optimization </a:t>
            </a:r>
            <a:r>
              <a:rPr lang="en-US" sz="2400" dirty="0" smtClean="0">
                <a:solidFill>
                  <a:srgbClr val="005293"/>
                </a:solidFill>
              </a:rPr>
              <a:t>strategy.</a:t>
            </a:r>
          </a:p>
          <a:p>
            <a:pPr marL="342900" indent="-342900">
              <a:buFont typeface="Wingdings" panose="05000000000000000000" pitchFamily="2" charset="2"/>
              <a:buChar char="Ø"/>
            </a:pPr>
            <a:r>
              <a:rPr lang="en-US" sz="2400" dirty="0" smtClean="0">
                <a:solidFill>
                  <a:srgbClr val="005293"/>
                </a:solidFill>
              </a:rPr>
              <a:t>Finally the </a:t>
            </a:r>
            <a:r>
              <a:rPr lang="en-US" sz="2400" dirty="0">
                <a:solidFill>
                  <a:srgbClr val="005293"/>
                </a:solidFill>
              </a:rPr>
              <a:t>recommendations of this predictive &amp; control system </a:t>
            </a:r>
            <a:r>
              <a:rPr lang="en-US" sz="2400" dirty="0" smtClean="0">
                <a:solidFill>
                  <a:srgbClr val="005293"/>
                </a:solidFill>
              </a:rPr>
              <a:t>are given </a:t>
            </a:r>
            <a:r>
              <a:rPr lang="en-US" sz="2400" dirty="0">
                <a:solidFill>
                  <a:srgbClr val="005293"/>
                </a:solidFill>
              </a:rPr>
              <a:t>back to the physical system (microscopic simulation) and evaluated for efficacy</a:t>
            </a:r>
            <a:r>
              <a:rPr lang="en-US" sz="2400" dirty="0" smtClean="0">
                <a:solidFill>
                  <a:srgbClr val="005293"/>
                </a:solidFill>
              </a:rPr>
              <a:t>.</a:t>
            </a:r>
            <a:endParaRPr lang="en-US" sz="2400" dirty="0">
              <a:solidFill>
                <a:srgbClr val="005293"/>
              </a:solidFill>
            </a:endParaRPr>
          </a:p>
        </p:txBody>
      </p:sp>
      <p:sp>
        <p:nvSpPr>
          <p:cNvPr id="5" name="Title 2"/>
          <p:cNvSpPr>
            <a:spLocks noGrp="1"/>
          </p:cNvSpPr>
          <p:nvPr>
            <p:ph type="title"/>
          </p:nvPr>
        </p:nvSpPr>
        <p:spPr>
          <a:xfrm>
            <a:off x="440506" y="295478"/>
            <a:ext cx="8508999" cy="360000"/>
          </a:xfrm>
        </p:spPr>
        <p:txBody>
          <a:bodyPr/>
          <a:lstStyle/>
          <a:p>
            <a:r>
              <a:rPr lang="en-US" sz="2600" b="1" dirty="0">
                <a:solidFill>
                  <a:srgbClr val="92D050"/>
                </a:solidFill>
              </a:rPr>
              <a:t>Background and </a:t>
            </a:r>
            <a:r>
              <a:rPr lang="en-US" sz="2600" b="1" dirty="0" smtClean="0">
                <a:solidFill>
                  <a:srgbClr val="92D050"/>
                </a:solidFill>
              </a:rPr>
              <a:t>Motivation</a:t>
            </a:r>
            <a:endParaRPr lang="en-US" sz="2600" dirty="0">
              <a:solidFill>
                <a:srgbClr val="92D050"/>
              </a:solidFill>
            </a:endParaRPr>
          </a:p>
        </p:txBody>
      </p:sp>
    </p:spTree>
    <p:extLst>
      <p:ext uri="{BB962C8B-B14F-4D97-AF65-F5344CB8AC3E}">
        <p14:creationId xmlns:p14="http://schemas.microsoft.com/office/powerpoint/2010/main" val="2367829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180" y="1431448"/>
            <a:ext cx="8508999" cy="4783754"/>
          </a:xfrm>
        </p:spPr>
        <p:txBody>
          <a:bodyPr/>
          <a:lstStyle/>
          <a:p>
            <a:pPr marL="514350" indent="-514350">
              <a:buFont typeface="+mj-lt"/>
              <a:buAutoNum type="arabicPeriod"/>
            </a:pPr>
            <a:r>
              <a:rPr lang="en-US" sz="3200" dirty="0" smtClean="0">
                <a:solidFill>
                  <a:schemeClr val="accent2">
                    <a:lumMod val="60000"/>
                    <a:lumOff val="40000"/>
                  </a:schemeClr>
                </a:solidFill>
              </a:rPr>
              <a:t>Background and Motivation.</a:t>
            </a:r>
          </a:p>
          <a:p>
            <a:pPr marL="514350" indent="-514350">
              <a:buFont typeface="+mj-lt"/>
              <a:buAutoNum type="arabicPeriod"/>
            </a:pPr>
            <a:r>
              <a:rPr lang="en-US" sz="3200" b="1" dirty="0" smtClean="0">
                <a:solidFill>
                  <a:srgbClr val="005293"/>
                </a:solidFill>
              </a:rPr>
              <a:t>Symbiotic Traffic Simulation Framework.</a:t>
            </a:r>
          </a:p>
          <a:p>
            <a:pPr marL="690563" lvl="1" indent="-514350">
              <a:buFont typeface="Wingdings" panose="05000000000000000000" pitchFamily="2" charset="2"/>
              <a:buChar char="v"/>
            </a:pPr>
            <a:r>
              <a:rPr lang="en-US" sz="2600" b="1" dirty="0" smtClean="0">
                <a:solidFill>
                  <a:srgbClr val="005293"/>
                </a:solidFill>
              </a:rPr>
              <a:t>Overview</a:t>
            </a:r>
          </a:p>
          <a:p>
            <a:pPr marL="690563" lvl="1" indent="-514350">
              <a:buFont typeface="Wingdings" panose="05000000000000000000" pitchFamily="2" charset="2"/>
              <a:buChar char="v"/>
            </a:pPr>
            <a:r>
              <a:rPr lang="en-US" sz="2600" b="1" dirty="0" smtClean="0">
                <a:solidFill>
                  <a:srgbClr val="005293"/>
                </a:solidFill>
              </a:rPr>
              <a:t>Physical System</a:t>
            </a:r>
          </a:p>
          <a:p>
            <a:pPr marL="690563" lvl="1" indent="-514350">
              <a:buFont typeface="Wingdings" panose="05000000000000000000" pitchFamily="2" charset="2"/>
              <a:buChar char="v"/>
            </a:pPr>
            <a:r>
              <a:rPr lang="en-US" sz="2600" b="1" dirty="0" smtClean="0">
                <a:solidFill>
                  <a:srgbClr val="005293"/>
                </a:solidFill>
              </a:rPr>
              <a:t>Prediction syste</a:t>
            </a:r>
            <a:r>
              <a:rPr lang="en-US" sz="2600" b="1" dirty="0">
                <a:solidFill>
                  <a:srgbClr val="005293"/>
                </a:solidFill>
              </a:rPr>
              <a:t>m</a:t>
            </a:r>
            <a:endParaRPr lang="en-US" sz="2600" b="1" dirty="0" smtClean="0">
              <a:solidFill>
                <a:srgbClr val="005293"/>
              </a:solidFill>
            </a:endParaRPr>
          </a:p>
          <a:p>
            <a:pPr marL="690563" lvl="1" indent="-514350">
              <a:buFont typeface="Wingdings" panose="05000000000000000000" pitchFamily="2" charset="2"/>
              <a:buChar char="v"/>
            </a:pPr>
            <a:r>
              <a:rPr lang="en-US" sz="2600" b="1" dirty="0" smtClean="0">
                <a:solidFill>
                  <a:srgbClr val="005293"/>
                </a:solidFill>
              </a:rPr>
              <a:t>Optimization Module</a:t>
            </a:r>
          </a:p>
          <a:p>
            <a:pPr marL="514350" indent="-514350">
              <a:buFont typeface="+mj-lt"/>
              <a:buAutoNum type="arabicPeriod"/>
            </a:pPr>
            <a:r>
              <a:rPr lang="en-US" sz="3200" dirty="0" smtClean="0">
                <a:solidFill>
                  <a:schemeClr val="accent2">
                    <a:lumMod val="60000"/>
                    <a:lumOff val="40000"/>
                  </a:schemeClr>
                </a:solidFill>
              </a:rPr>
              <a:t>Case Study.</a:t>
            </a:r>
          </a:p>
          <a:p>
            <a:pPr marL="514350" indent="-514350">
              <a:buFont typeface="+mj-lt"/>
              <a:buAutoNum type="arabicPeriod"/>
            </a:pPr>
            <a:r>
              <a:rPr lang="en-US" sz="3200" dirty="0" smtClean="0">
                <a:solidFill>
                  <a:schemeClr val="accent2">
                    <a:lumMod val="60000"/>
                    <a:lumOff val="40000"/>
                  </a:schemeClr>
                </a:solidFill>
              </a:rPr>
              <a:t>Results.</a:t>
            </a:r>
          </a:p>
          <a:p>
            <a:pPr marL="514350" indent="-514350">
              <a:buFont typeface="+mj-lt"/>
              <a:buAutoNum type="arabicPeriod"/>
            </a:pPr>
            <a:r>
              <a:rPr lang="en-US" sz="3200" dirty="0" smtClean="0">
                <a:solidFill>
                  <a:schemeClr val="accent2">
                    <a:lumMod val="60000"/>
                    <a:lumOff val="40000"/>
                  </a:schemeClr>
                </a:solidFill>
              </a:rPr>
              <a:t>Conclusions and Future Work.</a:t>
            </a:r>
            <a:endParaRPr lang="en-US" sz="3200" dirty="0">
              <a:solidFill>
                <a:schemeClr val="accent2">
                  <a:lumMod val="60000"/>
                  <a:lumOff val="40000"/>
                </a:schemeClr>
              </a:solidFill>
            </a:endParaRPr>
          </a:p>
        </p:txBody>
      </p:sp>
      <p:sp>
        <p:nvSpPr>
          <p:cNvPr id="3" name="Title 2"/>
          <p:cNvSpPr>
            <a:spLocks noGrp="1"/>
          </p:cNvSpPr>
          <p:nvPr>
            <p:ph type="title"/>
          </p:nvPr>
        </p:nvSpPr>
        <p:spPr>
          <a:xfrm>
            <a:off x="309362" y="261971"/>
            <a:ext cx="8508999" cy="360000"/>
          </a:xfrm>
        </p:spPr>
        <p:txBody>
          <a:bodyPr/>
          <a:lstStyle/>
          <a:p>
            <a:r>
              <a:rPr lang="en-US" sz="2600" b="1" dirty="0" smtClean="0">
                <a:solidFill>
                  <a:srgbClr val="92D050"/>
                </a:solidFill>
              </a:rPr>
              <a:t>Agenda</a:t>
            </a:r>
            <a:endParaRPr lang="en-US" sz="2600" b="1" dirty="0">
              <a:solidFill>
                <a:srgbClr val="92D050"/>
              </a:solidFill>
            </a:endParaRPr>
          </a:p>
        </p:txBody>
      </p:sp>
    </p:spTree>
    <p:extLst>
      <p:ext uri="{BB962C8B-B14F-4D97-AF65-F5344CB8AC3E}">
        <p14:creationId xmlns:p14="http://schemas.microsoft.com/office/powerpoint/2010/main" val="3573950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UM">
  <a:themeElements>
    <a:clrScheme name="TUM neu">
      <a:dk1>
        <a:sysClr val="windowText" lastClr="000000"/>
      </a:dk1>
      <a:lt1>
        <a:sysClr val="window" lastClr="FFFFFF"/>
      </a:lt1>
      <a:dk2>
        <a:srgbClr val="0065BD"/>
      </a:dk2>
      <a:lt2>
        <a:srgbClr val="FFFFFF"/>
      </a:lt2>
      <a:accent1>
        <a:srgbClr val="005293"/>
      </a:accent1>
      <a:accent2>
        <a:srgbClr val="98C6EA"/>
      </a:accent2>
      <a:accent3>
        <a:srgbClr val="64A0C8"/>
      </a:accent3>
      <a:accent4>
        <a:srgbClr val="DAD7CB"/>
      </a:accent4>
      <a:accent5>
        <a:srgbClr val="A2AD00"/>
      </a:accent5>
      <a:accent6>
        <a:srgbClr val="E37222"/>
      </a:accent6>
      <a:hlink>
        <a:srgbClr val="0065BD"/>
      </a:hlink>
      <a:folHlink>
        <a:srgbClr val="0065BD"/>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1_TUM">
  <a:themeElements>
    <a:clrScheme name="TUM neu">
      <a:dk1>
        <a:sysClr val="windowText" lastClr="000000"/>
      </a:dk1>
      <a:lt1>
        <a:sysClr val="window" lastClr="FFFFFF"/>
      </a:lt1>
      <a:dk2>
        <a:srgbClr val="0065BD"/>
      </a:dk2>
      <a:lt2>
        <a:srgbClr val="FFFFFF"/>
      </a:lt2>
      <a:accent1>
        <a:srgbClr val="005293"/>
      </a:accent1>
      <a:accent2>
        <a:srgbClr val="98C6EA"/>
      </a:accent2>
      <a:accent3>
        <a:srgbClr val="64A0C8"/>
      </a:accent3>
      <a:accent4>
        <a:srgbClr val="DAD7CB"/>
      </a:accent4>
      <a:accent5>
        <a:srgbClr val="A2AD00"/>
      </a:accent5>
      <a:accent6>
        <a:srgbClr val="E37222"/>
      </a:accent6>
      <a:hlink>
        <a:srgbClr val="0065BD"/>
      </a:hlink>
      <a:folHlink>
        <a:srgbClr val="0065BD"/>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3267</Words>
  <Application>Microsoft Office PowerPoint</Application>
  <PresentationFormat>On-screen Show (4:3)</PresentationFormat>
  <Paragraphs>294</Paragraphs>
  <Slides>43</Slides>
  <Notes>9</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TUM</vt:lpstr>
      <vt:lpstr>1_TUM</vt:lpstr>
      <vt:lpstr>PowerPoint Presentation</vt:lpstr>
      <vt:lpstr>Agenda</vt:lpstr>
      <vt:lpstr>Agenda</vt:lpstr>
      <vt:lpstr>Background and Motivation</vt:lpstr>
      <vt:lpstr>Background and Motivation</vt:lpstr>
      <vt:lpstr>Background and Motivation</vt:lpstr>
      <vt:lpstr>Background and Motivation</vt:lpstr>
      <vt:lpstr>Background and Motivation</vt:lpstr>
      <vt:lpstr>Agenda</vt:lpstr>
      <vt:lpstr>Overview</vt:lpstr>
      <vt:lpstr>Overview</vt:lpstr>
      <vt:lpstr>Physical System</vt:lpstr>
      <vt:lpstr>Physical System</vt:lpstr>
      <vt:lpstr>Physical System</vt:lpstr>
      <vt:lpstr>Physical System</vt:lpstr>
      <vt:lpstr>Physical System</vt:lpstr>
      <vt:lpstr>Prediction System</vt:lpstr>
      <vt:lpstr>Prediction System</vt:lpstr>
      <vt:lpstr>Optimization Module</vt:lpstr>
      <vt:lpstr>Agenda</vt:lpstr>
      <vt:lpstr>Ramp Metering</vt:lpstr>
      <vt:lpstr>Ramp Metering</vt:lpstr>
      <vt:lpstr>Ramp Metering</vt:lpstr>
      <vt:lpstr>Ramp Metering</vt:lpstr>
      <vt:lpstr>Simulated Environment</vt:lpstr>
      <vt:lpstr>Simulated Environment</vt:lpstr>
      <vt:lpstr>Traffic Scenario</vt:lpstr>
      <vt:lpstr>Agenda</vt:lpstr>
      <vt:lpstr>Calibration of predictive simulation </vt:lpstr>
      <vt:lpstr>Calibration of predictive Simulation</vt:lpstr>
      <vt:lpstr>Calibration of predictive Simulation</vt:lpstr>
      <vt:lpstr>Experimental Setup</vt:lpstr>
      <vt:lpstr>Experimental Setup</vt:lpstr>
      <vt:lpstr>Experimental Setup</vt:lpstr>
      <vt:lpstr>Efficacy of Ramp Metering</vt:lpstr>
      <vt:lpstr>PowerPoint Presentation</vt:lpstr>
      <vt:lpstr>Summary of results</vt:lpstr>
      <vt:lpstr>Computational Efficiency of Predictive Simulation</vt:lpstr>
      <vt:lpstr>Agenda</vt:lpstr>
      <vt:lpstr>Conclusions</vt:lpstr>
      <vt:lpstr>Overview</vt:lpstr>
      <vt:lpstr>Future Work</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2015-12-10T08:37:46Z</dcterms:created>
  <dcterms:modified xsi:type="dcterms:W3CDTF">2016-12-08T03:12:05Z</dcterms:modified>
</cp:coreProperties>
</file>