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73" r:id="rId5"/>
    <p:sldId id="274" r:id="rId6"/>
    <p:sldId id="272" r:id="rId7"/>
    <p:sldId id="262" r:id="rId8"/>
    <p:sldId id="263" r:id="rId9"/>
    <p:sldId id="264" r:id="rId10"/>
    <p:sldId id="265" r:id="rId11"/>
    <p:sldId id="266" r:id="rId12"/>
    <p:sldId id="269" r:id="rId13"/>
    <p:sldId id="271" r:id="rId14"/>
    <p:sldId id="275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392" y="-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bhinav.sunderrajan\Desktop\Future\Wintersim-2016\GA-Trial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Percentage improvement</a:t>
            </a:r>
            <a:r>
              <a:rPr lang="en-US" baseline="0"/>
              <a:t> </a:t>
            </a:r>
            <a:endParaRPr lang="en-US"/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CTM</c:v>
          </c:tx>
          <c:marker>
            <c:symbol val="none"/>
          </c:marker>
          <c:val>
            <c:numRef>
              <c:f>Sheet1!$E$2:$E$10</c:f>
              <c:numCache>
                <c:formatCode>_(* #,##0.00_);_(* \(#,##0.00\);_(* "-"??_);_(@_)</c:formatCode>
                <c:ptCount val="9"/>
                <c:pt idx="0">
                  <c:v>10.648089446946122</c:v>
                </c:pt>
                <c:pt idx="1">
                  <c:v>8.432336162103212</c:v>
                </c:pt>
                <c:pt idx="2">
                  <c:v>3.0370468905886265</c:v>
                </c:pt>
                <c:pt idx="3">
                  <c:v>4.8971202408390289</c:v>
                </c:pt>
                <c:pt idx="4">
                  <c:v>10.349312905423311</c:v>
                </c:pt>
                <c:pt idx="5">
                  <c:v>10.622556368692869</c:v>
                </c:pt>
                <c:pt idx="6">
                  <c:v>6.2209682239771444</c:v>
                </c:pt>
                <c:pt idx="7">
                  <c:v>7.3253126673356919</c:v>
                </c:pt>
                <c:pt idx="8">
                  <c:v>7.7689770384766428</c:v>
                </c:pt>
              </c:numCache>
            </c:numRef>
          </c:val>
          <c:smooth val="0"/>
        </c:ser>
        <c:ser>
          <c:idx val="1"/>
          <c:order val="1"/>
          <c:tx>
            <c:v>SEMSim</c:v>
          </c:tx>
          <c:marker>
            <c:symbol val="none"/>
          </c:marker>
          <c:val>
            <c:numRef>
              <c:f>Sheet1!$F$2:$F$10</c:f>
              <c:numCache>
                <c:formatCode>General</c:formatCode>
                <c:ptCount val="9"/>
                <c:pt idx="0">
                  <c:v>16.376172528426537</c:v>
                </c:pt>
                <c:pt idx="1">
                  <c:v>21.017108857221505</c:v>
                </c:pt>
                <c:pt idx="2">
                  <c:v>20.547885743324795</c:v>
                </c:pt>
                <c:pt idx="3">
                  <c:v>23.180939928430771</c:v>
                </c:pt>
                <c:pt idx="4">
                  <c:v>20.038113790839986</c:v>
                </c:pt>
                <c:pt idx="5">
                  <c:v>16.090186757575115</c:v>
                </c:pt>
                <c:pt idx="6">
                  <c:v>18.269183941389461</c:v>
                </c:pt>
                <c:pt idx="7">
                  <c:v>26.075205920342178</c:v>
                </c:pt>
                <c:pt idx="8">
                  <c:v>20.81108264340314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0446080"/>
        <c:axId val="90468352"/>
      </c:lineChart>
      <c:catAx>
        <c:axId val="90446080"/>
        <c:scaling>
          <c:orientation val="minMax"/>
        </c:scaling>
        <c:delete val="0"/>
        <c:axPos val="b"/>
        <c:majorTickMark val="out"/>
        <c:minorTickMark val="none"/>
        <c:tickLblPos val="nextTo"/>
        <c:crossAx val="90468352"/>
        <c:crosses val="autoZero"/>
        <c:auto val="1"/>
        <c:lblAlgn val="ctr"/>
        <c:lblOffset val="100"/>
        <c:noMultiLvlLbl val="0"/>
      </c:catAx>
      <c:valAx>
        <c:axId val="90468352"/>
        <c:scaling>
          <c:orientation val="minMax"/>
        </c:scaling>
        <c:delete val="0"/>
        <c:axPos val="l"/>
        <c:majorGridlines/>
        <c:numFmt formatCode="_(* #,##0.00_);_(* \(#,##0.00\);_(* &quot;-&quot;??_);_(@_)" sourceLinked="1"/>
        <c:majorTickMark val="out"/>
        <c:minorTickMark val="none"/>
        <c:tickLblPos val="nextTo"/>
        <c:crossAx val="9044608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.png"/><Relationship Id="rId4" Type="http://schemas.openxmlformats.org/officeDocument/2006/relationships/image" Target="../media/image2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Data-Driven-Traffic-State-Prediction (DDTSP)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Using CTM as the predictive simulation and SEMSim as the real world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9968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Ramp metering for P.I.E using GA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4525963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Ramp flows are controlled using </a:t>
            </a:r>
            <a:r>
              <a:rPr lang="en-US" b="1" dirty="0" smtClean="0"/>
              <a:t>queue-percentages (QP).</a:t>
            </a:r>
          </a:p>
          <a:p>
            <a:r>
              <a:rPr lang="en-US" b="1" dirty="0" smtClean="0"/>
              <a:t>QP=</a:t>
            </a:r>
            <a:r>
              <a:rPr lang="en-US" b="1" dirty="0" err="1" smtClean="0"/>
              <a:t>nt</a:t>
            </a:r>
            <a:r>
              <a:rPr lang="en-US" b="1" dirty="0" smtClean="0"/>
              <a:t>/</a:t>
            </a:r>
            <a:r>
              <a:rPr lang="en-US" b="1" dirty="0" err="1" smtClean="0"/>
              <a:t>nMax</a:t>
            </a:r>
            <a:r>
              <a:rPr lang="en-US" b="1" dirty="0" smtClean="0"/>
              <a:t> </a:t>
            </a:r>
            <a:r>
              <a:rPr lang="en-US" dirty="0" smtClean="0"/>
              <a:t>for the ramp</a:t>
            </a:r>
            <a:r>
              <a:rPr lang="en-US" b="1" dirty="0" smtClean="0"/>
              <a:t>.</a:t>
            </a:r>
          </a:p>
          <a:p>
            <a:r>
              <a:rPr lang="en-US" dirty="0" err="1" smtClean="0"/>
              <a:t>QP</a:t>
            </a:r>
            <a:r>
              <a:rPr lang="en-US" baseline="-25000" dirty="0" err="1" smtClean="0"/>
              <a:t>Max</a:t>
            </a:r>
            <a:r>
              <a:rPr lang="en-US" dirty="0" smtClean="0"/>
              <a:t> for all on ramps is 0.8</a:t>
            </a:r>
            <a:r>
              <a:rPr lang="en-US" b="1" dirty="0" smtClean="0"/>
              <a:t>. </a:t>
            </a:r>
            <a:r>
              <a:rPr lang="en-US" dirty="0" smtClean="0"/>
              <a:t>That is, the controller sets the phase to green when QP exceeds 0.8.</a:t>
            </a:r>
          </a:p>
          <a:p>
            <a:r>
              <a:rPr lang="en-US" dirty="0" smtClean="0"/>
              <a:t>Find the ideal QP for all ramps so as to minimize the objective function.</a:t>
            </a:r>
          </a:p>
          <a:p>
            <a:r>
              <a:rPr lang="en-US" dirty="0" smtClean="0"/>
              <a:t>Other self imposed constraints.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 smtClean="0"/>
              <a:t>MIN Phase time is 10 seconds.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 smtClean="0"/>
              <a:t>MAX Red time along a ramp is set to 120 seconds. After which there is a compulsory 20 second green time.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486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Both CTM and SEMSim are stochastic simulations in the sense that vehicle speeds in cell and link have a fair degree of variance. Up to 10 (m/s)^2.</a:t>
            </a:r>
          </a:p>
          <a:p>
            <a:r>
              <a:rPr lang="en-US" dirty="0" smtClean="0"/>
              <a:t>Hence the GA has to contend with a lot of local </a:t>
            </a:r>
            <a:r>
              <a:rPr lang="en-US" dirty="0" smtClean="0"/>
              <a:t>minima. There could be several optimal solutions.</a:t>
            </a:r>
          </a:p>
          <a:p>
            <a:r>
              <a:rPr lang="en-US" dirty="0" smtClean="0"/>
              <a:t>Not sure if there is global minima. Will do a literature review.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10660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Autofit/>
          </a:bodyPr>
          <a:lstStyle/>
          <a:p>
            <a:r>
              <a:rPr lang="en-US" sz="3200" dirty="0" smtClean="0"/>
              <a:t>Best ramp metering strategies as per GA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71600"/>
                <a:ext cx="8229600" cy="4754563"/>
              </a:xfrm>
            </p:spPr>
            <p:txBody>
              <a:bodyPr>
                <a:normAutofit lnSpcReduction="10000"/>
              </a:bodyPr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dirty="0" smtClean="0"/>
                  <a:t>Used </a:t>
                </a:r>
                <a:r>
                  <a:rPr lang="en-US" dirty="0"/>
                  <a:t>GA to determine the best values of QP over 11 ramps to minimize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t-BR" i="1">
                            <a:latin typeface="Cambria Math"/>
                          </a:rPr>
                        </m:ctrlPr>
                      </m:naryPr>
                      <m:sub>
                        <m:r>
                          <a:rPr lang="pt-BR" i="1">
                            <a:latin typeface="Cambria Math"/>
                          </a:rPr>
                          <m:t>𝑘</m:t>
                        </m:r>
                        <m:r>
                          <a:rPr lang="pt-BR" i="1"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𝐾</m:t>
                        </m:r>
                      </m:sup>
                      <m:e>
                        <m:r>
                          <a:rPr lang="en-US" i="1">
                            <a:latin typeface="Cambria Math"/>
                          </a:rPr>
                          <m:t>𝑁</m:t>
                        </m:r>
                        <m:r>
                          <a:rPr lang="en-US" i="1">
                            <a:latin typeface="Cambria Math"/>
                          </a:rPr>
                          <m:t>(</m:t>
                        </m:r>
                        <m:r>
                          <a:rPr lang="en-US" i="1">
                            <a:latin typeface="Cambria Math"/>
                          </a:rPr>
                          <m:t>𝑘</m:t>
                        </m:r>
                        <m:r>
                          <a:rPr lang="en-US" i="1"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dirty="0"/>
                  <a:t>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 smtClean="0"/>
                  <a:t> 60 generations with a population size of 18.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 smtClean="0"/>
                  <a:t> Adaptive mutation rates, mutation probability decreases as the generation count increases.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 smtClean="0"/>
                  <a:t>The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t-BR" i="1">
                            <a:latin typeface="Cambria Math"/>
                          </a:rPr>
                        </m:ctrlPr>
                      </m:naryPr>
                      <m:sub>
                        <m:r>
                          <a:rPr lang="pt-BR" i="1">
                            <a:latin typeface="Cambria Math"/>
                          </a:rPr>
                          <m:t>𝑘</m:t>
                        </m:r>
                        <m:r>
                          <a:rPr lang="pt-BR" i="1">
                            <a:latin typeface="Cambria Math"/>
                          </a:rPr>
                          <m:t>=900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2000</m:t>
                        </m:r>
                      </m:sup>
                      <m:e>
                        <m:r>
                          <a:rPr lang="en-US" i="1">
                            <a:latin typeface="Cambria Math"/>
                          </a:rPr>
                          <m:t>𝑁</m:t>
                        </m:r>
                        <m:r>
                          <a:rPr lang="en-US" i="1">
                            <a:latin typeface="Cambria Math"/>
                          </a:rPr>
                          <m:t>(</m:t>
                        </m:r>
                        <m:r>
                          <a:rPr lang="en-US" i="1">
                            <a:latin typeface="Cambria Math"/>
                          </a:rPr>
                          <m:t>𝑘</m:t>
                        </m:r>
                        <m:r>
                          <a:rPr lang="en-US" i="1"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dirty="0" smtClean="0"/>
                  <a:t> values are given by CTM.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 smtClean="0"/>
                  <a:t>CTM simulation is given a warm up time of 900 seconds.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71600"/>
                <a:ext cx="8229600" cy="4754563"/>
              </a:xfrm>
              <a:blipFill rotWithShape="1">
                <a:blip r:embed="rId2"/>
                <a:stretch>
                  <a:fillRect l="-1926" t="-2949" r="-2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4799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r>
              <a:rPr lang="en-US" sz="3400" dirty="0" smtClean="0"/>
              <a:t>Applying the recommendations to SEMSim</a:t>
            </a:r>
            <a:endParaRPr lang="en-US" sz="3400" dirty="0"/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92254919"/>
              </p:ext>
            </p:extLst>
          </p:nvPr>
        </p:nvGraphicFramePr>
        <p:xfrm>
          <a:off x="1219200" y="1600200"/>
          <a:ext cx="6781800" cy="4495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10410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868362"/>
          </a:xfrm>
        </p:spPr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My version of CTM which incorporates a cell based model from 3 different papers can be tuned to match the state of SEMSim to an acceptable degree.</a:t>
            </a:r>
          </a:p>
          <a:p>
            <a:r>
              <a:rPr lang="en-US" sz="2400" dirty="0" smtClean="0"/>
              <a:t>GA based ramp metering strategy provided more than expected improvement in SEMSim.</a:t>
            </a:r>
          </a:p>
          <a:p>
            <a:r>
              <a:rPr lang="en-US" sz="2400" dirty="0" smtClean="0"/>
              <a:t>This approach definitely looks promising as proof of concept.</a:t>
            </a:r>
          </a:p>
          <a:p>
            <a:r>
              <a:rPr lang="en-US" sz="2400" dirty="0" smtClean="0"/>
              <a:t>Currently writing the longish paper.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55726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6038"/>
            <a:ext cx="8229600" cy="639762"/>
          </a:xfrm>
        </p:spPr>
        <p:txBody>
          <a:bodyPr>
            <a:noAutofit/>
          </a:bodyPr>
          <a:lstStyle/>
          <a:p>
            <a:r>
              <a:rPr lang="en-US" sz="3600" dirty="0" smtClean="0"/>
              <a:t>Model of the DDTSP</a:t>
            </a:r>
            <a:endParaRPr lang="en-US" sz="3600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5374446"/>
              </p:ext>
            </p:extLst>
          </p:nvPr>
        </p:nvGraphicFramePr>
        <p:xfrm>
          <a:off x="228600" y="1066800"/>
          <a:ext cx="8727927" cy="457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Acrobat Document" r:id="rId3" imgW="5760531" imgH="3017520" progId="AcroExch.Document.11">
                  <p:embed/>
                </p:oleObj>
              </mc:Choice>
              <mc:Fallback>
                <p:oleObj name="Acrobat Document" r:id="rId3" imgW="5760531" imgH="3017520" progId="AcroExch.Document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8600" y="1066800"/>
                        <a:ext cx="8727927" cy="457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11890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Calibrate CTM model parameters to ensure that it is as close as possible to SEMSim.</a:t>
            </a:r>
          </a:p>
          <a:p>
            <a:r>
              <a:rPr lang="en-US" dirty="0" smtClean="0"/>
              <a:t>The parameters calibrated in CTM were:-</a:t>
            </a:r>
          </a:p>
          <a:p>
            <a:pPr marL="914400" lvl="1" indent="-514350">
              <a:buAutoNum type="alphaLcParenR"/>
            </a:pPr>
            <a:r>
              <a:rPr lang="en-US" dirty="0" smtClean="0"/>
              <a:t>Ramp merge priorities</a:t>
            </a:r>
          </a:p>
          <a:p>
            <a:pPr marL="914400" lvl="1" indent="-514350">
              <a:buAutoNum type="alphaLcParenR"/>
            </a:pPr>
            <a:r>
              <a:rPr lang="en-US" dirty="0" smtClean="0"/>
              <a:t>The time gap of vehicles. (Though it is kept constant in SEMSim at 1.5 seconds, the time gap of vehicles in CTM was varied from 1.25 sec to </a:t>
            </a:r>
            <a:r>
              <a:rPr lang="en-US" dirty="0" smtClean="0"/>
              <a:t>1.5).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177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Parameters to calibrate in CTM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Merge priority on ramp</a:t>
            </a:r>
          </a:p>
          <a:p>
            <a:r>
              <a:rPr lang="en-US" dirty="0" smtClean="0"/>
              <a:t>Merge priority expressway.</a:t>
            </a:r>
          </a:p>
          <a:p>
            <a:r>
              <a:rPr lang="en-US" dirty="0" smtClean="0"/>
              <a:t>Time-gap</a:t>
            </a:r>
          </a:p>
          <a:p>
            <a:r>
              <a:rPr lang="en-US" dirty="0" smtClean="0"/>
              <a:t>Lane-drop term</a:t>
            </a:r>
          </a:p>
          <a:p>
            <a:r>
              <a:rPr lang="en-US" dirty="0" smtClean="0"/>
              <a:t>Ramp merge term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6023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4000" dirty="0" smtClean="0"/>
              <a:t>Calibration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>
            <a:normAutofit/>
          </a:bodyPr>
          <a:lstStyle/>
          <a:p>
            <a:r>
              <a:rPr lang="en-US" sz="3000" dirty="0"/>
              <a:t>Calibrate to ensure that the least square difference in the number of vehicles is minimal at the end of the simulation horizon for SEMSim and CTM for all expressway cells</a:t>
            </a:r>
            <a:r>
              <a:rPr lang="en-US" sz="3000" dirty="0" smtClean="0"/>
              <a:t>.</a:t>
            </a:r>
          </a:p>
          <a:p>
            <a:r>
              <a:rPr lang="en-US" sz="3000" dirty="0" smtClean="0"/>
              <a:t>One iteration of SEMSim and compute number of vehicles on all expressway cells.</a:t>
            </a:r>
          </a:p>
          <a:p>
            <a:r>
              <a:rPr lang="en-US" sz="3000" dirty="0" smtClean="0"/>
              <a:t>Vary CTM parameters and run several iterations to compute the least square difference in number of vehicles to the above SEMSim iteration.</a:t>
            </a:r>
            <a:endParaRPr lang="en-US" sz="3000" dirty="0"/>
          </a:p>
          <a:p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538444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563562"/>
          </a:xfrm>
        </p:spPr>
        <p:txBody>
          <a:bodyPr>
            <a:noAutofit/>
          </a:bodyPr>
          <a:lstStyle/>
          <a:p>
            <a:r>
              <a:rPr lang="en-US" sz="3800" dirty="0" smtClean="0"/>
              <a:t>Linear regression for calibration</a:t>
            </a:r>
            <a:endParaRPr lang="en-US" sz="38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0020203"/>
              </p:ext>
            </p:extLst>
          </p:nvPr>
        </p:nvGraphicFramePr>
        <p:xfrm>
          <a:off x="152400" y="685800"/>
          <a:ext cx="6248400" cy="48545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" name="Acrobat Document" r:id="rId3" imgW="4747208" imgH="3687984" progId="AcroExch.Document.11">
                  <p:embed/>
                </p:oleObj>
              </mc:Choice>
              <mc:Fallback>
                <p:oleObj name="Acrobat Document" r:id="rId3" imgW="4747208" imgH="3687984" progId="AcroExch.Document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2400" y="685800"/>
                        <a:ext cx="6248400" cy="485452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5715000"/>
            <a:ext cx="8159750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705600" y="1676400"/>
            <a:ext cx="198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Multiple R-squared: 0.815</a:t>
            </a:r>
            <a:r>
              <a:rPr lang="en-US" dirty="0" smtClean="0"/>
              <a:t>,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78476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04800" y="5038635"/>
            <a:ext cx="838199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smtClean="0"/>
              <a:t>Based on the plot before, the time-gap was set 1.25 seconds while  on-ramp merge priority was set to 0.22. </a:t>
            </a:r>
            <a:endParaRPr lang="en-U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smtClean="0"/>
              <a:t>Merge priority of expressway was set to 0.95. Other parameters same as METANET.</a:t>
            </a:r>
            <a:endParaRPr lang="en-US" sz="2200" dirty="0" smtClean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33400"/>
              </p:ext>
            </p:extLst>
          </p:nvPr>
        </p:nvGraphicFramePr>
        <p:xfrm>
          <a:off x="228600" y="228600"/>
          <a:ext cx="8658821" cy="472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3" name="Acrobat Document" r:id="rId3" imgW="10957456" imgH="5227200" progId="AcroExch.Document.11">
                  <p:embed/>
                </p:oleObj>
              </mc:Choice>
              <mc:Fallback>
                <p:oleObj name="Acrobat Document" r:id="rId3" imgW="10957456" imgH="5227200" progId="AcroExch.Document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8600" y="228600"/>
                        <a:ext cx="8658821" cy="4724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71399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/>
              <a:t>R</a:t>
            </a:r>
            <a:r>
              <a:rPr lang="en-US" dirty="0" smtClean="0"/>
              <a:t>amp metering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A global ramp metering strategy should minimize the number of vehicles over a time period.</a:t>
                </a:r>
              </a:p>
              <a:p>
                <a:r>
                  <a:rPr lang="en-US" dirty="0" smtClean="0"/>
                  <a:t>The objective function is to minimize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pt-BR" sz="260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pt-BR" sz="2600" i="1" smtClean="0">
                              <a:latin typeface="Cambria Math"/>
                            </a:rPr>
                            <m:t>𝑘</m:t>
                          </m:r>
                          <m:r>
                            <a:rPr lang="pt-BR" sz="2600" i="1" smtClean="0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en-US" sz="2600" b="0" i="1" smtClean="0">
                              <a:latin typeface="Cambria Math"/>
                            </a:rPr>
                            <m:t>𝐾</m:t>
                          </m:r>
                        </m:sup>
                        <m:e>
                          <m:r>
                            <a:rPr lang="en-US" sz="2600" b="0" i="1" smtClean="0">
                              <a:latin typeface="Cambria Math"/>
                            </a:rPr>
                            <m:t>𝑁</m:t>
                          </m:r>
                          <m:r>
                            <a:rPr lang="en-US" sz="2600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sz="2600" b="0" i="1" smtClean="0">
                              <a:latin typeface="Cambria Math"/>
                            </a:rPr>
                            <m:t>𝑘</m:t>
                          </m:r>
                          <m:r>
                            <a:rPr lang="en-US" sz="2600" b="0" i="1" smtClean="0">
                              <a:latin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600" dirty="0" smtClean="0"/>
              </a:p>
              <a:p>
                <a:pPr marL="0" indent="0">
                  <a:buNone/>
                </a:pPr>
                <a:r>
                  <a:rPr lang="en-US" sz="2600" dirty="0" smtClean="0"/>
                  <a:t>Where N(k) is the number of vehicles at time step k.</a:t>
                </a:r>
                <a:endParaRPr lang="en-US" sz="26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3051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/>
              <a:t>Ramp metering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Ramp metering essentially translates to controlling the flow along ramps while ensuring that the queue along the ramp does not spill over to the adjacent main street.</a:t>
            </a:r>
          </a:p>
          <a:p>
            <a:r>
              <a:rPr lang="en-US" dirty="0" smtClean="0"/>
              <a:t>The ramp metering strategy minimizes the total travel time along P.I.E and  the total wait time along the ramps.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486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635</TotalTime>
  <Words>623</Words>
  <Application>Microsoft Office PowerPoint</Application>
  <PresentationFormat>On-screen Show (4:3)</PresentationFormat>
  <Paragraphs>55</Paragraphs>
  <Slides>14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Office Theme</vt:lpstr>
      <vt:lpstr>Adobe Acrobat Document</vt:lpstr>
      <vt:lpstr>Data-Driven-Traffic-State-Prediction (DDTSP)</vt:lpstr>
      <vt:lpstr>Model of the DDTSP</vt:lpstr>
      <vt:lpstr>Implementation details</vt:lpstr>
      <vt:lpstr>Parameters to calibrate in CTM</vt:lpstr>
      <vt:lpstr>Calibration</vt:lpstr>
      <vt:lpstr>Linear regression for calibration</vt:lpstr>
      <vt:lpstr>PowerPoint Presentation</vt:lpstr>
      <vt:lpstr>Ramp metering</vt:lpstr>
      <vt:lpstr>Ramp metering</vt:lpstr>
      <vt:lpstr>Ramp metering for P.I.E using GA</vt:lpstr>
      <vt:lpstr>ISSUES</vt:lpstr>
      <vt:lpstr>Best ramp metering strategies as per GA</vt:lpstr>
      <vt:lpstr>Applying the recommendations to SEMSim</vt:lpstr>
      <vt:lpstr>Conclusions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Data-driven-traffic-simulation</dc:title>
  <dc:creator>Abhinav Sunderrajan</dc:creator>
  <cp:lastModifiedBy>Abhinav Sunderrajan</cp:lastModifiedBy>
  <cp:revision>98</cp:revision>
  <dcterms:created xsi:type="dcterms:W3CDTF">2006-08-16T00:00:00Z</dcterms:created>
  <dcterms:modified xsi:type="dcterms:W3CDTF">2016-03-23T07:04:03Z</dcterms:modified>
</cp:coreProperties>
</file>