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Data-Driven-Traffic-State-Prediction (DDTSP)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CTM as the predictive simulation and SEMSim as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Approaches for </a:t>
            </a:r>
            <a:r>
              <a:rPr lang="en-US" sz="3600" dirty="0" smtClean="0"/>
              <a:t>travel </a:t>
            </a:r>
            <a:r>
              <a:rPr lang="en-US" sz="3600" smtClean="0"/>
              <a:t>time minimization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Simulation Optimization (Metaheuristics)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 smtClean="0"/>
              <a:t>Hill climbing , Simulated Annealing,  </a:t>
            </a:r>
            <a:r>
              <a:rPr lang="en-US" sz="1200" dirty="0" err="1" smtClean="0"/>
              <a:t>Tabu</a:t>
            </a:r>
            <a:r>
              <a:rPr lang="en-US" sz="1200" dirty="0" smtClean="0"/>
              <a:t> Search etc.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 smtClean="0"/>
              <a:t>Population based methods. (Evolutionary algorithm)</a:t>
            </a:r>
            <a:endParaRPr lang="en-US" dirty="0" smtClean="0"/>
          </a:p>
          <a:p>
            <a:r>
              <a:rPr lang="en-US" dirty="0" smtClean="0"/>
              <a:t>Reinforcement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Model of the DDTSP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85800" y="22860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SEMSim</a:t>
            </a:r>
          </a:p>
          <a:p>
            <a:pPr algn="ctr"/>
            <a:r>
              <a:rPr lang="en-US" dirty="0" smtClean="0"/>
              <a:t>(representation of the real world)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23241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Stochastic CTM</a:t>
            </a:r>
          </a:p>
          <a:p>
            <a:pPr algn="ctr"/>
            <a:r>
              <a:rPr lang="en-US" dirty="0" smtClean="0"/>
              <a:t>(Predictive simulation)</a:t>
            </a:r>
            <a:endParaRPr lang="en-US" dirty="0"/>
          </a:p>
        </p:txBody>
      </p:sp>
      <p:cxnSp>
        <p:nvCxnSpPr>
          <p:cNvPr id="8" name="Curved Connector 7"/>
          <p:cNvCxnSpPr>
            <a:stCxn id="5" idx="0"/>
            <a:endCxn id="6" idx="0"/>
          </p:cNvCxnSpPr>
          <p:nvPr/>
        </p:nvCxnSpPr>
        <p:spPr>
          <a:xfrm rot="16200000" flipH="1">
            <a:off x="4419600" y="-304800"/>
            <a:ext cx="38100" cy="5219700"/>
          </a:xfrm>
          <a:prstGeom prst="curvedConnector3">
            <a:avLst>
              <a:gd name="adj1" fmla="val -271485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200" y="685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XML-traffic state</a:t>
            </a:r>
          </a:p>
          <a:p>
            <a:pPr algn="ctr"/>
            <a:r>
              <a:rPr lang="en-US" dirty="0" smtClean="0"/>
              <a:t>(details next slides)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71800" y="3886200"/>
            <a:ext cx="2971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traffic states of SCTM with SEMSim </a:t>
            </a:r>
            <a:endParaRPr lang="en-US" dirty="0"/>
          </a:p>
        </p:txBody>
      </p:sp>
      <p:cxnSp>
        <p:nvCxnSpPr>
          <p:cNvPr id="13" name="Elbow Connector 12"/>
          <p:cNvCxnSpPr>
            <a:stCxn id="5" idx="2"/>
            <a:endCxn id="11" idx="1"/>
          </p:cNvCxnSpPr>
          <p:nvPr/>
        </p:nvCxnSpPr>
        <p:spPr>
          <a:xfrm rot="16200000" flipH="1">
            <a:off x="1790700" y="3162300"/>
            <a:ext cx="1219200" cy="1143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1" idx="3"/>
          </p:cNvCxnSpPr>
          <p:nvPr/>
        </p:nvCxnSpPr>
        <p:spPr>
          <a:xfrm rot="5400000">
            <a:off x="5867400" y="3162300"/>
            <a:ext cx="1257300" cy="11049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4457700" y="4800600"/>
            <a:ext cx="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Prediction accuracy of SCTM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Features of SCTM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randomness in traffic is modelled via probability distributions governing sending and receiving functions of vehicles from one cell to another.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15 minute simulation takes 300 </a:t>
            </a:r>
            <a:r>
              <a:rPr lang="en-US" dirty="0" err="1" smtClean="0"/>
              <a:t>ms</a:t>
            </a:r>
            <a:r>
              <a:rPr lang="en-US" dirty="0" smtClean="0"/>
              <a:t> to complete.</a:t>
            </a:r>
          </a:p>
          <a:p>
            <a:r>
              <a:rPr lang="en-US" dirty="0" smtClean="0"/>
              <a:t>Time taken to complete is linearly proportional to the number of cells simulated.</a:t>
            </a:r>
          </a:p>
          <a:p>
            <a:r>
              <a:rPr lang="en-US" dirty="0" smtClean="0"/>
              <a:t>Also incorporates features of the widely cited </a:t>
            </a:r>
            <a:r>
              <a:rPr lang="en-US" dirty="0" smtClean="0"/>
              <a:t>macroscopic </a:t>
            </a:r>
            <a:r>
              <a:rPr lang="en-US" dirty="0" smtClean="0"/>
              <a:t>traffic simulation METANET.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5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69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Traffic state input to SCTM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7772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RoadParameters</a:t>
            </a:r>
            <a:r>
              <a:rPr lang="en-US" sz="14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Flow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fr-FR" sz="1400" dirty="0">
                <a:solidFill>
                  <a:srgbClr val="3F7F7F"/>
                </a:solidFill>
                <a:latin typeface="Consolas"/>
              </a:rPr>
              <a:t>source </a:t>
            </a:r>
            <a:r>
              <a:rPr lang="fr-FR" sz="14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/>
              </a:rPr>
              <a:t>"30633"</a:t>
            </a:r>
            <a:r>
              <a:rPr lang="fr-FR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fr-FR" sz="1400" i="1" dirty="0">
                <a:solidFill>
                  <a:srgbClr val="000000"/>
                </a:solidFill>
                <a:latin typeface="Consolas"/>
              </a:rPr>
              <a:t>3600</a:t>
            </a:r>
            <a:r>
              <a:rPr lang="fr-FR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fr-FR" sz="1400" i="1" dirty="0">
                <a:solidFill>
                  <a:srgbClr val="3F7F7F"/>
                </a:solidFill>
                <a:latin typeface="Consolas"/>
              </a:rPr>
              <a:t>source</a:t>
            </a:r>
            <a:r>
              <a:rPr lang="fr-FR" sz="14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fr-FR" sz="1400" i="1" dirty="0">
                <a:solidFill>
                  <a:srgbClr val="008080"/>
                </a:solidFill>
                <a:latin typeface="Consolas"/>
              </a:rPr>
              <a:t>	</a:t>
            </a:r>
            <a:r>
              <a:rPr lang="fr-FR" sz="1400" i="1" dirty="0" smtClean="0">
                <a:solidFill>
                  <a:srgbClr val="008080"/>
                </a:solidFill>
                <a:latin typeface="Consolas"/>
              </a:rPr>
              <a:t>		</a:t>
            </a:r>
          </a:p>
          <a:p>
            <a:r>
              <a:rPr lang="fr-FR" sz="1400" i="1" dirty="0" smtClean="0">
                <a:solidFill>
                  <a:srgbClr val="008080"/>
                </a:solidFill>
                <a:latin typeface="Consolas"/>
              </a:rPr>
              <a:t>&lt;/Flow&gt;</a:t>
            </a:r>
          </a:p>
          <a:p>
            <a:endParaRPr lang="fr-FR" sz="1400" i="1" dirty="0" smtClean="0">
              <a:solidFill>
                <a:srgbClr val="008080"/>
              </a:solidFill>
              <a:latin typeface="Consolas"/>
            </a:endParaRPr>
          </a:p>
          <a:p>
            <a:r>
              <a:rPr lang="fr-FR" sz="1400" i="1" dirty="0" smtClean="0">
                <a:solidFill>
                  <a:schemeClr val="accent1"/>
                </a:solidFill>
                <a:latin typeface="Consolas"/>
              </a:rPr>
              <a:t>&lt;!– for on </a:t>
            </a:r>
            <a:r>
              <a:rPr lang="fr-FR" sz="1400" i="1" dirty="0" err="1" smtClean="0">
                <a:solidFill>
                  <a:schemeClr val="accent1"/>
                </a:solidFill>
                <a:latin typeface="Consolas"/>
              </a:rPr>
              <a:t>ramps</a:t>
            </a:r>
            <a:r>
              <a:rPr lang="fr-FR" sz="1400" i="1" dirty="0" smtClean="0">
                <a:solidFill>
                  <a:schemeClr val="accent1"/>
                </a:solidFill>
                <a:latin typeface="Consolas"/>
              </a:rPr>
              <a:t>&gt;</a:t>
            </a:r>
            <a:endParaRPr lang="fr-FR" sz="1400" i="1" dirty="0">
              <a:solidFill>
                <a:schemeClr val="accent1"/>
              </a:solidFill>
              <a:latin typeface="Consolas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MergePriorities</a:t>
            </a:r>
            <a:r>
              <a:rPr lang="en-US" sz="1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merge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road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"28377"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0.75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road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road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"30634"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0.85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road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merge</a:t>
            </a: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400" dirty="0" smtClean="0">
              <a:solidFill>
                <a:srgbClr val="00808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MergePriorities</a:t>
            </a:r>
            <a:r>
              <a:rPr lang="en-US" sz="1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 lvl="2"/>
            <a:endParaRPr lang="en-US" sz="1400" dirty="0" smtClean="0">
              <a:solidFill>
                <a:srgbClr val="3F7F7F"/>
              </a:solidFill>
              <a:highlight>
                <a:srgbClr val="D4D4D4"/>
              </a:highlight>
              <a:latin typeface="Consolas"/>
            </a:endParaRPr>
          </a:p>
          <a:p>
            <a:pPr marL="0" lvl="2"/>
            <a:r>
              <a:rPr lang="en-US" sz="1400" dirty="0">
                <a:solidFill>
                  <a:schemeClr val="accent1"/>
                </a:solidFill>
                <a:highlight>
                  <a:srgbClr val="D4D4D4"/>
                </a:highlight>
                <a:latin typeface="Consolas"/>
              </a:rPr>
              <a:t>&lt;!– For off ramps&gt;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TurnRatios</a:t>
            </a:r>
            <a:r>
              <a:rPr lang="en-US" sz="14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turn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road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"28485"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0.25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road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road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"30636"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0.75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road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turn</a:t>
            </a: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TurnRatios</a:t>
            </a:r>
            <a:r>
              <a:rPr lang="en-US" sz="1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endParaRPr lang="en-US" sz="1400" dirty="0" smtClean="0">
              <a:solidFill>
                <a:srgbClr val="00808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TrafficState</a:t>
            </a:r>
            <a:r>
              <a:rPr lang="en-US" sz="14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simid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"57" </a:t>
            </a:r>
            <a:r>
              <a:rPr lang="en-US" sz="1400" i="1" dirty="0" err="1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timestep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"4200"</a:t>
            </a:r>
            <a:r>
              <a:rPr lang="en-US" sz="1400" i="1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zone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"0.0" </a:t>
            </a:r>
            <a:r>
              <a:rPr lang="en-US" sz="1400" i="1" dirty="0">
                <a:solidFill>
                  <a:srgbClr val="7F007F"/>
                </a:solidFill>
                <a:latin typeface="Consolas"/>
              </a:rPr>
              <a:t>to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"1437"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speed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mean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"7.65" </a:t>
            </a:r>
            <a:r>
              <a:rPr lang="en-US" sz="1400" i="1" dirty="0" err="1">
                <a:solidFill>
                  <a:srgbClr val="7F007F"/>
                </a:solidFill>
                <a:latin typeface="Consolas"/>
              </a:rPr>
              <a:t>sd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"0.424"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density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upper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"115" </a:t>
            </a:r>
            <a:r>
              <a:rPr lang="en-US" sz="1400" i="1" dirty="0">
                <a:solidFill>
                  <a:srgbClr val="7F007F"/>
                </a:solidFill>
                <a:latin typeface="Consolas"/>
              </a:rPr>
              <a:t>lower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"112"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113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density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zone</a:t>
            </a: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TrafficState</a:t>
            </a:r>
            <a:r>
              <a:rPr lang="en-US" sz="14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sz="1400" dirty="0" smtClean="0">
              <a:solidFill>
                <a:srgbClr val="008080"/>
              </a:solidFill>
              <a:highlight>
                <a:srgbClr val="D4D4D4"/>
              </a:highlight>
              <a:latin typeface="Consolas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87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Stochastic CTM based simulation of P.I.E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443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853465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Colour</a:t>
            </a:r>
            <a:r>
              <a:rPr lang="en-US" sz="2200" dirty="0" smtClean="0"/>
              <a:t> = f((average cell speed)/(free flow speed of cell))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00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 of SCTM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04" y="1295400"/>
            <a:ext cx="6958996" cy="45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096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Density is in number of vehicles/km/lane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 </a:t>
            </a:r>
            <a:r>
              <a:rPr lang="en-US"/>
              <a:t>of </a:t>
            </a:r>
            <a:r>
              <a:rPr lang="en-US" smtClean="0"/>
              <a:t>SCTM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64" y="1371600"/>
            <a:ext cx="6172200" cy="447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6096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Density is in number of vehicles/km/lane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2057400"/>
            <a:ext cx="1371600" cy="1905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695" y="1371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Shape indicates some calibration required.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reliable is SCTM? i.e. what is the prediction accuracy need to compare with SEMSim. </a:t>
            </a:r>
          </a:p>
          <a:p>
            <a:pPr marL="0" indent="0">
              <a:buNone/>
            </a:pPr>
            <a:r>
              <a:rPr lang="en-US" dirty="0" smtClean="0"/>
              <a:t>Help me to calibrate a few parameters used in SCTM such as merge priorities at on-ramps.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three major applications of predictive simulations I can think of now:-</a:t>
            </a:r>
          </a:p>
          <a:p>
            <a:pPr marL="514350" indent="-514350">
              <a:buAutoNum type="arabicParenR"/>
            </a:pPr>
            <a:r>
              <a:rPr lang="en-US" dirty="0" smtClean="0"/>
              <a:t>Ramp metering.</a:t>
            </a:r>
          </a:p>
          <a:p>
            <a:pPr marL="514350" indent="-514350">
              <a:buAutoNum type="arabicParenR"/>
            </a:pPr>
            <a:r>
              <a:rPr lang="en-US" dirty="0" smtClean="0"/>
              <a:t>Adaptive speed limits</a:t>
            </a:r>
          </a:p>
          <a:p>
            <a:pPr marL="514350" indent="-514350">
              <a:buAutoNum type="arabicParenR"/>
            </a:pPr>
            <a:r>
              <a:rPr lang="en-US" dirty="0" smtClean="0"/>
              <a:t>Dynamic routing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the three mentioned </a:t>
            </a:r>
            <a:r>
              <a:rPr lang="en-US" dirty="0" smtClean="0"/>
              <a:t>approaches </a:t>
            </a:r>
            <a:r>
              <a:rPr lang="en-US" dirty="0" smtClean="0"/>
              <a:t>help </a:t>
            </a:r>
            <a:r>
              <a:rPr lang="en-US" b="1" dirty="0" smtClean="0"/>
              <a:t>minimize the total time spent on the main P.I.E expressway and the associated on-off ramps.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8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285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Data-Driven-Traffic-State-Prediction (DDTSP)</vt:lpstr>
      <vt:lpstr>Model of the DDTSP</vt:lpstr>
      <vt:lpstr>Features of SCTM</vt:lpstr>
      <vt:lpstr>Traffic state input to SCTM</vt:lpstr>
      <vt:lpstr>Stochastic CTM based simulation of P.I.E</vt:lpstr>
      <vt:lpstr>Initial results of SCTM</vt:lpstr>
      <vt:lpstr>Initial results of SCTM</vt:lpstr>
      <vt:lpstr>Question to ponder</vt:lpstr>
      <vt:lpstr>Question to ponder</vt:lpstr>
      <vt:lpstr>Approaches for travel time minimization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Data-driven-traffic-simulation</dc:title>
  <dc:creator>Abhinav Sunderrajan</dc:creator>
  <cp:lastModifiedBy>Abhinav Sunderrajan</cp:lastModifiedBy>
  <cp:revision>58</cp:revision>
  <dcterms:created xsi:type="dcterms:W3CDTF">2006-08-16T00:00:00Z</dcterms:created>
  <dcterms:modified xsi:type="dcterms:W3CDTF">2016-02-17T09:06:09Z</dcterms:modified>
</cp:coreProperties>
</file>