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63" r:id="rId2"/>
  </p:sldMasterIdLst>
  <p:notesMasterIdLst>
    <p:notesMasterId r:id="rId18"/>
  </p:notesMasterIdLst>
  <p:handoutMasterIdLst>
    <p:handoutMasterId r:id="rId19"/>
  </p:handoutMasterIdLst>
  <p:sldIdLst>
    <p:sldId id="336" r:id="rId3"/>
    <p:sldId id="349" r:id="rId4"/>
    <p:sldId id="348" r:id="rId5"/>
    <p:sldId id="364" r:id="rId6"/>
    <p:sldId id="351" r:id="rId7"/>
    <p:sldId id="352" r:id="rId8"/>
    <p:sldId id="353" r:id="rId9"/>
    <p:sldId id="354" r:id="rId10"/>
    <p:sldId id="365" r:id="rId11"/>
    <p:sldId id="360" r:id="rId12"/>
    <p:sldId id="355" r:id="rId13"/>
    <p:sldId id="358" r:id="rId14"/>
    <p:sldId id="361" r:id="rId15"/>
    <p:sldId id="356" r:id="rId16"/>
    <p:sldId id="357" r:id="rId17"/>
  </p:sldIdLst>
  <p:sldSz cx="9144000" cy="6858000" type="screen4x3"/>
  <p:notesSz cx="9926638" cy="679767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3"/>
    <a:srgbClr val="1A67A4"/>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0" autoAdjust="0"/>
    <p:restoredTop sz="88633" autoAdjust="0"/>
  </p:normalViewPr>
  <p:slideViewPr>
    <p:cSldViewPr snapToGrid="0">
      <p:cViewPr varScale="1">
        <p:scale>
          <a:sx n="78" d="100"/>
          <a:sy n="78" d="100"/>
        </p:scale>
        <p:origin x="-1478" y="-77"/>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Sheet1!$C$1:$C$302</c:f>
              <c:numCache>
                <c:formatCode>General</c:formatCode>
                <c:ptCount val="302"/>
                <c:pt idx="0">
                  <c:v>0.68324025143061196</c:v>
                </c:pt>
                <c:pt idx="1">
                  <c:v>0.67588472484752804</c:v>
                </c:pt>
                <c:pt idx="2">
                  <c:v>0.66552979563245696</c:v>
                </c:pt>
                <c:pt idx="3">
                  <c:v>0.68223202070653</c:v>
                </c:pt>
                <c:pt idx="4">
                  <c:v>0.68791238716895997</c:v>
                </c:pt>
                <c:pt idx="5">
                  <c:v>0.72300560071768305</c:v>
                </c:pt>
                <c:pt idx="6">
                  <c:v>0.75798607267291296</c:v>
                </c:pt>
                <c:pt idx="7">
                  <c:v>0.78151589316248105</c:v>
                </c:pt>
                <c:pt idx="8">
                  <c:v>0.81787638277407504</c:v>
                </c:pt>
                <c:pt idx="9">
                  <c:v>0.846259408833964</c:v>
                </c:pt>
                <c:pt idx="10">
                  <c:v>0.89730851973918802</c:v>
                </c:pt>
                <c:pt idx="11">
                  <c:v>0.94180208720908198</c:v>
                </c:pt>
                <c:pt idx="12">
                  <c:v>0.97802376905024402</c:v>
                </c:pt>
                <c:pt idx="13">
                  <c:v>1.0273208097116799</c:v>
                </c:pt>
                <c:pt idx="14">
                  <c:v>1.0750397893766599</c:v>
                </c:pt>
                <c:pt idx="15">
                  <c:v>1.10026228309467</c:v>
                </c:pt>
                <c:pt idx="16">
                  <c:v>1.1505694413027201</c:v>
                </c:pt>
                <c:pt idx="17">
                  <c:v>1.18274998664855</c:v>
                </c:pt>
                <c:pt idx="18">
                  <c:v>1.2311348180897099</c:v>
                </c:pt>
                <c:pt idx="19">
                  <c:v>1.3312829796052099</c:v>
                </c:pt>
                <c:pt idx="20">
                  <c:v>1.37405370008077</c:v>
                </c:pt>
                <c:pt idx="21">
                  <c:v>1.38635130986472</c:v>
                </c:pt>
                <c:pt idx="22">
                  <c:v>1.3895544326858</c:v>
                </c:pt>
                <c:pt idx="23">
                  <c:v>1.47193425222737</c:v>
                </c:pt>
                <c:pt idx="24">
                  <c:v>1.51728673644413</c:v>
                </c:pt>
                <c:pt idx="25">
                  <c:v>1.5914231822980101</c:v>
                </c:pt>
                <c:pt idx="26">
                  <c:v>1.68067391345043</c:v>
                </c:pt>
                <c:pt idx="27">
                  <c:v>1.68454778904946</c:v>
                </c:pt>
                <c:pt idx="28">
                  <c:v>1.69818008182854</c:v>
                </c:pt>
                <c:pt idx="29">
                  <c:v>1.7469640196553899</c:v>
                </c:pt>
                <c:pt idx="30">
                  <c:v>1.8069887642828799</c:v>
                </c:pt>
                <c:pt idx="31">
                  <c:v>1.84478931790156</c:v>
                </c:pt>
                <c:pt idx="32">
                  <c:v>1.92123946133038</c:v>
                </c:pt>
                <c:pt idx="33">
                  <c:v>1.96334587501374</c:v>
                </c:pt>
                <c:pt idx="34">
                  <c:v>1.98771262642563</c:v>
                </c:pt>
                <c:pt idx="35">
                  <c:v>2.0455474774568998</c:v>
                </c:pt>
                <c:pt idx="36">
                  <c:v>2.0847139208522001</c:v>
                </c:pt>
                <c:pt idx="37">
                  <c:v>2.0918346185557799</c:v>
                </c:pt>
                <c:pt idx="38">
                  <c:v>2.1265225939403298</c:v>
                </c:pt>
                <c:pt idx="39">
                  <c:v>2.1871761083602901</c:v>
                </c:pt>
                <c:pt idx="40">
                  <c:v>2.1762947665144998</c:v>
                </c:pt>
                <c:pt idx="41">
                  <c:v>2.1870566630205501</c:v>
                </c:pt>
                <c:pt idx="42">
                  <c:v>2.22306198789583</c:v>
                </c:pt>
                <c:pt idx="43">
                  <c:v>2.2733515540495599</c:v>
                </c:pt>
                <c:pt idx="44">
                  <c:v>2.3446137447230799</c:v>
                </c:pt>
                <c:pt idx="45">
                  <c:v>2.3919180655321499</c:v>
                </c:pt>
                <c:pt idx="46">
                  <c:v>2.4794075789040999</c:v>
                </c:pt>
                <c:pt idx="47">
                  <c:v>2.4659893165361</c:v>
                </c:pt>
                <c:pt idx="48">
                  <c:v>2.49476387800759</c:v>
                </c:pt>
                <c:pt idx="49">
                  <c:v>2.51533469143292</c:v>
                </c:pt>
                <c:pt idx="50">
                  <c:v>2.57869899509758</c:v>
                </c:pt>
                <c:pt idx="51">
                  <c:v>2.5759630819030099</c:v>
                </c:pt>
                <c:pt idx="52">
                  <c:v>2.6168892951990501</c:v>
                </c:pt>
                <c:pt idx="53">
                  <c:v>2.62648126936906</c:v>
                </c:pt>
                <c:pt idx="54">
                  <c:v>2.7161554658649698</c:v>
                </c:pt>
                <c:pt idx="55">
                  <c:v>2.7044464941845798</c:v>
                </c:pt>
                <c:pt idx="56">
                  <c:v>2.86408980161149</c:v>
                </c:pt>
                <c:pt idx="57">
                  <c:v>2.8595102607019598</c:v>
                </c:pt>
                <c:pt idx="58">
                  <c:v>2.8015949126110899</c:v>
                </c:pt>
                <c:pt idx="59">
                  <c:v>2.81934926841432</c:v>
                </c:pt>
                <c:pt idx="60">
                  <c:v>2.8261322785686902</c:v>
                </c:pt>
                <c:pt idx="61">
                  <c:v>2.8183410183483399</c:v>
                </c:pt>
                <c:pt idx="62">
                  <c:v>2.8431777417265001</c:v>
                </c:pt>
                <c:pt idx="63">
                  <c:v>2.8467611113920901</c:v>
                </c:pt>
                <c:pt idx="64">
                  <c:v>2.89799558090058</c:v>
                </c:pt>
                <c:pt idx="65">
                  <c:v>2.9015347673403502</c:v>
                </c:pt>
                <c:pt idx="66">
                  <c:v>2.9166695345316498</c:v>
                </c:pt>
                <c:pt idx="67">
                  <c:v>2.9643865326382399</c:v>
                </c:pt>
                <c:pt idx="68">
                  <c:v>2.9900110083699998</c:v>
                </c:pt>
                <c:pt idx="69">
                  <c:v>2.9720618503772598</c:v>
                </c:pt>
                <c:pt idx="70">
                  <c:v>2.9380641488839401</c:v>
                </c:pt>
                <c:pt idx="71">
                  <c:v>2.9654404438094502</c:v>
                </c:pt>
                <c:pt idx="72">
                  <c:v>2.9946112490647598</c:v>
                </c:pt>
                <c:pt idx="73">
                  <c:v>2.98432649997685</c:v>
                </c:pt>
                <c:pt idx="74">
                  <c:v>3.0069296912641699</c:v>
                </c:pt>
                <c:pt idx="75">
                  <c:v>3.1362136405035299</c:v>
                </c:pt>
                <c:pt idx="76">
                  <c:v>3.2010322627642198</c:v>
                </c:pt>
                <c:pt idx="77">
                  <c:v>3.2318875300173699</c:v>
                </c:pt>
                <c:pt idx="78">
                  <c:v>3.3470348538152401</c:v>
                </c:pt>
                <c:pt idx="79">
                  <c:v>3.2693777305400902</c:v>
                </c:pt>
                <c:pt idx="80">
                  <c:v>3.3738642354674599</c:v>
                </c:pt>
                <c:pt idx="81">
                  <c:v>3.3503137692710401</c:v>
                </c:pt>
                <c:pt idx="82">
                  <c:v>3.3591481376167902</c:v>
                </c:pt>
                <c:pt idx="83">
                  <c:v>3.4179310924959498</c:v>
                </c:pt>
                <c:pt idx="84">
                  <c:v>3.4402193059984398</c:v>
                </c:pt>
                <c:pt idx="85">
                  <c:v>3.4480809928565601</c:v>
                </c:pt>
                <c:pt idx="86">
                  <c:v>3.40362788825635</c:v>
                </c:pt>
                <c:pt idx="87">
                  <c:v>3.4936370470665898</c:v>
                </c:pt>
                <c:pt idx="88">
                  <c:v>3.5490112352055401</c:v>
                </c:pt>
                <c:pt idx="89">
                  <c:v>3.60263103996681</c:v>
                </c:pt>
                <c:pt idx="90">
                  <c:v>3.53123858117109</c:v>
                </c:pt>
                <c:pt idx="91">
                  <c:v>3.5628041905283099</c:v>
                </c:pt>
                <c:pt idx="92">
                  <c:v>3.5551951199967302</c:v>
                </c:pt>
                <c:pt idx="93">
                  <c:v>3.6944702303172701</c:v>
                </c:pt>
                <c:pt idx="94">
                  <c:v>3.6703346375598001</c:v>
                </c:pt>
                <c:pt idx="95">
                  <c:v>3.6455975147272501</c:v>
                </c:pt>
                <c:pt idx="96">
                  <c:v>3.6339464787615801</c:v>
                </c:pt>
                <c:pt idx="97">
                  <c:v>3.6578733652632698</c:v>
                </c:pt>
                <c:pt idx="98">
                  <c:v>3.6191554116886899</c:v>
                </c:pt>
                <c:pt idx="99">
                  <c:v>3.6520341390016</c:v>
                </c:pt>
                <c:pt idx="100">
                  <c:v>3.6119124905162998</c:v>
                </c:pt>
                <c:pt idx="101">
                  <c:v>3.6745601331950799</c:v>
                </c:pt>
                <c:pt idx="102">
                  <c:v>3.7733331768717902</c:v>
                </c:pt>
                <c:pt idx="103">
                  <c:v>3.8367969058207301</c:v>
                </c:pt>
                <c:pt idx="104">
                  <c:v>3.8052426252933498</c:v>
                </c:pt>
                <c:pt idx="105">
                  <c:v>3.8170436454924501</c:v>
                </c:pt>
                <c:pt idx="106">
                  <c:v>3.80233917804743</c:v>
                </c:pt>
                <c:pt idx="107">
                  <c:v>3.7603934726967698</c:v>
                </c:pt>
                <c:pt idx="108">
                  <c:v>3.8081312147986801</c:v>
                </c:pt>
                <c:pt idx="109">
                  <c:v>3.88515683515182</c:v>
                </c:pt>
                <c:pt idx="110">
                  <c:v>3.9066911138446101</c:v>
                </c:pt>
                <c:pt idx="111">
                  <c:v>3.8227349953935601</c:v>
                </c:pt>
                <c:pt idx="112">
                  <c:v>3.8111337036486401</c:v>
                </c:pt>
                <c:pt idx="113">
                  <c:v>3.8123709444968101</c:v>
                </c:pt>
                <c:pt idx="114">
                  <c:v>3.83759352387181</c:v>
                </c:pt>
                <c:pt idx="115">
                  <c:v>3.8362346895483102</c:v>
                </c:pt>
                <c:pt idx="116">
                  <c:v>3.8131981085467799</c:v>
                </c:pt>
                <c:pt idx="117">
                  <c:v>3.8493455182637599</c:v>
                </c:pt>
                <c:pt idx="118">
                  <c:v>3.8789717440573499</c:v>
                </c:pt>
                <c:pt idx="119">
                  <c:v>3.8918203360197499</c:v>
                </c:pt>
                <c:pt idx="120">
                  <c:v>3.95518059920001</c:v>
                </c:pt>
                <c:pt idx="121">
                  <c:v>3.9531355519957798</c:v>
                </c:pt>
                <c:pt idx="122">
                  <c:v>4.0221857298288901</c:v>
                </c:pt>
                <c:pt idx="123">
                  <c:v>4.0077157194251196</c:v>
                </c:pt>
                <c:pt idx="124">
                  <c:v>4.0233405852159896</c:v>
                </c:pt>
                <c:pt idx="125">
                  <c:v>4.0309052877868199</c:v>
                </c:pt>
                <c:pt idx="126">
                  <c:v>4.0279276797313504</c:v>
                </c:pt>
                <c:pt idx="127">
                  <c:v>4.0131877242334602</c:v>
                </c:pt>
                <c:pt idx="128">
                  <c:v>4.0176246671487101</c:v>
                </c:pt>
                <c:pt idx="129">
                  <c:v>4.0328974297504496</c:v>
                </c:pt>
                <c:pt idx="130">
                  <c:v>4.0789759080141499</c:v>
                </c:pt>
                <c:pt idx="131">
                  <c:v>4.1603472059136104</c:v>
                </c:pt>
                <c:pt idx="132">
                  <c:v>4.1025827625729301</c:v>
                </c:pt>
                <c:pt idx="133">
                  <c:v>4.07673857543642</c:v>
                </c:pt>
                <c:pt idx="135">
                  <c:v>4.11483295705934</c:v>
                </c:pt>
                <c:pt idx="136">
                  <c:v>4.09071332729415</c:v>
                </c:pt>
                <c:pt idx="137">
                  <c:v>4.10885337330647</c:v>
                </c:pt>
                <c:pt idx="138">
                  <c:v>4.1597879911890097</c:v>
                </c:pt>
                <c:pt idx="139">
                  <c:v>4.1001863053302801</c:v>
                </c:pt>
                <c:pt idx="140">
                  <c:v>4.1025905940706302</c:v>
                </c:pt>
                <c:pt idx="141">
                  <c:v>4.0748127722582197</c:v>
                </c:pt>
                <c:pt idx="142">
                  <c:v>4.1406602306871196</c:v>
                </c:pt>
                <c:pt idx="143">
                  <c:v>4.0784516208219204</c:v>
                </c:pt>
                <c:pt idx="144">
                  <c:v>4.0924212095753196</c:v>
                </c:pt>
                <c:pt idx="145">
                  <c:v>4.1435888966187697</c:v>
                </c:pt>
                <c:pt idx="146">
                  <c:v>4.1934422657189696</c:v>
                </c:pt>
                <c:pt idx="147">
                  <c:v>4.1859551470800698</c:v>
                </c:pt>
                <c:pt idx="148">
                  <c:v>4.2014850133302097</c:v>
                </c:pt>
                <c:pt idx="149">
                  <c:v>4.2954861549352099</c:v>
                </c:pt>
                <c:pt idx="150">
                  <c:v>4.2052846128577404</c:v>
                </c:pt>
                <c:pt idx="151">
                  <c:v>4.2005101134445404</c:v>
                </c:pt>
                <c:pt idx="152">
                  <c:v>4.1690865684029204</c:v>
                </c:pt>
                <c:pt idx="153">
                  <c:v>4.2219674776721403</c:v>
                </c:pt>
                <c:pt idx="154">
                  <c:v>4.15963633960446</c:v>
                </c:pt>
                <c:pt idx="155">
                  <c:v>4.1285860096381901</c:v>
                </c:pt>
                <c:pt idx="156">
                  <c:v>4.1202238206042301</c:v>
                </c:pt>
                <c:pt idx="157">
                  <c:v>4.0773103300309304</c:v>
                </c:pt>
                <c:pt idx="158">
                  <c:v>4.13045169975583</c:v>
                </c:pt>
                <c:pt idx="159">
                  <c:v>4.1615206816338501</c:v>
                </c:pt>
                <c:pt idx="160">
                  <c:v>4.1164655385427897</c:v>
                </c:pt>
                <c:pt idx="161">
                  <c:v>4.1614316883466103</c:v>
                </c:pt>
                <c:pt idx="162">
                  <c:v>4.1741543952992402</c:v>
                </c:pt>
                <c:pt idx="163">
                  <c:v>4.1487385768763998</c:v>
                </c:pt>
                <c:pt idx="164">
                  <c:v>4.1451397210556902</c:v>
                </c:pt>
                <c:pt idx="165">
                  <c:v>4.1036575914218698</c:v>
                </c:pt>
                <c:pt idx="166">
                  <c:v>4.1507466660430099</c:v>
                </c:pt>
                <c:pt idx="167">
                  <c:v>4.1607223283376102</c:v>
                </c:pt>
                <c:pt idx="168">
                  <c:v>4.2095049011786196</c:v>
                </c:pt>
                <c:pt idx="169">
                  <c:v>4.20035076930822</c:v>
                </c:pt>
                <c:pt idx="170">
                  <c:v>4.2577810792733501</c:v>
                </c:pt>
                <c:pt idx="171">
                  <c:v>4.3570818758958199</c:v>
                </c:pt>
                <c:pt idx="172">
                  <c:v>4.2897545091363698</c:v>
                </c:pt>
                <c:pt idx="173">
                  <c:v>4.2330296513260599</c:v>
                </c:pt>
                <c:pt idx="174">
                  <c:v>4.3456706827050002</c:v>
                </c:pt>
                <c:pt idx="175">
                  <c:v>4.3571160613306299</c:v>
                </c:pt>
                <c:pt idx="176">
                  <c:v>4.3184528335040699</c:v>
                </c:pt>
                <c:pt idx="177">
                  <c:v>4.3075790057908598</c:v>
                </c:pt>
                <c:pt idx="178">
                  <c:v>4.2990205177408098</c:v>
                </c:pt>
                <c:pt idx="179">
                  <c:v>4.3717072988977499</c:v>
                </c:pt>
                <c:pt idx="180">
                  <c:v>4.3942606417548502</c:v>
                </c:pt>
                <c:pt idx="181">
                  <c:v>4.3639738907087704</c:v>
                </c:pt>
                <c:pt idx="182">
                  <c:v>4.3282874783143299</c:v>
                </c:pt>
                <c:pt idx="183">
                  <c:v>4.3129695882860402</c:v>
                </c:pt>
                <c:pt idx="184">
                  <c:v>4.39266627829595</c:v>
                </c:pt>
                <c:pt idx="185">
                  <c:v>4.4139872086758603</c:v>
                </c:pt>
                <c:pt idx="186">
                  <c:v>4.3591676484670003</c:v>
                </c:pt>
                <c:pt idx="187">
                  <c:v>4.3679738044738698</c:v>
                </c:pt>
                <c:pt idx="188">
                  <c:v>4.2825065480162703</c:v>
                </c:pt>
                <c:pt idx="189">
                  <c:v>4.29588111978493</c:v>
                </c:pt>
                <c:pt idx="190">
                  <c:v>4.2700684307426799</c:v>
                </c:pt>
                <c:pt idx="191">
                  <c:v>4.2721966576102499</c:v>
                </c:pt>
                <c:pt idx="192">
                  <c:v>4.2892614089889998</c:v>
                </c:pt>
                <c:pt idx="193">
                  <c:v>4.3343461696675201</c:v>
                </c:pt>
                <c:pt idx="194">
                  <c:v>4.3226486799732697</c:v>
                </c:pt>
                <c:pt idx="195">
                  <c:v>4.4041365345582202</c:v>
                </c:pt>
                <c:pt idx="196">
                  <c:v>4.2734465456956201</c:v>
                </c:pt>
                <c:pt idx="197">
                  <c:v>4.3355591976089896</c:v>
                </c:pt>
                <c:pt idx="198">
                  <c:v>4.3179031807855202</c:v>
                </c:pt>
                <c:pt idx="199">
                  <c:v>4.2701746406934102</c:v>
                </c:pt>
                <c:pt idx="200">
                  <c:v>4.2635111035100604</c:v>
                </c:pt>
                <c:pt idx="201">
                  <c:v>4.1878412259335498</c:v>
                </c:pt>
                <c:pt idx="202">
                  <c:v>4.2599862569215201</c:v>
                </c:pt>
                <c:pt idx="203">
                  <c:v>4.2886089394424101</c:v>
                </c:pt>
                <c:pt idx="204">
                  <c:v>4.2619496244468396</c:v>
                </c:pt>
                <c:pt idx="205">
                  <c:v>4.2623257131766001</c:v>
                </c:pt>
                <c:pt idx="206">
                  <c:v>4.30993904341135</c:v>
                </c:pt>
                <c:pt idx="207">
                  <c:v>4.2202670795238504</c:v>
                </c:pt>
                <c:pt idx="208">
                  <c:v>4.2066576970333998</c:v>
                </c:pt>
                <c:pt idx="209">
                  <c:v>4.2245889515276698</c:v>
                </c:pt>
                <c:pt idx="210">
                  <c:v>4.1807598562430002</c:v>
                </c:pt>
                <c:pt idx="211">
                  <c:v>4.2650708631174403</c:v>
                </c:pt>
                <c:pt idx="212">
                  <c:v>4.2782530010930699</c:v>
                </c:pt>
                <c:pt idx="213">
                  <c:v>4.2337048432684803</c:v>
                </c:pt>
                <c:pt idx="214">
                  <c:v>4.2032193663893898</c:v>
                </c:pt>
                <c:pt idx="215">
                  <c:v>4.2197962059879899</c:v>
                </c:pt>
                <c:pt idx="216">
                  <c:v>4.2144211838576897</c:v>
                </c:pt>
                <c:pt idx="217">
                  <c:v>4.2473094794923796</c:v>
                </c:pt>
                <c:pt idx="218">
                  <c:v>4.2387172749500399</c:v>
                </c:pt>
                <c:pt idx="219">
                  <c:v>4.3828323834779201</c:v>
                </c:pt>
                <c:pt idx="220">
                  <c:v>4.3060134957168197</c:v>
                </c:pt>
                <c:pt idx="221">
                  <c:v>4.28982829731821</c:v>
                </c:pt>
                <c:pt idx="222">
                  <c:v>4.3559032670709401</c:v>
                </c:pt>
                <c:pt idx="223">
                  <c:v>4.3766651216721604</c:v>
                </c:pt>
                <c:pt idx="224">
                  <c:v>4.3300338028282503</c:v>
                </c:pt>
                <c:pt idx="225">
                  <c:v>4.3117524645975802</c:v>
                </c:pt>
                <c:pt idx="226">
                  <c:v>4.3304282482096603</c:v>
                </c:pt>
                <c:pt idx="227">
                  <c:v>4.4814824094835499</c:v>
                </c:pt>
                <c:pt idx="228">
                  <c:v>4.39404763606999</c:v>
                </c:pt>
                <c:pt idx="229">
                  <c:v>4.3346313214459897</c:v>
                </c:pt>
                <c:pt idx="230">
                  <c:v>4.4154457382808401</c:v>
                </c:pt>
                <c:pt idx="231">
                  <c:v>4.4259340415727202</c:v>
                </c:pt>
                <c:pt idx="232">
                  <c:v>4.3586593684771202</c:v>
                </c:pt>
                <c:pt idx="233">
                  <c:v>4.3976306094239002</c:v>
                </c:pt>
                <c:pt idx="234">
                  <c:v>4.3373797918786998</c:v>
                </c:pt>
                <c:pt idx="235">
                  <c:v>4.3029878234231704</c:v>
                </c:pt>
                <c:pt idx="236">
                  <c:v>4.2398639183170701</c:v>
                </c:pt>
                <c:pt idx="237">
                  <c:v>4.3701744679583596</c:v>
                </c:pt>
                <c:pt idx="238">
                  <c:v>4.2807094087663797</c:v>
                </c:pt>
                <c:pt idx="239">
                  <c:v>4.3123935105784801</c:v>
                </c:pt>
                <c:pt idx="240">
                  <c:v>4.3493632070276096</c:v>
                </c:pt>
                <c:pt idx="241">
                  <c:v>4.3882382342357502</c:v>
                </c:pt>
                <c:pt idx="242">
                  <c:v>4.4172640683635098</c:v>
                </c:pt>
                <c:pt idx="243">
                  <c:v>4.3354217706137099</c:v>
                </c:pt>
                <c:pt idx="244">
                  <c:v>4.3194478884437997</c:v>
                </c:pt>
                <c:pt idx="245">
                  <c:v>4.4207380986371501</c:v>
                </c:pt>
                <c:pt idx="246">
                  <c:v>4.31183434953752</c:v>
                </c:pt>
                <c:pt idx="247">
                  <c:v>4.3498158218055298</c:v>
                </c:pt>
                <c:pt idx="248">
                  <c:v>4.2971516097618201</c:v>
                </c:pt>
                <c:pt idx="249">
                  <c:v>4.4310139030810198</c:v>
                </c:pt>
                <c:pt idx="250">
                  <c:v>4.4252215615960901</c:v>
                </c:pt>
                <c:pt idx="251">
                  <c:v>4.4417394912795496</c:v>
                </c:pt>
                <c:pt idx="252">
                  <c:v>4.3377814750797699</c:v>
                </c:pt>
                <c:pt idx="253">
                  <c:v>4.3697904561529004</c:v>
                </c:pt>
                <c:pt idx="254">
                  <c:v>4.3624068695977796</c:v>
                </c:pt>
                <c:pt idx="255">
                  <c:v>4.3544346275708499</c:v>
                </c:pt>
                <c:pt idx="256">
                  <c:v>4.3382559327889698</c:v>
                </c:pt>
                <c:pt idx="257">
                  <c:v>4.2988747334638102</c:v>
                </c:pt>
                <c:pt idx="258">
                  <c:v>4.4000096226369996</c:v>
                </c:pt>
                <c:pt idx="259">
                  <c:v>4.5327127185088898</c:v>
                </c:pt>
                <c:pt idx="260">
                  <c:v>4.5438168727798898</c:v>
                </c:pt>
                <c:pt idx="261">
                  <c:v>4.5300218158999801</c:v>
                </c:pt>
                <c:pt idx="262">
                  <c:v>4.4089375000126303</c:v>
                </c:pt>
                <c:pt idx="263">
                  <c:v>4.4603619243924904</c:v>
                </c:pt>
                <c:pt idx="264">
                  <c:v>4.3757835713443303</c:v>
                </c:pt>
                <c:pt idx="265">
                  <c:v>4.4337014204618903</c:v>
                </c:pt>
                <c:pt idx="266">
                  <c:v>4.3617803371505204</c:v>
                </c:pt>
                <c:pt idx="267">
                  <c:v>4.3398217665438601</c:v>
                </c:pt>
                <c:pt idx="268">
                  <c:v>4.2949764570653004</c:v>
                </c:pt>
                <c:pt idx="269">
                  <c:v>4.2940070518594702</c:v>
                </c:pt>
                <c:pt idx="270">
                  <c:v>4.3044002908744501</c:v>
                </c:pt>
                <c:pt idx="271">
                  <c:v>4.2449363099028696</c:v>
                </c:pt>
                <c:pt idx="272">
                  <c:v>4.2355281659309396</c:v>
                </c:pt>
                <c:pt idx="273">
                  <c:v>4.2959033574489496</c:v>
                </c:pt>
                <c:pt idx="274">
                  <c:v>4.2511834593008597</c:v>
                </c:pt>
                <c:pt idx="275">
                  <c:v>4.2561631092172503</c:v>
                </c:pt>
                <c:pt idx="276">
                  <c:v>4.2193018284854498</c:v>
                </c:pt>
                <c:pt idx="277">
                  <c:v>4.2174871109968697</c:v>
                </c:pt>
                <c:pt idx="278">
                  <c:v>4.12272636621993</c:v>
                </c:pt>
                <c:pt idx="279">
                  <c:v>4.1220631852055201</c:v>
                </c:pt>
                <c:pt idx="280">
                  <c:v>4.0701327150231101</c:v>
                </c:pt>
                <c:pt idx="281">
                  <c:v>4.0691669334638902</c:v>
                </c:pt>
                <c:pt idx="283">
                  <c:v>4.1080516537293601</c:v>
                </c:pt>
                <c:pt idx="284">
                  <c:v>4.1338011050066399</c:v>
                </c:pt>
                <c:pt idx="285">
                  <c:v>4.0747717832097896</c:v>
                </c:pt>
                <c:pt idx="286">
                  <c:v>4.0667174904551704</c:v>
                </c:pt>
                <c:pt idx="287">
                  <c:v>3.9877730426409301</c:v>
                </c:pt>
                <c:pt idx="288">
                  <c:v>3.98430586492778</c:v>
                </c:pt>
                <c:pt idx="289">
                  <c:v>3.91005670313803</c:v>
                </c:pt>
                <c:pt idx="290">
                  <c:v>3.8902966076175098</c:v>
                </c:pt>
                <c:pt idx="291">
                  <c:v>3.9957356579256298</c:v>
                </c:pt>
                <c:pt idx="292">
                  <c:v>4.0330620617266497</c:v>
                </c:pt>
                <c:pt idx="293">
                  <c:v>4.09259887089003</c:v>
                </c:pt>
                <c:pt idx="294">
                  <c:v>4.1432940580986903</c:v>
                </c:pt>
                <c:pt idx="295">
                  <c:v>4.0723760996433196</c:v>
                </c:pt>
                <c:pt idx="296">
                  <c:v>4.0640540217721703</c:v>
                </c:pt>
                <c:pt idx="297">
                  <c:v>4.0870096367716</c:v>
                </c:pt>
                <c:pt idx="298">
                  <c:v>4.0876650810241699</c:v>
                </c:pt>
                <c:pt idx="299">
                  <c:v>4.0440672280772603</c:v>
                </c:pt>
                <c:pt idx="300">
                  <c:v>4.0560589231402604</c:v>
                </c:pt>
                <c:pt idx="301">
                  <c:v>3.9818822469142798</c:v>
                </c:pt>
              </c:numCache>
            </c:numRef>
          </c:val>
          <c:smooth val="0"/>
        </c:ser>
        <c:dLbls>
          <c:showLegendKey val="0"/>
          <c:showVal val="0"/>
          <c:showCatName val="0"/>
          <c:showSerName val="0"/>
          <c:showPercent val="0"/>
          <c:showBubbleSize val="0"/>
        </c:dLbls>
        <c:marker val="1"/>
        <c:smooth val="0"/>
        <c:axId val="53274112"/>
        <c:axId val="53275648"/>
      </c:lineChart>
      <c:catAx>
        <c:axId val="53274112"/>
        <c:scaling>
          <c:orientation val="minMax"/>
        </c:scaling>
        <c:delete val="0"/>
        <c:axPos val="b"/>
        <c:majorTickMark val="out"/>
        <c:minorTickMark val="none"/>
        <c:tickLblPos val="nextTo"/>
        <c:crossAx val="53275648"/>
        <c:crosses val="autoZero"/>
        <c:auto val="1"/>
        <c:lblAlgn val="ctr"/>
        <c:lblOffset val="100"/>
        <c:noMultiLvlLbl val="0"/>
      </c:catAx>
      <c:valAx>
        <c:axId val="53275648"/>
        <c:scaling>
          <c:orientation val="minMax"/>
        </c:scaling>
        <c:delete val="0"/>
        <c:axPos val="l"/>
        <c:majorGridlines/>
        <c:numFmt formatCode="General" sourceLinked="1"/>
        <c:majorTickMark val="out"/>
        <c:minorTickMark val="none"/>
        <c:tickLblPos val="nextTo"/>
        <c:crossAx val="532741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Sheet3!$B$1</c:f>
              <c:strCache>
                <c:ptCount val="1"/>
                <c:pt idx="0">
                  <c:v>With RM</c:v>
                </c:pt>
              </c:strCache>
            </c:strRef>
          </c:tx>
          <c:marker>
            <c:symbol val="none"/>
          </c:marker>
          <c:val>
            <c:numRef>
              <c:f>Sheet3!$B$2:$B$51</c:f>
              <c:numCache>
                <c:formatCode>0.000</c:formatCode>
                <c:ptCount val="50"/>
                <c:pt idx="0">
                  <c:v>904955.38806142705</c:v>
                </c:pt>
                <c:pt idx="1">
                  <c:v>945276.62303302495</c:v>
                </c:pt>
                <c:pt idx="2">
                  <c:v>910879.87848584005</c:v>
                </c:pt>
                <c:pt idx="3">
                  <c:v>1125728.2812956199</c:v>
                </c:pt>
                <c:pt idx="4">
                  <c:v>907375.75030757999</c:v>
                </c:pt>
                <c:pt idx="5">
                  <c:v>921637.58999739005</c:v>
                </c:pt>
                <c:pt idx="6">
                  <c:v>1377257.41704184</c:v>
                </c:pt>
                <c:pt idx="7">
                  <c:v>885623.33170565404</c:v>
                </c:pt>
                <c:pt idx="8">
                  <c:v>1083035.9025876101</c:v>
                </c:pt>
                <c:pt idx="9">
                  <c:v>980404.40886636404</c:v>
                </c:pt>
                <c:pt idx="10">
                  <c:v>1010865.6426315299</c:v>
                </c:pt>
                <c:pt idx="11">
                  <c:v>922228.36635360005</c:v>
                </c:pt>
                <c:pt idx="12">
                  <c:v>954157.97060059605</c:v>
                </c:pt>
                <c:pt idx="13">
                  <c:v>965069.10977612901</c:v>
                </c:pt>
                <c:pt idx="14">
                  <c:v>1095500.8379943599</c:v>
                </c:pt>
                <c:pt idx="15">
                  <c:v>1037996.92793846</c:v>
                </c:pt>
                <c:pt idx="16">
                  <c:v>1340225.2723423501</c:v>
                </c:pt>
                <c:pt idx="17">
                  <c:v>1023278.9420786001</c:v>
                </c:pt>
                <c:pt idx="18">
                  <c:v>939598.25643176399</c:v>
                </c:pt>
                <c:pt idx="19">
                  <c:v>1246848.66484695</c:v>
                </c:pt>
                <c:pt idx="20">
                  <c:v>982449.58246436401</c:v>
                </c:pt>
                <c:pt idx="21">
                  <c:v>1485475.0904014399</c:v>
                </c:pt>
                <c:pt idx="22">
                  <c:v>943452.40530238999</c:v>
                </c:pt>
                <c:pt idx="23">
                  <c:v>998348.504180277</c:v>
                </c:pt>
                <c:pt idx="24">
                  <c:v>925639.208309329</c:v>
                </c:pt>
                <c:pt idx="25">
                  <c:v>979582.58467811497</c:v>
                </c:pt>
                <c:pt idx="26">
                  <c:v>925803.51085594296</c:v>
                </c:pt>
                <c:pt idx="27">
                  <c:v>943257.52876637003</c:v>
                </c:pt>
                <c:pt idx="28">
                  <c:v>997667.80041936401</c:v>
                </c:pt>
                <c:pt idx="29">
                  <c:v>1000632.7124152801</c:v>
                </c:pt>
                <c:pt idx="30">
                  <c:v>1013994.77129928</c:v>
                </c:pt>
                <c:pt idx="31">
                  <c:v>909411.40543705295</c:v>
                </c:pt>
                <c:pt idx="32">
                  <c:v>1012086.75686951</c:v>
                </c:pt>
                <c:pt idx="33">
                  <c:v>1023099.95505886</c:v>
                </c:pt>
                <c:pt idx="34">
                  <c:v>971482.21316659998</c:v>
                </c:pt>
                <c:pt idx="35">
                  <c:v>950449.75082049996</c:v>
                </c:pt>
                <c:pt idx="36">
                  <c:v>966039.21308746701</c:v>
                </c:pt>
                <c:pt idx="37">
                  <c:v>876940.34366334497</c:v>
                </c:pt>
                <c:pt idx="38">
                  <c:v>950705.87369346002</c:v>
                </c:pt>
                <c:pt idx="39">
                  <c:v>966839.29448392696</c:v>
                </c:pt>
                <c:pt idx="40">
                  <c:v>1015382.775243</c:v>
                </c:pt>
                <c:pt idx="41">
                  <c:v>1114286.5388670799</c:v>
                </c:pt>
                <c:pt idx="42">
                  <c:v>1020356.59367359</c:v>
                </c:pt>
                <c:pt idx="43">
                  <c:v>940114.39041913196</c:v>
                </c:pt>
                <c:pt idx="44">
                  <c:v>1026064.87619082</c:v>
                </c:pt>
                <c:pt idx="45">
                  <c:v>1059757.1082427499</c:v>
                </c:pt>
                <c:pt idx="46">
                  <c:v>1108164.52360263</c:v>
                </c:pt>
                <c:pt idx="47">
                  <c:v>984205.216367541</c:v>
                </c:pt>
                <c:pt idx="48">
                  <c:v>974005.73245836096</c:v>
                </c:pt>
                <c:pt idx="49">
                  <c:v>986072.20476134995</c:v>
                </c:pt>
              </c:numCache>
            </c:numRef>
          </c:val>
          <c:smooth val="0"/>
        </c:ser>
        <c:ser>
          <c:idx val="1"/>
          <c:order val="1"/>
          <c:tx>
            <c:strRef>
              <c:f>Sheet3!$A$1</c:f>
              <c:strCache>
                <c:ptCount val="1"/>
                <c:pt idx="0">
                  <c:v>No RM delay</c:v>
                </c:pt>
              </c:strCache>
            </c:strRef>
          </c:tx>
          <c:marker>
            <c:symbol val="none"/>
          </c:marker>
          <c:val>
            <c:numRef>
              <c:f>Sheet3!$A$2:$A$51</c:f>
              <c:numCache>
                <c:formatCode>0.000</c:formatCode>
                <c:ptCount val="50"/>
                <c:pt idx="0">
                  <c:v>1148710.0079499001</c:v>
                </c:pt>
                <c:pt idx="1">
                  <c:v>1128524.1188505001</c:v>
                </c:pt>
                <c:pt idx="2">
                  <c:v>1054354.3020774</c:v>
                </c:pt>
                <c:pt idx="3">
                  <c:v>1233959.97813518</c:v>
                </c:pt>
                <c:pt idx="4">
                  <c:v>1010039.20711579</c:v>
                </c:pt>
                <c:pt idx="5">
                  <c:v>1020408.6986474399</c:v>
                </c:pt>
                <c:pt idx="6">
                  <c:v>1473114.9972969601</c:v>
                </c:pt>
                <c:pt idx="7">
                  <c:v>979275.62710393302</c:v>
                </c:pt>
                <c:pt idx="8">
                  <c:v>1173745.50514915</c:v>
                </c:pt>
                <c:pt idx="9">
                  <c:v>1060605.01732411</c:v>
                </c:pt>
                <c:pt idx="10">
                  <c:v>1088461.4793738399</c:v>
                </c:pt>
                <c:pt idx="11">
                  <c:v>985172.24336681305</c:v>
                </c:pt>
                <c:pt idx="12">
                  <c:v>1016642.43179649</c:v>
                </c:pt>
                <c:pt idx="13">
                  <c:v>1024870.324141</c:v>
                </c:pt>
                <c:pt idx="14">
                  <c:v>1154411.4015364</c:v>
                </c:pt>
                <c:pt idx="15">
                  <c:v>1095932.5758253499</c:v>
                </c:pt>
                <c:pt idx="16">
                  <c:v>1398099.6493408801</c:v>
                </c:pt>
                <c:pt idx="17">
                  <c:v>1080135.4000720601</c:v>
                </c:pt>
                <c:pt idx="18">
                  <c:v>984330.81121420895</c:v>
                </c:pt>
                <c:pt idx="19">
                  <c:v>1289533.49765516</c:v>
                </c:pt>
                <c:pt idx="20">
                  <c:v>1021055.14357007</c:v>
                </c:pt>
                <c:pt idx="21">
                  <c:v>1522996.83870622</c:v>
                </c:pt>
                <c:pt idx="22">
                  <c:v>979007.60815014504</c:v>
                </c:pt>
                <c:pt idx="23">
                  <c:v>1033015.92112885</c:v>
                </c:pt>
                <c:pt idx="24">
                  <c:v>959683.98573972296</c:v>
                </c:pt>
                <c:pt idx="25">
                  <c:v>1012959.94802176</c:v>
                </c:pt>
                <c:pt idx="26">
                  <c:v>958310.10360851197</c:v>
                </c:pt>
                <c:pt idx="27">
                  <c:v>968535.28921795601</c:v>
                </c:pt>
                <c:pt idx="28">
                  <c:v>1022864.3411374</c:v>
                </c:pt>
                <c:pt idx="29">
                  <c:v>1024352.5103180601</c:v>
                </c:pt>
                <c:pt idx="30">
                  <c:v>1036500.94923794</c:v>
                </c:pt>
                <c:pt idx="31">
                  <c:v>929586.08458350401</c:v>
                </c:pt>
                <c:pt idx="32">
                  <c:v>1030889.71853064</c:v>
                </c:pt>
                <c:pt idx="33">
                  <c:v>1038735.65549729</c:v>
                </c:pt>
                <c:pt idx="34">
                  <c:v>982325.72119029996</c:v>
                </c:pt>
                <c:pt idx="35">
                  <c:v>958003.13925835001</c:v>
                </c:pt>
                <c:pt idx="36">
                  <c:v>967603.87753030402</c:v>
                </c:pt>
                <c:pt idx="37">
                  <c:v>877504.64649123605</c:v>
                </c:pt>
                <c:pt idx="38">
                  <c:v>949860.66365508304</c:v>
                </c:pt>
                <c:pt idx="39">
                  <c:v>965076.35380112403</c:v>
                </c:pt>
                <c:pt idx="40">
                  <c:v>1012621.8756392699</c:v>
                </c:pt>
                <c:pt idx="41">
                  <c:v>1110120.11852991</c:v>
                </c:pt>
                <c:pt idx="42">
                  <c:v>1010591.63172303</c:v>
                </c:pt>
                <c:pt idx="43">
                  <c:v>923598.39772697794</c:v>
                </c:pt>
                <c:pt idx="44">
                  <c:v>1006110.83628188</c:v>
                </c:pt>
                <c:pt idx="45">
                  <c:v>1037867.98652582</c:v>
                </c:pt>
                <c:pt idx="46">
                  <c:v>1076229.00106242</c:v>
                </c:pt>
                <c:pt idx="47">
                  <c:v>948210.41822435101</c:v>
                </c:pt>
                <c:pt idx="48">
                  <c:v>935007.68487149803</c:v>
                </c:pt>
                <c:pt idx="49">
                  <c:v>945796.82360857399</c:v>
                </c:pt>
              </c:numCache>
            </c:numRef>
          </c:val>
          <c:smooth val="0"/>
        </c:ser>
        <c:dLbls>
          <c:showLegendKey val="0"/>
          <c:showVal val="0"/>
          <c:showCatName val="0"/>
          <c:showSerName val="0"/>
          <c:showPercent val="0"/>
          <c:showBubbleSize val="0"/>
        </c:dLbls>
        <c:marker val="1"/>
        <c:smooth val="0"/>
        <c:axId val="100050816"/>
        <c:axId val="100052352"/>
      </c:lineChart>
      <c:catAx>
        <c:axId val="100050816"/>
        <c:scaling>
          <c:orientation val="minMax"/>
        </c:scaling>
        <c:delete val="0"/>
        <c:axPos val="b"/>
        <c:majorTickMark val="out"/>
        <c:minorTickMark val="none"/>
        <c:tickLblPos val="nextTo"/>
        <c:crossAx val="100052352"/>
        <c:crosses val="autoZero"/>
        <c:auto val="1"/>
        <c:lblAlgn val="ctr"/>
        <c:lblOffset val="100"/>
        <c:noMultiLvlLbl val="0"/>
      </c:catAx>
      <c:valAx>
        <c:axId val="100052352"/>
        <c:scaling>
          <c:orientation val="minMax"/>
          <c:min val="700000"/>
        </c:scaling>
        <c:delete val="0"/>
        <c:axPos val="l"/>
        <c:majorGridlines/>
        <c:numFmt formatCode="0.000" sourceLinked="1"/>
        <c:majorTickMark val="out"/>
        <c:minorTickMark val="none"/>
        <c:tickLblPos val="nextTo"/>
        <c:crossAx val="100050816"/>
        <c:crosses val="autoZero"/>
        <c:crossBetween val="between"/>
      </c:valAx>
    </c:plotArea>
    <c:legend>
      <c:legendPos val="r"/>
      <c:layout/>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1543" cy="339884"/>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2800" y="0"/>
            <a:ext cx="4301543" cy="339884"/>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13/09/2016</a:t>
            </a:fld>
            <a:endParaRPr lang="en-GB" dirty="0"/>
          </a:p>
        </p:txBody>
      </p:sp>
      <p:sp>
        <p:nvSpPr>
          <p:cNvPr id="4" name="Fußzeilenplatzhalter 3"/>
          <p:cNvSpPr>
            <a:spLocks noGrp="1"/>
          </p:cNvSpPr>
          <p:nvPr>
            <p:ph type="ftr" sz="quarter" idx="2"/>
          </p:nvPr>
        </p:nvSpPr>
        <p:spPr>
          <a:xfrm>
            <a:off x="2"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2800"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1543" cy="339884"/>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2800"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13/09/2016</a:t>
            </a:fld>
            <a:endParaRPr lang="en-GB"/>
          </a:p>
        </p:txBody>
      </p:sp>
      <p:sp>
        <p:nvSpPr>
          <p:cNvPr id="4" name="Folienbildplatzhalt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izenplatzhalter 4"/>
          <p:cNvSpPr>
            <a:spLocks noGrp="1"/>
          </p:cNvSpPr>
          <p:nvPr>
            <p:ph type="body" sz="quarter" idx="3"/>
          </p:nvPr>
        </p:nvSpPr>
        <p:spPr>
          <a:xfrm>
            <a:off x="992665" y="3228896"/>
            <a:ext cx="7941310" cy="3058954"/>
          </a:xfrm>
          <a:prstGeom prst="rect">
            <a:avLst/>
          </a:prstGeom>
        </p:spPr>
        <p:txBody>
          <a:bodyPr vert="horz" wrap="square" lIns="91440" tIns="45720" rIns="91440" bIns="45720" numCol="1" anchor="t" anchorCtr="0" compatLnSpc="1">
            <a:prstTxWarp prst="textNoShape">
              <a:avLst/>
            </a:prstTxWarp>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smtClean="0"/>
          </a:p>
        </p:txBody>
      </p:sp>
      <p:sp>
        <p:nvSpPr>
          <p:cNvPr id="6" name="Fußzeilenplatzhalter 5"/>
          <p:cNvSpPr>
            <a:spLocks noGrp="1"/>
          </p:cNvSpPr>
          <p:nvPr>
            <p:ph type="ftr" sz="quarter" idx="4"/>
          </p:nvPr>
        </p:nvSpPr>
        <p:spPr>
          <a:xfrm>
            <a:off x="2"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2800"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 you designed</a:t>
            </a:r>
            <a:r>
              <a:rPr lang="en-US" baseline="0" dirty="0" smtClean="0"/>
              <a:t> this kind of reward system.</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19399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der </a:t>
            </a:r>
            <a:r>
              <a:rPr lang="en-US" noProof="0" dirty="0" err="1" smtClean="0"/>
              <a:t>Präsentation</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en-US" noProof="0" dirty="0" smtClean="0"/>
              <a:t>Referent</a:t>
            </a:r>
          </a:p>
          <a:p>
            <a:pPr lvl="0"/>
            <a:r>
              <a:rPr lang="en-US" noProof="0" dirty="0" smtClean="0"/>
              <a:t>Ort, Datum (</a:t>
            </a:r>
            <a:r>
              <a:rPr lang="en-US" noProof="0" dirty="0" err="1" smtClean="0"/>
              <a:t>Schreibweise</a:t>
            </a:r>
            <a:r>
              <a:rPr lang="en-US" noProof="0" dirty="0" smtClean="0"/>
              <a:t>: 00. </a:t>
            </a:r>
            <a:r>
              <a:rPr lang="en-US" noProof="0" dirty="0" err="1" smtClean="0"/>
              <a:t>Januar</a:t>
            </a:r>
            <a:r>
              <a:rPr lang="en-US" noProof="0" dirty="0" smtClean="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17" name="Inhaltsplatzhalter 2"/>
          <p:cNvSpPr>
            <a:spLocks noGrp="1"/>
          </p:cNvSpPr>
          <p:nvPr>
            <p:ph idx="11"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smtClean="0"/>
              <a:t>Abhinav Sunderrajan</a:t>
            </a:r>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2477139"/>
            <a:ext cx="9144000" cy="4380861"/>
          </a:xfrm>
          <a:prstGeom prst="rect">
            <a:avLst/>
          </a:prstGeom>
        </p:spPr>
        <p:txBody>
          <a:bodyPr/>
          <a:lstStyle>
            <a:lvl1pPr>
              <a:lnSpc>
                <a:spcPct val="114000"/>
              </a:lnSpc>
              <a:defRPr>
                <a:solidFill>
                  <a:schemeClr val="bg1"/>
                </a:solidFill>
              </a:defRPr>
            </a:lvl1pPr>
          </a:lstStyle>
          <a:p>
            <a:r>
              <a:rPr lang="de-DE" dirty="0" smtClean="0"/>
              <a:t> </a:t>
            </a:r>
            <a:endParaRPr lang="de-DE" dirty="0"/>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hinzufügen</a:t>
            </a:r>
            <a:endParaRPr lang="en-US" noProof="0" dirty="0" smtClean="0"/>
          </a:p>
        </p:txBody>
      </p:sp>
      <p:sp>
        <p:nvSpPr>
          <p:cNvPr id="13"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9"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solidFill>
                  <a:schemeClr val="bg1"/>
                </a:solidFill>
              </a:defRPr>
            </a:lvl1pPr>
            <a:lvl2pPr>
              <a:lnSpc>
                <a:spcPct val="114000"/>
              </a:lnSpc>
              <a:defRPr lang="de-DE" noProof="0" dirty="0" smtClean="0"/>
            </a:lvl2pPr>
          </a:lstStyle>
          <a:p>
            <a:pPr lvl="0"/>
            <a:r>
              <a:rPr lang="de-DE" noProof="0" dirty="0" smtClean="0"/>
              <a:t>Seitenzahl überschreiben</a:t>
            </a:r>
          </a:p>
        </p:txBody>
      </p:sp>
    </p:spTree>
    <p:extLst>
      <p:ext uri="{BB962C8B-B14F-4D97-AF65-F5344CB8AC3E}">
        <p14:creationId xmlns:p14="http://schemas.microsoft.com/office/powerpoint/2010/main" val="2271195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solidFill>
                  <a:schemeClr val="bg1"/>
                </a:solidFill>
              </a:defRPr>
            </a:lvl1pPr>
          </a:lstStyle>
          <a:p>
            <a:r>
              <a:rPr lang="de-DE" dirty="0" smtClean="0"/>
              <a:t> </a:t>
            </a:r>
            <a:endParaRPr lang="de-DE" dirty="0"/>
          </a:p>
        </p:txBody>
      </p:sp>
      <p:sp>
        <p:nvSpPr>
          <p:cNvPr id="11"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de-DE" noProof="0" dirty="0" smtClean="0"/>
              <a:t>Titel durch Klicken bearbeiten</a:t>
            </a:r>
            <a:endParaRPr lang="de-DE" noProof="0" dirty="0"/>
          </a:p>
        </p:txBody>
      </p:sp>
      <p:sp>
        <p:nvSpPr>
          <p:cNvPr id="9"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solidFill>
                  <a:schemeClr val="bg1"/>
                </a:solidFill>
              </a:defRPr>
            </a:lvl1pPr>
            <a:lvl2pPr>
              <a:lnSpc>
                <a:spcPct val="114000"/>
              </a:lnSpc>
              <a:defRPr lang="de-DE" noProof="0" dirty="0" smtClean="0"/>
            </a:lvl2pPr>
          </a:lstStyle>
          <a:p>
            <a:pPr lvl="0"/>
            <a:r>
              <a:rPr lang="de-DE" noProof="0" dirty="0" smtClean="0"/>
              <a:t>Seitenzahl überschreiben</a:t>
            </a:r>
          </a:p>
        </p:txBody>
      </p:sp>
      <p:sp>
        <p:nvSpPr>
          <p:cNvPr id="4"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de-DE" noProof="0" dirty="0" smtClean="0"/>
              <a:t>Inhalt durch Klicken bearbeiten</a:t>
            </a:r>
          </a:p>
        </p:txBody>
      </p:sp>
    </p:spTree>
    <p:extLst>
      <p:ext uri="{BB962C8B-B14F-4D97-AF65-F5344CB8AC3E}">
        <p14:creationId xmlns:p14="http://schemas.microsoft.com/office/powerpoint/2010/main" val="3989578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0"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3"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smtClean="0"/>
              <a:t>Abhinav Sunderrajan</a:t>
            </a:r>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3" name="Inhaltsplatzhalter 2"/>
          <p:cNvSpPr>
            <a:spLocks noGrp="1"/>
          </p:cNvSpPr>
          <p:nvPr>
            <p:ph idx="15" hasCustomPrompt="1"/>
          </p:nvPr>
        </p:nvSpPr>
        <p:spPr>
          <a:xfrm>
            <a:off x="4647179"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6"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2477139"/>
            <a:ext cx="9144000" cy="4380861"/>
          </a:xfrm>
          <a:prstGeom prst="rect">
            <a:avLst/>
          </a:prstGeom>
        </p:spPr>
        <p:txBody>
          <a:bodyPr/>
          <a:lstStyle>
            <a:lvl1pPr>
              <a:lnSpc>
                <a:spcPct val="114000"/>
              </a:lnSpc>
              <a:defRPr/>
            </a:lvl1pPr>
          </a:lstStyle>
          <a:p>
            <a:r>
              <a:rPr lang="de-DE" dirty="0" smtClean="0"/>
              <a:t> </a:t>
            </a:r>
            <a:endParaRPr lang="de-DE" dirty="0"/>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hinzufügen</a:t>
            </a:r>
            <a:endParaRPr lang="en-US" noProof="0" dirty="0" smtClean="0"/>
          </a:p>
        </p:txBody>
      </p:sp>
      <p:sp>
        <p:nvSpPr>
          <p:cNvPr id="13"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9"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lvl1pPr>
            <a:lvl2pPr>
              <a:lnSpc>
                <a:spcPct val="114000"/>
              </a:lnSpc>
              <a:defRPr lang="de-DE" noProof="0" dirty="0" smtClean="0"/>
            </a:lvl2pPr>
          </a:lstStyle>
          <a:p>
            <a:pPr lvl="0"/>
            <a:r>
              <a:rPr lang="de-DE" noProof="0" dirty="0" smtClean="0"/>
              <a:t>Seitenzahl überschreiben</a:t>
            </a:r>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r>
              <a:rPr lang="de-DE" dirty="0" smtClean="0"/>
              <a:t> </a:t>
            </a:r>
            <a:endParaRPr lang="de-DE" dirty="0"/>
          </a:p>
        </p:txBody>
      </p:sp>
      <p:sp>
        <p:nvSpPr>
          <p:cNvPr id="11"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de-DE" noProof="0" dirty="0" smtClean="0"/>
              <a:t>Titel durch Klicken bearbeiten</a:t>
            </a:r>
            <a:endParaRPr lang="de-DE" noProof="0" dirty="0"/>
          </a:p>
        </p:txBody>
      </p:sp>
      <p:sp>
        <p:nvSpPr>
          <p:cNvPr id="9"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lvl1pPr>
            <a:lvl2pPr>
              <a:lnSpc>
                <a:spcPct val="114000"/>
              </a:lnSpc>
              <a:defRPr lang="de-DE" noProof="0" dirty="0" smtClean="0"/>
            </a:lvl2pPr>
          </a:lstStyle>
          <a:p>
            <a:pPr lvl="0"/>
            <a:r>
              <a:rPr lang="de-DE" noProof="0" dirty="0" smtClean="0"/>
              <a:t>Seitenzahl überschreiben</a:t>
            </a:r>
          </a:p>
        </p:txBody>
      </p:sp>
      <p:sp>
        <p:nvSpPr>
          <p:cNvPr id="4"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de-DE" noProof="0" dirty="0" smtClean="0"/>
              <a:t>Inhalt durch Klicken bearbeiten</a:t>
            </a:r>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lue_bar_title_bullet_poi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9512" y="44624"/>
            <a:ext cx="8229600" cy="432048"/>
          </a:xfrm>
          <a:prstGeom prst="rect">
            <a:avLst/>
          </a:prstGeom>
        </p:spPr>
        <p:txBody>
          <a:bodyPr>
            <a:noAutofit/>
          </a:bodyPr>
          <a:lstStyle>
            <a:lvl1pPr marL="0" marR="0" indent="0" algn="l" defTabSz="914400" rtl="0" eaLnBrk="1" fontAlgn="base" latinLnBrk="0" hangingPunct="1">
              <a:lnSpc>
                <a:spcPct val="100000"/>
              </a:lnSpc>
              <a:spcBef>
                <a:spcPct val="0"/>
              </a:spcBef>
              <a:spcAft>
                <a:spcPct val="0"/>
              </a:spcAft>
              <a:buClrTx/>
              <a:buSzTx/>
              <a:buFontTx/>
              <a:buNone/>
              <a:tabLst/>
              <a:defRPr sz="2400">
                <a:solidFill>
                  <a:schemeClr val="bg1"/>
                </a:solidFill>
                <a:latin typeface="TUM Neue Helvetica 75 Bold" pitchFamily="34" charset="0"/>
              </a:defRPr>
            </a:lvl1pPr>
          </a:lstStyle>
          <a:p>
            <a:r>
              <a:rPr lang="en-US" dirty="0" smtClean="0"/>
              <a:t>Click to Edit Master Title</a:t>
            </a:r>
            <a:endParaRPr lang="en-SG" dirty="0"/>
          </a:p>
        </p:txBody>
      </p:sp>
      <p:sp>
        <p:nvSpPr>
          <p:cNvPr id="6" name="Text Placeholder 2"/>
          <p:cNvSpPr>
            <a:spLocks noGrp="1"/>
          </p:cNvSpPr>
          <p:nvPr>
            <p:ph type="body" idx="1"/>
          </p:nvPr>
        </p:nvSpPr>
        <p:spPr>
          <a:xfrm>
            <a:off x="184845" y="980728"/>
            <a:ext cx="8640960" cy="5184576"/>
          </a:xfrm>
          <a:prstGeom prst="rect">
            <a:avLst/>
          </a:prstGeom>
        </p:spPr>
        <p:txBody>
          <a:bodyPr vert="horz" lIns="91440" tIns="45720" rIns="91440" bIns="45720" rtlCol="0">
            <a:normAutofit/>
          </a:bodyPr>
          <a:lstStyle>
            <a:lvl1pPr>
              <a:lnSpc>
                <a:spcPct val="130000"/>
              </a:lnSpc>
              <a:spcBef>
                <a:spcPts val="600"/>
              </a:spcBef>
              <a:defRPr sz="2400" b="0"/>
            </a:lvl1pPr>
            <a:lvl2pPr marL="542925" indent="-180975">
              <a:lnSpc>
                <a:spcPct val="130000"/>
              </a:lnSpc>
              <a:spcBef>
                <a:spcPts val="600"/>
              </a:spcBef>
              <a:defRPr/>
            </a:lvl2pPr>
            <a:lvl3pPr marL="895350" indent="-180975">
              <a:lnSpc>
                <a:spcPct val="130000"/>
              </a:lnSpc>
              <a:spcBef>
                <a:spcPts val="600"/>
              </a:spcBef>
              <a:defRPr/>
            </a:lvl3pPr>
            <a:lvl4pPr marL="1257300" indent="-180975">
              <a:lnSpc>
                <a:spcPct val="130000"/>
              </a:lnSpc>
              <a:spcBef>
                <a:spcPts val="600"/>
              </a:spcBef>
              <a:defRPr/>
            </a:lvl4pPr>
            <a:lvl5pPr marL="1619250" indent="-180975">
              <a:lnSpc>
                <a:spcPct val="13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Footer Placeholder 1"/>
          <p:cNvSpPr>
            <a:spLocks noGrp="1"/>
          </p:cNvSpPr>
          <p:nvPr>
            <p:ph type="ftr" sz="quarter" idx="10"/>
          </p:nvPr>
        </p:nvSpPr>
        <p:spPr>
          <a:xfrm>
            <a:off x="189399" y="6385768"/>
            <a:ext cx="2895600" cy="365125"/>
          </a:xfrm>
          <a:prstGeom prst="rect">
            <a:avLst/>
          </a:prstGeom>
        </p:spPr>
        <p:txBody>
          <a:bodyPr/>
          <a:lstStyle>
            <a:lvl1pPr>
              <a:defRPr/>
            </a:lvl1pPr>
          </a:lstStyle>
          <a:p>
            <a:r>
              <a:rPr lang="de-DE" dirty="0" smtClean="0"/>
              <a:t>Abhinav Sunderrajan</a:t>
            </a:r>
            <a:endParaRPr lang="de-DE" dirty="0"/>
          </a:p>
        </p:txBody>
      </p:sp>
      <p:sp>
        <p:nvSpPr>
          <p:cNvPr id="3" name="Slide Number Placeholder 2"/>
          <p:cNvSpPr>
            <a:spLocks noGrp="1"/>
          </p:cNvSpPr>
          <p:nvPr>
            <p:ph type="sldNum" sz="quarter" idx="11"/>
          </p:nvPr>
        </p:nvSpPr>
        <p:spPr>
          <a:xfrm>
            <a:off x="4324350" y="6399213"/>
            <a:ext cx="438150" cy="365125"/>
          </a:xfrm>
          <a:prstGeom prst="rect">
            <a:avLst/>
          </a:prstGeom>
        </p:spPr>
        <p:txBody>
          <a:bodyPr/>
          <a:lstStyle/>
          <a:p>
            <a:fld id="{1EC212D7-1D5D-4221-B722-2185364A0A04}" type="slidenum">
              <a:rPr lang="en-US" smtClean="0"/>
              <a:pPr/>
              <a:t>‹#›</a:t>
            </a:fld>
            <a:endParaRPr lang="en-US" dirty="0"/>
          </a:p>
        </p:txBody>
      </p:sp>
    </p:spTree>
    <p:extLst>
      <p:ext uri="{BB962C8B-B14F-4D97-AF65-F5344CB8AC3E}">
        <p14:creationId xmlns:p14="http://schemas.microsoft.com/office/powerpoint/2010/main" val="630124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der </a:t>
            </a:r>
            <a:r>
              <a:rPr lang="en-US" noProof="0" dirty="0" err="1" smtClean="0"/>
              <a:t>Präsentation</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en-US" noProof="0" dirty="0" smtClean="0"/>
              <a:t>Referent</a:t>
            </a:r>
          </a:p>
          <a:p>
            <a:pPr lvl="0"/>
            <a:r>
              <a:rPr lang="en-US" noProof="0" dirty="0" smtClean="0"/>
              <a:t>Ort, Datum (</a:t>
            </a:r>
            <a:r>
              <a:rPr lang="en-US" noProof="0" dirty="0" err="1" smtClean="0"/>
              <a:t>Schreibweise</a:t>
            </a:r>
            <a:r>
              <a:rPr lang="en-US" noProof="0" dirty="0" smtClean="0"/>
              <a:t>: 00. </a:t>
            </a:r>
            <a:r>
              <a:rPr lang="en-US" noProof="0" dirty="0" err="1" smtClean="0"/>
              <a:t>Januar</a:t>
            </a:r>
            <a:r>
              <a:rPr lang="en-US" noProof="0" dirty="0" smtClean="0"/>
              <a:t> 2015)</a:t>
            </a:r>
          </a:p>
        </p:txBody>
      </p:sp>
      <p:sp>
        <p:nvSpPr>
          <p:cNvPr id="17" name="Inhaltsplatzhalter 2"/>
          <p:cNvSpPr>
            <a:spLocks noGrp="1"/>
          </p:cNvSpPr>
          <p:nvPr>
            <p:ph idx="11"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34798495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0"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3"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26292549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3" name="Inhaltsplatzhalter 2"/>
          <p:cNvSpPr>
            <a:spLocks noGrp="1"/>
          </p:cNvSpPr>
          <p:nvPr>
            <p:ph idx="15" hasCustomPrompt="1"/>
          </p:nvPr>
        </p:nvSpPr>
        <p:spPr>
          <a:xfrm>
            <a:off x="4647179"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6"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4044940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Textfeld 22"/>
          <p:cNvSpPr txBox="1"/>
          <p:nvPr userDrawn="1"/>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1026" name="Picture 2"/>
          <p:cNvPicPr>
            <a:picLocks noChangeAspect="1" noChangeArrowheads="1"/>
          </p:cNvPicPr>
          <p:nvPr userDrawn="1"/>
        </p:nvPicPr>
        <p:blipFill rotWithShape="1">
          <a:blip r:embed="rId8">
            <a:extLst>
              <a:ext uri="{28A0092B-C50C-407E-A947-70E740481C1C}">
                <a14:useLocalDpi xmlns:a14="http://schemas.microsoft.com/office/drawing/2010/main" val="0"/>
              </a:ext>
            </a:extLst>
          </a:blip>
          <a:srcRect/>
          <a:stretch/>
        </p:blipFill>
        <p:spPr bwMode="auto">
          <a:xfrm>
            <a:off x="6318445" y="313423"/>
            <a:ext cx="2510261" cy="32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54" r:id="rId2"/>
    <p:sldLayoutId id="2147483657" r:id="rId3"/>
    <p:sldLayoutId id="2147483653" r:id="rId4"/>
    <p:sldLayoutId id="2147483656" r:id="rId5"/>
    <p:sldLayoutId id="2147483669" r:id="rId6"/>
  </p:sldLayoutIdLst>
  <p:timing>
    <p:tnLst>
      <p:par>
        <p:cTn id="1" dur="indefinite" restart="never" nodeType="tmRoot"/>
      </p:par>
    </p:tnLst>
  </p:timing>
  <p:hf sldNum="0"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3" name="Textfeld 22"/>
          <p:cNvSpPr txBox="1"/>
          <p:nvPr userDrawn="1"/>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4" name="Picture 2"/>
          <p:cNvPicPr>
            <a:picLocks noChangeAspect="1" noChangeArrowheads="1"/>
          </p:cNvPicPr>
          <p:nvPr userDrawn="1"/>
        </p:nvPicPr>
        <p:blipFill rotWithShape="1">
          <a:blip r:embed="rId7">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p:blipFill>
        <p:spPr bwMode="auto">
          <a:xfrm>
            <a:off x="6318445" y="313423"/>
            <a:ext cx="2510261" cy="32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94716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iming>
    <p:tnLst>
      <p:par>
        <p:cTn id="1" dur="indefinite" restart="never" nodeType="tmRoot"/>
      </p:par>
    </p:tnLst>
  </p:timing>
  <p:hf sldNum="0"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Excel_Worksheet1.xlsx"/></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TU Muenchen 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5" descr="TU Muenchen 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Content Placeholder 4"/>
          <p:cNvSpPr>
            <a:spLocks noGrp="1"/>
          </p:cNvSpPr>
          <p:nvPr>
            <p:ph idx="10"/>
          </p:nvPr>
        </p:nvSpPr>
        <p:spPr>
          <a:xfrm>
            <a:off x="307975" y="856033"/>
            <a:ext cx="8508999" cy="4474723"/>
          </a:xfrm>
        </p:spPr>
        <p:txBody>
          <a:bodyPr/>
          <a:lstStyle/>
          <a:p>
            <a:pPr algn="ctr"/>
            <a:r>
              <a:rPr lang="en-US" sz="3200" b="1" dirty="0">
                <a:solidFill>
                  <a:srgbClr val="005293"/>
                </a:solidFill>
              </a:rPr>
              <a:t>Deep Q-Learning for Reducing Traffic </a:t>
            </a:r>
            <a:r>
              <a:rPr lang="en-US" sz="3200" b="1" dirty="0" smtClean="0">
                <a:solidFill>
                  <a:srgbClr val="005293"/>
                </a:solidFill>
              </a:rPr>
              <a:t>Delay</a:t>
            </a:r>
          </a:p>
          <a:p>
            <a:pPr algn="ctr"/>
            <a:r>
              <a:rPr lang="en-GB" sz="3200" dirty="0" smtClean="0">
                <a:solidFill>
                  <a:srgbClr val="1A67A4"/>
                </a:solidFill>
              </a:rPr>
              <a:t>Based on</a:t>
            </a:r>
          </a:p>
          <a:p>
            <a:pPr algn="ctr"/>
            <a:r>
              <a:rPr lang="en-US" sz="2500" b="1" dirty="0" smtClean="0">
                <a:solidFill>
                  <a:srgbClr val="005293"/>
                </a:solidFill>
              </a:rPr>
              <a:t>Human-level </a:t>
            </a:r>
            <a:r>
              <a:rPr lang="en-US" sz="2500" b="1" dirty="0">
                <a:solidFill>
                  <a:srgbClr val="005293"/>
                </a:solidFill>
              </a:rPr>
              <a:t>control through deep reinforcement</a:t>
            </a:r>
          </a:p>
          <a:p>
            <a:pPr algn="ctr"/>
            <a:r>
              <a:rPr lang="en-US" sz="2500" b="1" dirty="0">
                <a:solidFill>
                  <a:srgbClr val="005293"/>
                </a:solidFill>
              </a:rPr>
              <a:t>learning</a:t>
            </a:r>
          </a:p>
          <a:p>
            <a:pPr algn="ctr"/>
            <a:r>
              <a:rPr lang="en-US" sz="1200" dirty="0"/>
              <a:t>Volodymyr Mnih1*, Koray Kavukcuoglu1*, David Silver1*, Andrei A. Rusu1, Joel Veness1, Marc G. Bellemare1, Alex Graves1,</a:t>
            </a:r>
          </a:p>
          <a:p>
            <a:pPr algn="ctr"/>
            <a:r>
              <a:rPr lang="en-US" sz="1200" dirty="0"/>
              <a:t>Martin Riedmiller1, Andreas K. Fidjeland1, Georg Ostrovski1, Stig Petersen1, Charles Beattie1, Amir Sadik1, </a:t>
            </a:r>
            <a:r>
              <a:rPr lang="en-US" sz="1200" dirty="0" err="1"/>
              <a:t>Ioannis</a:t>
            </a:r>
            <a:r>
              <a:rPr lang="en-US" sz="1200" dirty="0"/>
              <a:t> </a:t>
            </a:r>
            <a:r>
              <a:rPr lang="en-US" sz="1200" dirty="0" smtClean="0"/>
              <a:t>Antonoglou1, Helen </a:t>
            </a:r>
            <a:r>
              <a:rPr lang="en-US" sz="1200" dirty="0"/>
              <a:t>King1, Dharshan Kumaran1, Daan Wierstra1, Shane Legg1 &amp; Demis Hassabis1</a:t>
            </a:r>
            <a:endParaRPr lang="en-GB" sz="1200" dirty="0">
              <a:solidFill>
                <a:srgbClr val="1A67A4"/>
              </a:solidFill>
            </a:endParaRPr>
          </a:p>
        </p:txBody>
      </p:sp>
      <p:sp>
        <p:nvSpPr>
          <p:cNvPr id="2" name="TextBox 1"/>
          <p:cNvSpPr txBox="1"/>
          <p:nvPr/>
        </p:nvSpPr>
        <p:spPr>
          <a:xfrm>
            <a:off x="1196340" y="5486562"/>
            <a:ext cx="6515100" cy="514500"/>
          </a:xfrm>
          <a:prstGeom prst="rect">
            <a:avLst/>
          </a:prstGeom>
          <a:noFill/>
        </p:spPr>
        <p:txBody>
          <a:bodyPr wrap="square" lIns="0" tIns="0" rIns="0" bIns="0" rtlCol="0">
            <a:spAutoFit/>
          </a:bodyPr>
          <a:lstStyle/>
          <a:p>
            <a:pPr algn="ctr">
              <a:lnSpc>
                <a:spcPct val="114000"/>
              </a:lnSpc>
            </a:pPr>
            <a:r>
              <a:rPr lang="en-US" sz="3200" b="1" dirty="0" smtClean="0">
                <a:solidFill>
                  <a:srgbClr val="005293"/>
                </a:solidFill>
                <a:latin typeface="+mn-lt"/>
              </a:rPr>
              <a:t>ABHINAV SUNDERRAJAN</a:t>
            </a:r>
          </a:p>
        </p:txBody>
      </p:sp>
    </p:spTree>
    <p:extLst>
      <p:ext uri="{BB962C8B-B14F-4D97-AF65-F5344CB8AC3E}">
        <p14:creationId xmlns:p14="http://schemas.microsoft.com/office/powerpoint/2010/main" val="2922537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9090" y="906154"/>
            <a:ext cx="8508999" cy="4783754"/>
          </a:xfrm>
        </p:spPr>
        <p:txBody>
          <a:bodyPr/>
          <a:lstStyle/>
          <a:p>
            <a:r>
              <a:rPr lang="en-US" sz="1500" dirty="0" err="1">
                <a:solidFill>
                  <a:srgbClr val="000000"/>
                </a:solidFill>
                <a:latin typeface="Consolas"/>
              </a:rPr>
              <a:t>MultiLayerConfiguration</a:t>
            </a:r>
            <a:r>
              <a:rPr lang="en-US" sz="1500" dirty="0">
                <a:solidFill>
                  <a:srgbClr val="000000"/>
                </a:solidFill>
                <a:latin typeface="Consolas"/>
              </a:rPr>
              <a:t> </a:t>
            </a:r>
            <a:r>
              <a:rPr lang="en-US" sz="1500" dirty="0" err="1">
                <a:solidFill>
                  <a:srgbClr val="000000"/>
                </a:solidFill>
                <a:latin typeface="Consolas"/>
              </a:rPr>
              <a:t>conf</a:t>
            </a:r>
            <a:r>
              <a:rPr lang="en-US" sz="1500" dirty="0">
                <a:solidFill>
                  <a:srgbClr val="000000"/>
                </a:solidFill>
                <a:latin typeface="Consolas"/>
              </a:rPr>
              <a:t> = </a:t>
            </a:r>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NeuralNetConfiguration.Builder</a:t>
            </a:r>
            <a:r>
              <a:rPr lang="en-US" sz="1500" b="1" dirty="0">
                <a:solidFill>
                  <a:srgbClr val="000000"/>
                </a:solidFill>
                <a:latin typeface="Consolas"/>
              </a:rPr>
              <a:t>()</a:t>
            </a:r>
          </a:p>
          <a:p>
            <a:r>
              <a:rPr lang="en-US" sz="1500" dirty="0">
                <a:solidFill>
                  <a:srgbClr val="000000"/>
                </a:solidFill>
                <a:latin typeface="Consolas"/>
              </a:rPr>
              <a:t>.seed(</a:t>
            </a:r>
            <a:r>
              <a:rPr lang="en-US" sz="1500" dirty="0" err="1">
                <a:solidFill>
                  <a:srgbClr val="0000C0"/>
                </a:solidFill>
                <a:latin typeface="Consolas"/>
              </a:rPr>
              <a:t>random</a:t>
            </a:r>
            <a:r>
              <a:rPr lang="en-US" sz="1500" dirty="0" err="1">
                <a:solidFill>
                  <a:srgbClr val="000000"/>
                </a:solidFill>
                <a:latin typeface="Consolas"/>
              </a:rPr>
              <a:t>.nextLong</a:t>
            </a:r>
            <a:r>
              <a:rPr lang="en-US" sz="1500"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optimizationAlgo</a:t>
            </a:r>
            <a:r>
              <a:rPr lang="en-US" sz="1500" dirty="0">
                <a:solidFill>
                  <a:srgbClr val="000000"/>
                </a:solidFill>
                <a:latin typeface="Consolas"/>
              </a:rPr>
              <a:t>(</a:t>
            </a:r>
            <a:r>
              <a:rPr lang="en-US" sz="1500" dirty="0" err="1">
                <a:solidFill>
                  <a:srgbClr val="000000"/>
                </a:solidFill>
                <a:latin typeface="Consolas"/>
              </a:rPr>
              <a:t>OptimizationAlgorithm.</a:t>
            </a:r>
            <a:r>
              <a:rPr lang="en-US" sz="1500" i="1" dirty="0" err="1">
                <a:solidFill>
                  <a:srgbClr val="0000C0"/>
                </a:solidFill>
                <a:latin typeface="Consolas"/>
              </a:rPr>
              <a:t>STOCHASTIC_GRADIENT_DESCENT</a:t>
            </a:r>
            <a:r>
              <a:rPr lang="en-US" sz="1500" i="1" dirty="0">
                <a:solidFill>
                  <a:srgbClr val="000000"/>
                </a:solidFill>
                <a:latin typeface="Consolas"/>
              </a:rPr>
              <a:t>)</a:t>
            </a:r>
          </a:p>
          <a:p>
            <a:r>
              <a:rPr lang="en-US" sz="1500" dirty="0">
                <a:solidFill>
                  <a:srgbClr val="000000"/>
                </a:solidFill>
                <a:latin typeface="Consolas"/>
              </a:rPr>
              <a:t>.iterations(1)</a:t>
            </a:r>
          </a:p>
          <a:p>
            <a:r>
              <a:rPr lang="en-US" sz="1500" dirty="0">
                <a:solidFill>
                  <a:srgbClr val="000000"/>
                </a:solidFill>
                <a:latin typeface="Consolas"/>
              </a:rPr>
              <a:t>.activation(</a:t>
            </a:r>
            <a:r>
              <a:rPr lang="en-US" sz="1500" dirty="0">
                <a:solidFill>
                  <a:srgbClr val="2A00FF"/>
                </a:solidFill>
                <a:latin typeface="Consolas"/>
              </a:rPr>
              <a:t>"</a:t>
            </a:r>
            <a:r>
              <a:rPr lang="en-US" sz="1500" dirty="0" err="1">
                <a:solidFill>
                  <a:srgbClr val="2A00FF"/>
                </a:solidFill>
                <a:latin typeface="Consolas"/>
              </a:rPr>
              <a:t>leakyrelu</a:t>
            </a:r>
            <a:r>
              <a:rPr lang="en-US" sz="1500" dirty="0">
                <a:solidFill>
                  <a:srgbClr val="2A00FF"/>
                </a:solidFill>
                <a:latin typeface="Consolas"/>
              </a:rPr>
              <a:t>"</a:t>
            </a:r>
            <a:r>
              <a:rPr lang="en-US" sz="1500"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weightInit</a:t>
            </a:r>
            <a:r>
              <a:rPr lang="en-US" sz="1500" dirty="0">
                <a:solidFill>
                  <a:srgbClr val="000000"/>
                </a:solidFill>
                <a:latin typeface="Consolas"/>
              </a:rPr>
              <a:t>(</a:t>
            </a:r>
            <a:r>
              <a:rPr lang="en-US" sz="1500" dirty="0" err="1">
                <a:solidFill>
                  <a:srgbClr val="000000"/>
                </a:solidFill>
                <a:latin typeface="Consolas"/>
              </a:rPr>
              <a:t>WeightInit.</a:t>
            </a:r>
            <a:r>
              <a:rPr lang="en-US" sz="1500" i="1" dirty="0" err="1">
                <a:solidFill>
                  <a:srgbClr val="0000C0"/>
                </a:solidFill>
                <a:latin typeface="Consolas"/>
              </a:rPr>
              <a:t>RELU</a:t>
            </a:r>
            <a:r>
              <a:rPr lang="en-US" sz="1500" i="1"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learningRate</a:t>
            </a:r>
            <a:r>
              <a:rPr lang="en-US" sz="1500" dirty="0">
                <a:solidFill>
                  <a:srgbClr val="000000"/>
                </a:solidFill>
                <a:latin typeface="Consolas"/>
              </a:rPr>
              <a:t>(</a:t>
            </a:r>
            <a:r>
              <a:rPr lang="en-US" sz="1500" dirty="0" err="1">
                <a:solidFill>
                  <a:srgbClr val="000000"/>
                </a:solidFill>
                <a:latin typeface="Consolas"/>
              </a:rPr>
              <a:t>learningRate</a:t>
            </a:r>
            <a:r>
              <a:rPr lang="en-US" sz="1500" dirty="0">
                <a:solidFill>
                  <a:srgbClr val="000000"/>
                </a:solidFill>
                <a:latin typeface="Consolas"/>
              </a:rPr>
              <a:t>)</a:t>
            </a:r>
          </a:p>
          <a:p>
            <a:r>
              <a:rPr lang="en-US" sz="1500" dirty="0">
                <a:solidFill>
                  <a:srgbClr val="000000"/>
                </a:solidFill>
                <a:latin typeface="Consolas"/>
              </a:rPr>
              <a:t>.updater(</a:t>
            </a:r>
            <a:r>
              <a:rPr lang="en-US" sz="1500" dirty="0" err="1">
                <a:solidFill>
                  <a:srgbClr val="000000"/>
                </a:solidFill>
                <a:latin typeface="Consolas"/>
              </a:rPr>
              <a:t>Updater.</a:t>
            </a:r>
            <a:r>
              <a:rPr lang="en-US" sz="1500" i="1" dirty="0" err="1">
                <a:solidFill>
                  <a:srgbClr val="0000C0"/>
                </a:solidFill>
                <a:latin typeface="Consolas"/>
              </a:rPr>
              <a:t>RMSPROP</a:t>
            </a:r>
            <a:r>
              <a:rPr lang="en-US" sz="1500" i="1"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rmsDecay</a:t>
            </a:r>
            <a:r>
              <a:rPr lang="en-US" sz="1500" dirty="0">
                <a:solidFill>
                  <a:srgbClr val="000000"/>
                </a:solidFill>
                <a:latin typeface="Consolas"/>
              </a:rPr>
              <a:t>(0.9)</a:t>
            </a:r>
          </a:p>
          <a:p>
            <a:r>
              <a:rPr lang="en-US" sz="1500" dirty="0">
                <a:solidFill>
                  <a:srgbClr val="000000"/>
                </a:solidFill>
                <a:latin typeface="Consolas"/>
              </a:rPr>
              <a:t>.</a:t>
            </a:r>
            <a:r>
              <a:rPr lang="en-US" sz="1500" dirty="0">
                <a:solidFill>
                  <a:srgbClr val="000000"/>
                </a:solidFill>
                <a:highlight>
                  <a:srgbClr val="D4D4D4"/>
                </a:highlight>
                <a:latin typeface="Consolas"/>
              </a:rPr>
              <a:t>regularization(</a:t>
            </a:r>
            <a:r>
              <a:rPr lang="en-US" sz="1500" b="1" dirty="0">
                <a:solidFill>
                  <a:srgbClr val="7F0055"/>
                </a:solidFill>
                <a:highlight>
                  <a:srgbClr val="D4D4D4"/>
                </a:highlight>
                <a:latin typeface="Consolas"/>
              </a:rPr>
              <a:t>true</a:t>
            </a:r>
            <a:r>
              <a:rPr lang="en-US" sz="1500" b="1" dirty="0">
                <a:solidFill>
                  <a:srgbClr val="000000"/>
                </a:solidFill>
                <a:highlight>
                  <a:srgbClr val="D4D4D4"/>
                </a:highlight>
                <a:latin typeface="Consolas"/>
              </a:rPr>
              <a:t>)</a:t>
            </a:r>
          </a:p>
          <a:p>
            <a:r>
              <a:rPr lang="en-US" sz="1500" dirty="0">
                <a:solidFill>
                  <a:srgbClr val="000000"/>
                </a:solidFill>
                <a:latin typeface="Consolas"/>
              </a:rPr>
              <a:t>.l2(2.0e-4)</a:t>
            </a:r>
          </a:p>
          <a:p>
            <a:r>
              <a:rPr lang="en-US" sz="1500" dirty="0">
                <a:solidFill>
                  <a:srgbClr val="000000"/>
                </a:solidFill>
                <a:latin typeface="Consolas"/>
              </a:rPr>
              <a:t>.list()</a:t>
            </a:r>
          </a:p>
          <a:p>
            <a:r>
              <a:rPr lang="en-US" sz="1500" dirty="0">
                <a:solidFill>
                  <a:srgbClr val="000000"/>
                </a:solidFill>
                <a:latin typeface="Consolas"/>
              </a:rPr>
              <a:t>.layer(0,</a:t>
            </a:r>
          </a:p>
          <a:p>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DenseLayer.Builder</a:t>
            </a:r>
            <a:r>
              <a:rPr lang="en-US" sz="1500" b="1" dirty="0">
                <a:solidFill>
                  <a:srgbClr val="000000"/>
                </a:solidFill>
                <a:latin typeface="Consolas"/>
              </a:rPr>
              <a:t>().</a:t>
            </a:r>
            <a:r>
              <a:rPr lang="en-US" sz="1500" b="1" dirty="0" err="1">
                <a:solidFill>
                  <a:srgbClr val="000000"/>
                </a:solidFill>
                <a:latin typeface="Consolas"/>
              </a:rPr>
              <a:t>nIn</a:t>
            </a:r>
            <a:r>
              <a:rPr lang="en-US" sz="1500" b="1" dirty="0">
                <a:solidFill>
                  <a:srgbClr val="000000"/>
                </a:solidFill>
                <a:latin typeface="Consolas"/>
              </a:rPr>
              <a:t>(</a:t>
            </a:r>
            <a:r>
              <a:rPr lang="en-US" sz="1500" b="1" dirty="0" err="1">
                <a:solidFill>
                  <a:srgbClr val="0000C0"/>
                </a:solidFill>
                <a:latin typeface="Consolas"/>
              </a:rPr>
              <a:t>numOfCells</a:t>
            </a:r>
            <a:r>
              <a:rPr lang="en-US" sz="1500" b="1" dirty="0">
                <a:solidFill>
                  <a:srgbClr val="000000"/>
                </a:solidFill>
                <a:latin typeface="Consolas"/>
              </a:rPr>
              <a:t>).</a:t>
            </a:r>
            <a:r>
              <a:rPr lang="en-US" sz="1500" b="1" dirty="0" err="1">
                <a:solidFill>
                  <a:srgbClr val="000000"/>
                </a:solidFill>
                <a:latin typeface="Consolas"/>
              </a:rPr>
              <a:t>nOut</a:t>
            </a:r>
            <a:r>
              <a:rPr lang="en-US" sz="1500" b="1" dirty="0">
                <a:solidFill>
                  <a:srgbClr val="000000"/>
                </a:solidFill>
                <a:latin typeface="Consolas"/>
              </a:rPr>
              <a:t>(204).activation(</a:t>
            </a:r>
            <a:r>
              <a:rPr lang="en-US" sz="1500" b="1" dirty="0">
                <a:solidFill>
                  <a:srgbClr val="2A00FF"/>
                </a:solidFill>
                <a:latin typeface="Consolas"/>
              </a:rPr>
              <a:t>"</a:t>
            </a:r>
            <a:r>
              <a:rPr lang="en-US" sz="1500" b="1" dirty="0" err="1">
                <a:solidFill>
                  <a:srgbClr val="2A00FF"/>
                </a:solidFill>
                <a:latin typeface="Consolas"/>
              </a:rPr>
              <a:t>leakyrelu</a:t>
            </a:r>
            <a:r>
              <a:rPr lang="en-US" sz="1500" b="1" dirty="0">
                <a:solidFill>
                  <a:srgbClr val="2A00FF"/>
                </a:solidFill>
                <a:latin typeface="Consolas"/>
              </a:rPr>
              <a:t>"</a:t>
            </a:r>
            <a:r>
              <a:rPr lang="en-US" sz="1500" b="1"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weightInit</a:t>
            </a:r>
            <a:r>
              <a:rPr lang="en-US" sz="1500" dirty="0">
                <a:solidFill>
                  <a:srgbClr val="000000"/>
                </a:solidFill>
                <a:latin typeface="Consolas"/>
              </a:rPr>
              <a:t>(</a:t>
            </a:r>
            <a:r>
              <a:rPr lang="en-US" sz="1500" dirty="0" err="1">
                <a:solidFill>
                  <a:srgbClr val="000000"/>
                </a:solidFill>
                <a:latin typeface="Consolas"/>
              </a:rPr>
              <a:t>WeightInit.</a:t>
            </a:r>
            <a:r>
              <a:rPr lang="en-US" sz="1500" i="1" dirty="0" err="1">
                <a:solidFill>
                  <a:srgbClr val="0000C0"/>
                </a:solidFill>
                <a:latin typeface="Consolas"/>
              </a:rPr>
              <a:t>RELU</a:t>
            </a:r>
            <a:r>
              <a:rPr lang="en-US" sz="1500" i="1" dirty="0">
                <a:solidFill>
                  <a:srgbClr val="000000"/>
                </a:solidFill>
                <a:latin typeface="Consolas"/>
              </a:rPr>
              <a:t>).build())</a:t>
            </a:r>
          </a:p>
          <a:p>
            <a:r>
              <a:rPr lang="en-US" sz="1500" dirty="0">
                <a:solidFill>
                  <a:srgbClr val="000000"/>
                </a:solidFill>
                <a:latin typeface="Consolas"/>
              </a:rPr>
              <a:t>.layer(1,</a:t>
            </a:r>
          </a:p>
          <a:p>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DenseLayer.Builder</a:t>
            </a:r>
            <a:r>
              <a:rPr lang="en-US" sz="1500" b="1" dirty="0">
                <a:solidFill>
                  <a:srgbClr val="000000"/>
                </a:solidFill>
                <a:latin typeface="Consolas"/>
              </a:rPr>
              <a:t>().</a:t>
            </a:r>
            <a:r>
              <a:rPr lang="en-US" sz="1500" b="1" dirty="0" err="1">
                <a:solidFill>
                  <a:srgbClr val="000000"/>
                </a:solidFill>
                <a:latin typeface="Consolas"/>
              </a:rPr>
              <a:t>nIn</a:t>
            </a:r>
            <a:r>
              <a:rPr lang="en-US" sz="1500" b="1" dirty="0">
                <a:solidFill>
                  <a:srgbClr val="000000"/>
                </a:solidFill>
                <a:latin typeface="Consolas"/>
              </a:rPr>
              <a:t>(204).</a:t>
            </a:r>
            <a:r>
              <a:rPr lang="en-US" sz="1500" b="1" dirty="0" err="1">
                <a:solidFill>
                  <a:srgbClr val="000000"/>
                </a:solidFill>
                <a:latin typeface="Consolas"/>
              </a:rPr>
              <a:t>nOut</a:t>
            </a:r>
            <a:r>
              <a:rPr lang="en-US" sz="1500" b="1" dirty="0">
                <a:solidFill>
                  <a:srgbClr val="000000"/>
                </a:solidFill>
                <a:latin typeface="Consolas"/>
              </a:rPr>
              <a:t>(150).activation(</a:t>
            </a:r>
            <a:r>
              <a:rPr lang="en-US" sz="1500" b="1" dirty="0">
                <a:solidFill>
                  <a:srgbClr val="2A00FF"/>
                </a:solidFill>
                <a:latin typeface="Consolas"/>
              </a:rPr>
              <a:t>"</a:t>
            </a:r>
            <a:r>
              <a:rPr lang="en-US" sz="1500" b="1" dirty="0" err="1">
                <a:solidFill>
                  <a:srgbClr val="2A00FF"/>
                </a:solidFill>
                <a:latin typeface="Consolas"/>
              </a:rPr>
              <a:t>leakyrelu</a:t>
            </a:r>
            <a:r>
              <a:rPr lang="en-US" sz="1500" b="1" dirty="0">
                <a:solidFill>
                  <a:srgbClr val="2A00FF"/>
                </a:solidFill>
                <a:latin typeface="Consolas"/>
              </a:rPr>
              <a:t>"</a:t>
            </a:r>
            <a:r>
              <a:rPr lang="en-US" sz="1500" b="1"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weightInit</a:t>
            </a:r>
            <a:r>
              <a:rPr lang="en-US" sz="1500" dirty="0">
                <a:solidFill>
                  <a:srgbClr val="000000"/>
                </a:solidFill>
                <a:latin typeface="Consolas"/>
              </a:rPr>
              <a:t>(</a:t>
            </a:r>
            <a:r>
              <a:rPr lang="en-US" sz="1500" dirty="0" err="1">
                <a:solidFill>
                  <a:srgbClr val="000000"/>
                </a:solidFill>
                <a:latin typeface="Consolas"/>
              </a:rPr>
              <a:t>WeightInit.</a:t>
            </a:r>
            <a:r>
              <a:rPr lang="en-US" sz="1500" i="1" dirty="0" err="1">
                <a:solidFill>
                  <a:srgbClr val="0000C0"/>
                </a:solidFill>
                <a:latin typeface="Consolas"/>
              </a:rPr>
              <a:t>RELU</a:t>
            </a:r>
            <a:r>
              <a:rPr lang="en-US" sz="1500" i="1" dirty="0">
                <a:solidFill>
                  <a:srgbClr val="000000"/>
                </a:solidFill>
                <a:latin typeface="Consolas"/>
              </a:rPr>
              <a:t>).build())</a:t>
            </a:r>
          </a:p>
          <a:p>
            <a:r>
              <a:rPr lang="en-US" sz="1500" dirty="0">
                <a:solidFill>
                  <a:srgbClr val="000000"/>
                </a:solidFill>
                <a:latin typeface="Consolas"/>
              </a:rPr>
              <a:t>.layer(2,</a:t>
            </a:r>
          </a:p>
          <a:p>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OutputLayer.Builder</a:t>
            </a:r>
            <a:r>
              <a:rPr lang="en-US" sz="1500" b="1" dirty="0">
                <a:solidFill>
                  <a:srgbClr val="000000"/>
                </a:solidFill>
                <a:latin typeface="Consolas"/>
              </a:rPr>
              <a:t>(</a:t>
            </a:r>
            <a:r>
              <a:rPr lang="en-US" sz="1500" b="1" dirty="0" err="1">
                <a:solidFill>
                  <a:srgbClr val="000000"/>
                </a:solidFill>
                <a:latin typeface="Consolas"/>
              </a:rPr>
              <a:t>LossFunction.</a:t>
            </a:r>
            <a:r>
              <a:rPr lang="en-US" sz="1500" b="1" i="1" dirty="0" err="1">
                <a:solidFill>
                  <a:srgbClr val="0000C0"/>
                </a:solidFill>
                <a:latin typeface="Consolas"/>
              </a:rPr>
              <a:t>MSE</a:t>
            </a:r>
            <a:r>
              <a:rPr lang="en-US" sz="1500" b="1" i="1" dirty="0">
                <a:solidFill>
                  <a:srgbClr val="000000"/>
                </a:solidFill>
                <a:latin typeface="Consolas"/>
              </a:rPr>
              <a:t>).activation(</a:t>
            </a:r>
            <a:r>
              <a:rPr lang="en-US" sz="1500" b="1" i="1" dirty="0">
                <a:solidFill>
                  <a:srgbClr val="2A00FF"/>
                </a:solidFill>
                <a:latin typeface="Consolas"/>
              </a:rPr>
              <a:t>"identity"</a:t>
            </a:r>
            <a:r>
              <a:rPr lang="en-US" sz="1500" b="1" i="1" dirty="0">
                <a:solidFill>
                  <a:srgbClr val="000000"/>
                </a:solidFill>
                <a:latin typeface="Consolas"/>
              </a:rPr>
              <a:t>).</a:t>
            </a:r>
            <a:r>
              <a:rPr lang="en-US" sz="1500" b="1" i="1" dirty="0" err="1">
                <a:solidFill>
                  <a:srgbClr val="000000"/>
                </a:solidFill>
                <a:latin typeface="Consolas"/>
              </a:rPr>
              <a:t>nIn</a:t>
            </a:r>
            <a:r>
              <a:rPr lang="en-US" sz="1500" b="1" i="1" dirty="0">
                <a:solidFill>
                  <a:srgbClr val="000000"/>
                </a:solidFill>
                <a:latin typeface="Consolas"/>
              </a:rPr>
              <a:t>(150)</a:t>
            </a:r>
          </a:p>
          <a:p>
            <a:r>
              <a:rPr lang="en-US" sz="1500" dirty="0">
                <a:solidFill>
                  <a:srgbClr val="000000"/>
                </a:solidFill>
                <a:latin typeface="Consolas"/>
              </a:rPr>
              <a:t>.</a:t>
            </a:r>
            <a:r>
              <a:rPr lang="en-US" sz="1500" dirty="0" err="1">
                <a:solidFill>
                  <a:srgbClr val="000000"/>
                </a:solidFill>
                <a:latin typeface="Consolas"/>
              </a:rPr>
              <a:t>nOut</a:t>
            </a:r>
            <a:r>
              <a:rPr lang="en-US" sz="1500" dirty="0">
                <a:solidFill>
                  <a:srgbClr val="000000"/>
                </a:solidFill>
                <a:latin typeface="Consolas"/>
              </a:rPr>
              <a:t>(</a:t>
            </a:r>
            <a:r>
              <a:rPr lang="en-US" sz="1500" dirty="0" err="1">
                <a:solidFill>
                  <a:srgbClr val="0000C0"/>
                </a:solidFill>
                <a:latin typeface="Consolas"/>
              </a:rPr>
              <a:t>numOfActions</a:t>
            </a:r>
            <a:r>
              <a:rPr lang="en-US" sz="1500" dirty="0">
                <a:solidFill>
                  <a:srgbClr val="000000"/>
                </a:solidFill>
                <a:latin typeface="Consolas"/>
              </a:rPr>
              <a:t>).build()).</a:t>
            </a:r>
            <a:r>
              <a:rPr lang="en-US" sz="1500" dirty="0" err="1">
                <a:solidFill>
                  <a:srgbClr val="000000"/>
                </a:solidFill>
                <a:latin typeface="Consolas"/>
              </a:rPr>
              <a:t>pretrain</a:t>
            </a:r>
            <a:r>
              <a:rPr lang="en-US" sz="1500" dirty="0">
                <a:solidFill>
                  <a:srgbClr val="000000"/>
                </a:solidFill>
                <a:latin typeface="Consolas"/>
              </a:rPr>
              <a:t>(</a:t>
            </a:r>
            <a:r>
              <a:rPr lang="en-US" sz="1500" b="1" dirty="0">
                <a:solidFill>
                  <a:srgbClr val="7F0055"/>
                </a:solidFill>
                <a:latin typeface="Consolas"/>
              </a:rPr>
              <a:t>false</a:t>
            </a:r>
            <a:r>
              <a:rPr lang="en-US" sz="1500" b="1" dirty="0">
                <a:solidFill>
                  <a:srgbClr val="000000"/>
                </a:solidFill>
                <a:latin typeface="Consolas"/>
              </a:rPr>
              <a:t>).</a:t>
            </a:r>
            <a:r>
              <a:rPr lang="en-US" sz="1500" b="1" dirty="0" err="1">
                <a:solidFill>
                  <a:srgbClr val="000000"/>
                </a:solidFill>
                <a:latin typeface="Consolas"/>
              </a:rPr>
              <a:t>backprop</a:t>
            </a:r>
            <a:r>
              <a:rPr lang="en-US" sz="1500" b="1" dirty="0">
                <a:solidFill>
                  <a:srgbClr val="000000"/>
                </a:solidFill>
                <a:latin typeface="Consolas"/>
              </a:rPr>
              <a:t>(</a:t>
            </a:r>
            <a:r>
              <a:rPr lang="en-US" sz="1500" b="1" dirty="0">
                <a:solidFill>
                  <a:srgbClr val="7F0055"/>
                </a:solidFill>
                <a:latin typeface="Consolas"/>
              </a:rPr>
              <a:t>true</a:t>
            </a:r>
            <a:r>
              <a:rPr lang="en-US" sz="1500" b="1" dirty="0">
                <a:solidFill>
                  <a:srgbClr val="000000"/>
                </a:solidFill>
                <a:latin typeface="Consolas"/>
              </a:rPr>
              <a:t>).build();</a:t>
            </a:r>
            <a:endParaRPr lang="en-US" sz="1500" dirty="0"/>
          </a:p>
          <a:p>
            <a:endParaRPr lang="en-US" sz="1500" dirty="0"/>
          </a:p>
        </p:txBody>
      </p:sp>
      <p:sp>
        <p:nvSpPr>
          <p:cNvPr id="3" name="Title 2"/>
          <p:cNvSpPr>
            <a:spLocks noGrp="1"/>
          </p:cNvSpPr>
          <p:nvPr>
            <p:ph type="title"/>
          </p:nvPr>
        </p:nvSpPr>
        <p:spPr>
          <a:xfrm>
            <a:off x="328818" y="252244"/>
            <a:ext cx="8508999" cy="360000"/>
          </a:xfrm>
        </p:spPr>
        <p:txBody>
          <a:bodyPr/>
          <a:lstStyle/>
          <a:p>
            <a:r>
              <a:rPr lang="en-US" b="1" dirty="0" smtClean="0">
                <a:solidFill>
                  <a:srgbClr val="00B050"/>
                </a:solidFill>
              </a:rPr>
              <a:t>Neural Network</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2027561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990" y="1304988"/>
            <a:ext cx="8508999" cy="4783754"/>
          </a:xfrm>
        </p:spPr>
        <p:txBody>
          <a:bodyPr/>
          <a:lstStyle/>
          <a:p>
            <a:pPr marL="881063" lvl="3" indent="-342900">
              <a:buFont typeface="+mj-lt"/>
              <a:buAutoNum type="arabicPeriod"/>
            </a:pPr>
            <a:r>
              <a:rPr lang="en-US" sz="2200" dirty="0">
                <a:solidFill>
                  <a:srgbClr val="005293"/>
                </a:solidFill>
              </a:rPr>
              <a:t>	</a:t>
            </a:r>
            <a:r>
              <a:rPr lang="en-US" sz="2200" dirty="0" smtClean="0">
                <a:solidFill>
                  <a:srgbClr val="005293"/>
                </a:solidFill>
              </a:rPr>
              <a:t>Generate random flow at the source links with constant mean inter-arrival times.</a:t>
            </a:r>
          </a:p>
          <a:p>
            <a:pPr marL="881063" lvl="3" indent="-342900">
              <a:buFont typeface="+mj-lt"/>
              <a:buAutoNum type="arabicPeriod"/>
            </a:pPr>
            <a:r>
              <a:rPr lang="en-US" sz="2200" dirty="0">
                <a:solidFill>
                  <a:srgbClr val="005293"/>
                </a:solidFill>
              </a:rPr>
              <a:t>	</a:t>
            </a:r>
            <a:r>
              <a:rPr lang="en-US" sz="2200" dirty="0" smtClean="0">
                <a:solidFill>
                  <a:srgbClr val="005293"/>
                </a:solidFill>
              </a:rPr>
              <a:t>Determine the net delay experienced by all vehicles with no ramp metering over K time steps.</a:t>
            </a:r>
          </a:p>
          <a:p>
            <a:pPr marL="881063" lvl="3" indent="-342900">
              <a:buFont typeface="+mj-lt"/>
              <a:buAutoNum type="arabicPeriod"/>
            </a:pPr>
            <a:r>
              <a:rPr lang="en-US" sz="2200" dirty="0">
                <a:solidFill>
                  <a:srgbClr val="005293"/>
                </a:solidFill>
              </a:rPr>
              <a:t>	</a:t>
            </a:r>
            <a:r>
              <a:rPr lang="en-US" sz="2200" dirty="0" smtClean="0">
                <a:solidFill>
                  <a:srgbClr val="005293"/>
                </a:solidFill>
              </a:rPr>
              <a:t>Determine the net delay experienced by all vehicles with the ramp metering strategy determined by the trained neural network i.e. choose the action with the highest assigned probability by feeding forward the current state.</a:t>
            </a:r>
          </a:p>
          <a:p>
            <a:pPr marL="881063" lvl="3" indent="-342900">
              <a:buFont typeface="+mj-lt"/>
              <a:buAutoNum type="arabicPeriod"/>
            </a:pPr>
            <a:r>
              <a:rPr lang="en-US" sz="2200" dirty="0" smtClean="0">
                <a:solidFill>
                  <a:srgbClr val="005293"/>
                </a:solidFill>
              </a:rPr>
              <a:t>Compare and plot the results from steps 2 and 3.</a:t>
            </a:r>
            <a:endParaRPr lang="en-US" sz="2200" dirty="0">
              <a:solidFill>
                <a:srgbClr val="005293"/>
              </a:solidFill>
            </a:endParaRPr>
          </a:p>
        </p:txBody>
      </p:sp>
      <p:sp>
        <p:nvSpPr>
          <p:cNvPr id="3" name="Title 2"/>
          <p:cNvSpPr>
            <a:spLocks noGrp="1"/>
          </p:cNvSpPr>
          <p:nvPr>
            <p:ph type="title"/>
          </p:nvPr>
        </p:nvSpPr>
        <p:spPr>
          <a:xfrm>
            <a:off x="326710" y="717550"/>
            <a:ext cx="8508999" cy="360000"/>
          </a:xfrm>
        </p:spPr>
        <p:txBody>
          <a:bodyPr/>
          <a:lstStyle/>
          <a:p>
            <a:r>
              <a:rPr lang="en-US" b="1" dirty="0" smtClean="0">
                <a:solidFill>
                  <a:srgbClr val="00B050"/>
                </a:solidFill>
              </a:rPr>
              <a:t>TESTING</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4283094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0180" y="300882"/>
            <a:ext cx="8508999" cy="360000"/>
          </a:xfrm>
        </p:spPr>
        <p:txBody>
          <a:bodyPr/>
          <a:lstStyle/>
          <a:p>
            <a:r>
              <a:rPr lang="en-US" b="1" dirty="0" smtClean="0">
                <a:solidFill>
                  <a:srgbClr val="00B050"/>
                </a:solidFill>
              </a:rPr>
              <a:t>RESULTS</a:t>
            </a:r>
            <a:endParaRPr lang="en-US" b="1" dirty="0">
              <a:solidFill>
                <a:srgbClr val="00B050"/>
              </a:solidFill>
            </a:endParaRPr>
          </a:p>
        </p:txBody>
      </p:sp>
      <p:sp>
        <p:nvSpPr>
          <p:cNvPr id="7" name="TextBox 6"/>
          <p:cNvSpPr txBox="1"/>
          <p:nvPr/>
        </p:nvSpPr>
        <p:spPr>
          <a:xfrm>
            <a:off x="262647" y="1001613"/>
            <a:ext cx="6352162" cy="321563"/>
          </a:xfrm>
          <a:prstGeom prst="rect">
            <a:avLst/>
          </a:prstGeom>
          <a:noFill/>
        </p:spPr>
        <p:txBody>
          <a:bodyPr wrap="square" lIns="0" tIns="0" rIns="0" bIns="0" rtlCol="0">
            <a:spAutoFit/>
          </a:bodyPr>
          <a:lstStyle/>
          <a:p>
            <a:pPr>
              <a:lnSpc>
                <a:spcPct val="114000"/>
              </a:lnSpc>
            </a:pPr>
            <a:r>
              <a:rPr lang="en-US" sz="2000" b="1" dirty="0" smtClean="0">
                <a:solidFill>
                  <a:srgbClr val="005293"/>
                </a:solidFill>
                <a:latin typeface="+mn-lt"/>
              </a:rPr>
              <a:t>PROOF OF Q-LEARNING</a:t>
            </a:r>
          </a:p>
        </p:txBody>
      </p:sp>
      <p:graphicFrame>
        <p:nvGraphicFramePr>
          <p:cNvPr id="15" name="Content Placeholder 14"/>
          <p:cNvGraphicFramePr>
            <a:graphicFrameLocks noGrp="1"/>
          </p:cNvGraphicFramePr>
          <p:nvPr>
            <p:ph idx="10"/>
            <p:extLst>
              <p:ext uri="{D42A27DB-BD31-4B8C-83A1-F6EECF244321}">
                <p14:modId xmlns:p14="http://schemas.microsoft.com/office/powerpoint/2010/main" val="4050622772"/>
              </p:ext>
            </p:extLst>
          </p:nvPr>
        </p:nvGraphicFramePr>
        <p:xfrm>
          <a:off x="6614808" y="812199"/>
          <a:ext cx="2214664" cy="5505432"/>
        </p:xfrm>
        <a:graphic>
          <a:graphicData uri="http://schemas.openxmlformats.org/drawingml/2006/table">
            <a:tbl>
              <a:tblPr>
                <a:tableStyleId>{2D5ABB26-0587-4C30-8999-92F81FD0307C}</a:tableStyleId>
              </a:tblPr>
              <a:tblGrid>
                <a:gridCol w="1107332"/>
                <a:gridCol w="1107332"/>
              </a:tblGrid>
              <a:tr h="407351">
                <a:tc>
                  <a:txBody>
                    <a:bodyPr/>
                    <a:lstStyle/>
                    <a:p>
                      <a:pPr algn="ctr" fontAlgn="b"/>
                      <a:r>
                        <a:rPr lang="en-US" sz="2000" b="0" i="0" u="none" strike="noStrike" dirty="0" smtClean="0">
                          <a:solidFill>
                            <a:srgbClr val="000000"/>
                          </a:solidFill>
                          <a:effectLst/>
                          <a:latin typeface="Calibri"/>
                        </a:rPr>
                        <a:t>Source Link ID</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2000" b="0" i="0" u="none" strike="noStrike" dirty="0" smtClean="0">
                          <a:solidFill>
                            <a:srgbClr val="000000"/>
                          </a:solidFill>
                          <a:effectLst/>
                          <a:latin typeface="Calibri"/>
                        </a:rPr>
                        <a:t>Mean IAT</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407351">
                <a:tc>
                  <a:txBody>
                    <a:bodyPr/>
                    <a:lstStyle/>
                    <a:p>
                      <a:pPr algn="ctr" fontAlgn="b"/>
                      <a:r>
                        <a:rPr lang="en-US" sz="2000" b="0" i="0" u="none" strike="noStrike" dirty="0">
                          <a:solidFill>
                            <a:srgbClr val="000000"/>
                          </a:solidFill>
                          <a:effectLst/>
                          <a:latin typeface="Calibri"/>
                        </a:rPr>
                        <a:t>30633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2000" b="0" i="0" u="none" strike="noStrike" dirty="0">
                          <a:solidFill>
                            <a:srgbClr val="000000"/>
                          </a:solidFill>
                          <a:effectLst/>
                          <a:latin typeface="Calibri"/>
                        </a:rPr>
                        <a:t>3800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07351">
                <a:tc>
                  <a:txBody>
                    <a:bodyPr/>
                    <a:lstStyle/>
                    <a:p>
                      <a:pPr algn="ctr" fontAlgn="b"/>
                      <a:r>
                        <a:rPr lang="en-US" sz="2000" b="0" i="0" u="none" strike="noStrike" dirty="0">
                          <a:solidFill>
                            <a:srgbClr val="000000"/>
                          </a:solidFill>
                          <a:effectLst/>
                          <a:latin typeface="Calibri"/>
                        </a:rPr>
                        <a:t>82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1400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dirty="0">
                          <a:solidFill>
                            <a:srgbClr val="000000"/>
                          </a:solidFill>
                          <a:effectLst/>
                          <a:latin typeface="Calibri"/>
                        </a:rPr>
                        <a:t>29310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1300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dirty="0">
                          <a:solidFill>
                            <a:srgbClr val="000000"/>
                          </a:solidFill>
                          <a:effectLst/>
                          <a:latin typeface="Calibri"/>
                        </a:rPr>
                        <a:t>28946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1000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07351">
                <a:tc>
                  <a:txBody>
                    <a:bodyPr/>
                    <a:lstStyle/>
                    <a:p>
                      <a:pPr algn="ctr" fontAlgn="b"/>
                      <a:r>
                        <a:rPr lang="en-US" sz="2000" b="0" i="0" u="none" strike="noStrike">
                          <a:solidFill>
                            <a:srgbClr val="000000"/>
                          </a:solidFill>
                          <a:effectLst/>
                          <a:latin typeface="Calibri"/>
                        </a:rPr>
                        <a:t>30790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1400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a:solidFill>
                            <a:srgbClr val="000000"/>
                          </a:solidFill>
                          <a:effectLst/>
                          <a:latin typeface="Calibri"/>
                        </a:rPr>
                        <a:t>37980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1400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a:solidFill>
                            <a:srgbClr val="000000"/>
                          </a:solidFill>
                          <a:effectLst/>
                          <a:latin typeface="Calibri"/>
                        </a:rPr>
                        <a:t>28595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1400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dirty="0">
                          <a:solidFill>
                            <a:srgbClr val="000000"/>
                          </a:solidFill>
                          <a:effectLst/>
                          <a:latin typeface="Calibri"/>
                        </a:rPr>
                        <a:t>29152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1000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07351">
                <a:tc>
                  <a:txBody>
                    <a:bodyPr/>
                    <a:lstStyle/>
                    <a:p>
                      <a:pPr algn="ctr" fontAlgn="b"/>
                      <a:r>
                        <a:rPr lang="en-US" sz="2000" b="0" i="0" u="none" strike="noStrike" dirty="0">
                          <a:solidFill>
                            <a:srgbClr val="000000"/>
                          </a:solidFill>
                          <a:effectLst/>
                          <a:latin typeface="Calibri"/>
                        </a:rPr>
                        <a:t>29005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1000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07351">
                <a:tc>
                  <a:txBody>
                    <a:bodyPr/>
                    <a:lstStyle/>
                    <a:p>
                      <a:pPr algn="ctr" fontAlgn="b"/>
                      <a:r>
                        <a:rPr lang="en-US" sz="2000" b="0" i="0" u="none" strike="noStrike">
                          <a:solidFill>
                            <a:srgbClr val="000000"/>
                          </a:solidFill>
                          <a:effectLst/>
                          <a:latin typeface="Calibri"/>
                        </a:rPr>
                        <a:t>29553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1500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a:solidFill>
                            <a:srgbClr val="000000"/>
                          </a:solidFill>
                          <a:effectLst/>
                          <a:latin typeface="Calibri"/>
                        </a:rPr>
                        <a:t>28613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1500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dirty="0">
                          <a:solidFill>
                            <a:srgbClr val="000000"/>
                          </a:solidFill>
                          <a:effectLst/>
                          <a:latin typeface="Calibri"/>
                        </a:rPr>
                        <a:t>31991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800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742157210"/>
              </p:ext>
            </p:extLst>
          </p:nvPr>
        </p:nvGraphicFramePr>
        <p:xfrm>
          <a:off x="262647" y="5307520"/>
          <a:ext cx="5577192" cy="1013460"/>
        </p:xfrm>
        <a:graphic>
          <a:graphicData uri="http://schemas.openxmlformats.org/drawingml/2006/table">
            <a:tbl>
              <a:tblPr firstRow="1" bandRow="1">
                <a:tableStyleId>{2D5ABB26-0587-4C30-8999-92F81FD0307C}</a:tableStyleId>
              </a:tblPr>
              <a:tblGrid>
                <a:gridCol w="3048000"/>
                <a:gridCol w="2529192"/>
              </a:tblGrid>
              <a:tr h="370840">
                <a:tc>
                  <a:txBody>
                    <a:bodyPr/>
                    <a:lstStyle/>
                    <a:p>
                      <a:pPr algn="ctr"/>
                      <a:r>
                        <a:rPr lang="en-US" dirty="0" smtClean="0">
                          <a:latin typeface="+mj-lt"/>
                        </a:rPr>
                        <a:t>Without</a:t>
                      </a:r>
                      <a:r>
                        <a:rPr lang="en-US" baseline="0" dirty="0" smtClean="0">
                          <a:latin typeface="+mj-lt"/>
                        </a:rPr>
                        <a:t> Ramp Metering</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mj-lt"/>
                        </a:rPr>
                        <a:t>With Deep-RL based ramp metering</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pPr algn="ctr" fontAlgn="b"/>
                      <a:r>
                        <a:rPr lang="en-US" sz="2400" b="0" i="0" u="none" strike="noStrike" dirty="0" smtClean="0">
                          <a:solidFill>
                            <a:srgbClr val="000000"/>
                          </a:solidFill>
                          <a:effectLst/>
                          <a:latin typeface="+mj-lt"/>
                        </a:rPr>
                        <a:t>1026160</a:t>
                      </a:r>
                      <a:endParaRPr lang="en-US" sz="24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mj-lt"/>
                        </a:rPr>
                        <a:t>947915</a:t>
                      </a:r>
                      <a:endParaRPr lang="en-US" sz="24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3712880090"/>
              </p:ext>
            </p:extLst>
          </p:nvPr>
        </p:nvGraphicFramePr>
        <p:xfrm>
          <a:off x="486383" y="1653702"/>
          <a:ext cx="5904689" cy="328308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137771" y="1478604"/>
            <a:ext cx="385939" cy="3249039"/>
          </a:xfrm>
          <a:prstGeom prst="rect">
            <a:avLst/>
          </a:prstGeom>
          <a:noFill/>
        </p:spPr>
        <p:txBody>
          <a:bodyPr vert="vert270" wrap="square" lIns="0" tIns="0" rIns="0" bIns="0" rtlCol="0">
            <a:spAutoFit/>
          </a:bodyPr>
          <a:lstStyle/>
          <a:p>
            <a:pPr algn="ctr">
              <a:lnSpc>
                <a:spcPct val="114000"/>
              </a:lnSpc>
            </a:pPr>
            <a:r>
              <a:rPr lang="en-US" sz="2200" dirty="0" smtClean="0">
                <a:latin typeface="+mn-lt"/>
              </a:rPr>
              <a:t>Action-Value Function</a:t>
            </a:r>
          </a:p>
        </p:txBody>
      </p:sp>
    </p:spTree>
    <p:extLst>
      <p:ext uri="{BB962C8B-B14F-4D97-AF65-F5344CB8AC3E}">
        <p14:creationId xmlns:p14="http://schemas.microsoft.com/office/powerpoint/2010/main" val="3338592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001" y="281426"/>
            <a:ext cx="8508999" cy="360000"/>
          </a:xfrm>
        </p:spPr>
        <p:txBody>
          <a:bodyPr/>
          <a:lstStyle/>
          <a:p>
            <a:r>
              <a:rPr lang="en-US" b="1" dirty="0" smtClean="0">
                <a:solidFill>
                  <a:srgbClr val="00B050"/>
                </a:solidFill>
              </a:rPr>
              <a:t>RESULTS</a:t>
            </a:r>
            <a:endParaRPr lang="en-US" b="1" dirty="0">
              <a:solidFill>
                <a:srgbClr val="00B05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88382546"/>
              </p:ext>
            </p:extLst>
          </p:nvPr>
        </p:nvGraphicFramePr>
        <p:xfrm>
          <a:off x="223736" y="787939"/>
          <a:ext cx="8667345" cy="5992239"/>
        </p:xfrm>
        <a:graphic>
          <a:graphicData uri="http://schemas.openxmlformats.org/presentationml/2006/ole">
            <mc:AlternateContent xmlns:mc="http://schemas.openxmlformats.org/markup-compatibility/2006">
              <mc:Choice xmlns:v="urn:schemas-microsoft-com:vml" Requires="v">
                <p:oleObj spid="_x0000_s1071" name="Worksheet" r:id="rId4" imgW="8305832" imgH="7322832" progId="Excel.Sheet.12">
                  <p:embed/>
                </p:oleObj>
              </mc:Choice>
              <mc:Fallback>
                <p:oleObj name="Worksheet" r:id="rId4" imgW="8305832" imgH="7322832" progId="Excel.Sheet.12">
                  <p:embed/>
                  <p:pic>
                    <p:nvPicPr>
                      <p:cNvPr id="0" name=""/>
                      <p:cNvPicPr/>
                      <p:nvPr/>
                    </p:nvPicPr>
                    <p:blipFill>
                      <a:blip r:embed="rId5"/>
                      <a:stretch>
                        <a:fillRect/>
                      </a:stretch>
                    </p:blipFill>
                    <p:spPr>
                      <a:xfrm>
                        <a:off x="223736" y="787939"/>
                        <a:ext cx="8667345" cy="5992239"/>
                      </a:xfrm>
                      <a:prstGeom prst="rect">
                        <a:avLst/>
                      </a:prstGeom>
                    </p:spPr>
                  </p:pic>
                </p:oleObj>
              </mc:Fallback>
            </mc:AlternateContent>
          </a:graphicData>
        </a:graphic>
      </p:graphicFrame>
    </p:spTree>
    <p:extLst>
      <p:ext uri="{BB962C8B-B14F-4D97-AF65-F5344CB8AC3E}">
        <p14:creationId xmlns:p14="http://schemas.microsoft.com/office/powerpoint/2010/main" val="3734858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1027079221"/>
              </p:ext>
            </p:extLst>
          </p:nvPr>
        </p:nvGraphicFramePr>
        <p:xfrm>
          <a:off x="1258841" y="749030"/>
          <a:ext cx="6941576" cy="3968883"/>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a:xfrm>
            <a:off x="466927" y="310610"/>
            <a:ext cx="8508999" cy="360000"/>
          </a:xfrm>
        </p:spPr>
        <p:txBody>
          <a:bodyPr/>
          <a:lstStyle/>
          <a:p>
            <a:r>
              <a:rPr lang="en-US" b="1" dirty="0" smtClean="0">
                <a:solidFill>
                  <a:srgbClr val="00B050"/>
                </a:solidFill>
              </a:rPr>
              <a:t>RESULTS</a:t>
            </a:r>
            <a:endParaRPr lang="en-US" b="1" dirty="0">
              <a:solidFill>
                <a:srgbClr val="00B050"/>
              </a:solidFill>
            </a:endParaRPr>
          </a:p>
        </p:txBody>
      </p:sp>
      <p:sp>
        <p:nvSpPr>
          <p:cNvPr id="2" name="TextBox 1"/>
          <p:cNvSpPr txBox="1"/>
          <p:nvPr/>
        </p:nvSpPr>
        <p:spPr>
          <a:xfrm>
            <a:off x="2208179" y="4856268"/>
            <a:ext cx="4747098" cy="257250"/>
          </a:xfrm>
          <a:prstGeom prst="rect">
            <a:avLst/>
          </a:prstGeom>
          <a:noFill/>
        </p:spPr>
        <p:txBody>
          <a:bodyPr wrap="square" lIns="0" tIns="0" rIns="0" bIns="0" rtlCol="0">
            <a:spAutoFit/>
          </a:bodyPr>
          <a:lstStyle/>
          <a:p>
            <a:pPr algn="ctr">
              <a:lnSpc>
                <a:spcPct val="114000"/>
              </a:lnSpc>
            </a:pPr>
            <a:r>
              <a:rPr lang="en-US" sz="1600" b="1" dirty="0" smtClean="0">
                <a:latin typeface="+mn-lt"/>
              </a:rPr>
              <a:t>50 Random flow rates</a:t>
            </a:r>
          </a:p>
        </p:txBody>
      </p:sp>
      <p:sp>
        <p:nvSpPr>
          <p:cNvPr id="5" name="TextBox 4"/>
          <p:cNvSpPr txBox="1"/>
          <p:nvPr/>
        </p:nvSpPr>
        <p:spPr>
          <a:xfrm>
            <a:off x="856034" y="758758"/>
            <a:ext cx="280718" cy="3336587"/>
          </a:xfrm>
          <a:prstGeom prst="rect">
            <a:avLst/>
          </a:prstGeom>
          <a:noFill/>
        </p:spPr>
        <p:txBody>
          <a:bodyPr vert="vert270" wrap="square" lIns="0" tIns="0" rIns="0" bIns="0" rtlCol="0">
            <a:spAutoFit/>
          </a:bodyPr>
          <a:lstStyle/>
          <a:p>
            <a:pPr>
              <a:lnSpc>
                <a:spcPct val="114000"/>
              </a:lnSpc>
            </a:pPr>
            <a:r>
              <a:rPr lang="en-US" sz="1600" b="1" dirty="0" smtClean="0">
                <a:latin typeface="+mn-lt"/>
              </a:rPr>
              <a:t>Total delay over 1800 seconds</a:t>
            </a:r>
          </a:p>
        </p:txBody>
      </p:sp>
    </p:spTree>
    <p:extLst>
      <p:ext uri="{BB962C8B-B14F-4D97-AF65-F5344CB8AC3E}">
        <p14:creationId xmlns:p14="http://schemas.microsoft.com/office/powerpoint/2010/main" val="2707954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3175" y="1363354"/>
            <a:ext cx="8508999" cy="4783754"/>
          </a:xfrm>
        </p:spPr>
        <p:txBody>
          <a:bodyPr/>
          <a:lstStyle/>
          <a:p>
            <a:pPr marL="342900" indent="-342900">
              <a:buFont typeface="+mj-lt"/>
              <a:buAutoNum type="arabicPeriod"/>
            </a:pPr>
            <a:r>
              <a:rPr lang="en-US" sz="2200" dirty="0" smtClean="0">
                <a:solidFill>
                  <a:srgbClr val="005293"/>
                </a:solidFill>
              </a:rPr>
              <a:t>The results how that deep reinforcement learning has promise for optimizing traffic flow through control mechanisms such a ramp metering.</a:t>
            </a:r>
          </a:p>
          <a:p>
            <a:pPr marL="342900" indent="-342900">
              <a:buFont typeface="+mj-lt"/>
              <a:buAutoNum type="arabicPeriod"/>
            </a:pPr>
            <a:r>
              <a:rPr lang="en-US" sz="2200" dirty="0" smtClean="0">
                <a:solidFill>
                  <a:srgbClr val="005293"/>
                </a:solidFill>
              </a:rPr>
              <a:t>A more suitable emulator (Cellular Automata based) is required to analyze and optimize the effect of other control mechanisms such as  variable speed limits, </a:t>
            </a:r>
            <a:r>
              <a:rPr lang="en-US" sz="2200" smtClean="0">
                <a:solidFill>
                  <a:srgbClr val="005293"/>
                </a:solidFill>
              </a:rPr>
              <a:t>adaptive cruise.</a:t>
            </a:r>
            <a:endParaRPr lang="en-US" sz="2200" dirty="0" smtClean="0">
              <a:solidFill>
                <a:srgbClr val="005293"/>
              </a:solidFill>
            </a:endParaRPr>
          </a:p>
          <a:p>
            <a:pPr marL="342900" indent="-342900">
              <a:buFont typeface="+mj-lt"/>
              <a:buAutoNum type="arabicPeriod"/>
            </a:pPr>
            <a:r>
              <a:rPr lang="en-US" sz="2200" dirty="0" smtClean="0">
                <a:solidFill>
                  <a:srgbClr val="005293"/>
                </a:solidFill>
              </a:rPr>
              <a:t>I have not found a single paper which uses Deep Q learning for traffic flow optimization and more specifically with ramp metering. This is the biggest contribution of this paper.</a:t>
            </a:r>
          </a:p>
        </p:txBody>
      </p:sp>
      <p:sp>
        <p:nvSpPr>
          <p:cNvPr id="3" name="Title 2"/>
          <p:cNvSpPr>
            <a:spLocks noGrp="1"/>
          </p:cNvSpPr>
          <p:nvPr>
            <p:ph type="title"/>
          </p:nvPr>
        </p:nvSpPr>
        <p:spPr>
          <a:xfrm>
            <a:off x="319090" y="777537"/>
            <a:ext cx="8508999" cy="360000"/>
          </a:xfrm>
        </p:spPr>
        <p:txBody>
          <a:bodyPr/>
          <a:lstStyle/>
          <a:p>
            <a:r>
              <a:rPr lang="en-US" b="1" dirty="0" smtClean="0">
                <a:solidFill>
                  <a:srgbClr val="00B050"/>
                </a:solidFill>
              </a:rPr>
              <a:t>CONCLUSION</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1434980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9505" y="278995"/>
            <a:ext cx="8508999" cy="360000"/>
          </a:xfrm>
        </p:spPr>
        <p:txBody>
          <a:bodyPr/>
          <a:lstStyle/>
          <a:p>
            <a:r>
              <a:rPr lang="en-US" b="1" dirty="0" smtClean="0">
                <a:solidFill>
                  <a:srgbClr val="00B050"/>
                </a:solidFill>
              </a:rPr>
              <a:t>Ramp </a:t>
            </a:r>
            <a:r>
              <a:rPr lang="en-US" b="1" dirty="0">
                <a:solidFill>
                  <a:srgbClr val="00B050"/>
                </a:solidFill>
              </a:rPr>
              <a:t>metering</a:t>
            </a:r>
            <a:endParaRPr lang="en-US" dirty="0"/>
          </a:p>
        </p:txBody>
      </p:sp>
      <p:sp>
        <p:nvSpPr>
          <p:cNvPr id="4" name="Content Placeholder 3"/>
          <p:cNvSpPr>
            <a:spLocks noGrp="1"/>
          </p:cNvSpPr>
          <p:nvPr>
            <p:ph idx="10"/>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972" y="1877438"/>
            <a:ext cx="4145732" cy="2836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18289" y="1459149"/>
            <a:ext cx="3774332" cy="3479350"/>
          </a:xfrm>
          <a:prstGeom prst="rect">
            <a:avLst/>
          </a:prstGeom>
          <a:noFill/>
        </p:spPr>
        <p:txBody>
          <a:bodyPr wrap="square" lIns="0" tIns="0" rIns="0" bIns="0" rtlCol="0">
            <a:spAutoFit/>
          </a:bodyPr>
          <a:lstStyle/>
          <a:p>
            <a:pPr>
              <a:lnSpc>
                <a:spcPct val="114000"/>
              </a:lnSpc>
            </a:pPr>
            <a:r>
              <a:rPr lang="en-US" sz="2000" dirty="0" smtClean="0">
                <a:solidFill>
                  <a:srgbClr val="005293"/>
                </a:solidFill>
                <a:latin typeface="+mn-lt"/>
              </a:rPr>
              <a:t>Control the flow of vehicles along an on-ramp of an expressway using traffic lights to:-</a:t>
            </a:r>
          </a:p>
          <a:p>
            <a:pPr marL="342900" indent="-342900">
              <a:lnSpc>
                <a:spcPct val="114000"/>
              </a:lnSpc>
              <a:buAutoNum type="arabicParenR"/>
            </a:pPr>
            <a:r>
              <a:rPr lang="en-US" sz="2000" dirty="0" smtClean="0">
                <a:solidFill>
                  <a:srgbClr val="005293"/>
                </a:solidFill>
                <a:latin typeface="+mn-lt"/>
              </a:rPr>
              <a:t>Minimize delay along the main line expressway and the ramps.</a:t>
            </a:r>
          </a:p>
          <a:p>
            <a:pPr marL="342900" indent="-342900">
              <a:lnSpc>
                <a:spcPct val="114000"/>
              </a:lnSpc>
              <a:buAutoNum type="arabicParenR"/>
            </a:pPr>
            <a:r>
              <a:rPr lang="en-US" sz="2000" dirty="0" smtClean="0">
                <a:solidFill>
                  <a:srgbClr val="005293"/>
                </a:solidFill>
                <a:latin typeface="+mn-lt"/>
              </a:rPr>
              <a:t>Avoid shock waves due merging of vehicles.</a:t>
            </a:r>
          </a:p>
          <a:p>
            <a:pPr marL="342900" indent="-342900">
              <a:lnSpc>
                <a:spcPct val="114000"/>
              </a:lnSpc>
              <a:buAutoNum type="arabicParenR"/>
            </a:pPr>
            <a:r>
              <a:rPr lang="en-US" sz="2000" dirty="0" smtClean="0">
                <a:solidFill>
                  <a:srgbClr val="005293"/>
                </a:solidFill>
                <a:latin typeface="+mn-lt"/>
              </a:rPr>
              <a:t>Minimize accidents and collisions to increase safety.</a:t>
            </a:r>
          </a:p>
        </p:txBody>
      </p:sp>
    </p:spTree>
    <p:extLst>
      <p:ext uri="{BB962C8B-B14F-4D97-AF65-F5344CB8AC3E}">
        <p14:creationId xmlns:p14="http://schemas.microsoft.com/office/powerpoint/2010/main" val="3502342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8273" y="281913"/>
            <a:ext cx="8508999" cy="360000"/>
          </a:xfrm>
        </p:spPr>
        <p:txBody>
          <a:bodyPr/>
          <a:lstStyle/>
          <a:p>
            <a:r>
              <a:rPr lang="en-US" b="1" dirty="0" smtClean="0">
                <a:solidFill>
                  <a:srgbClr val="00B050"/>
                </a:solidFill>
              </a:rPr>
              <a:t>Environment</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pic>
        <p:nvPicPr>
          <p:cNvPr id="6" name="Picture 4" descr="C:\Users\abhinav.sunderrajan\Desktop\Future\Wintersim-2016\paper\wsc16LatexPaper\images\P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1162439"/>
            <a:ext cx="7895066" cy="38090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43840" y="5171432"/>
            <a:ext cx="8299048" cy="646331"/>
          </a:xfrm>
          <a:prstGeom prst="rect">
            <a:avLst/>
          </a:prstGeom>
          <a:noFill/>
        </p:spPr>
        <p:txBody>
          <a:bodyPr wrap="square" rtlCol="0">
            <a:spAutoFit/>
          </a:bodyPr>
          <a:lstStyle/>
          <a:p>
            <a:pPr algn="ctr"/>
            <a:r>
              <a:rPr lang="en-US" dirty="0">
                <a:solidFill>
                  <a:srgbClr val="1D60A8"/>
                </a:solidFill>
                <a:latin typeface="TUM Neue Helvetica 55 Regular"/>
              </a:rPr>
              <a:t>13 km stretch of P.I.E (Pan Island </a:t>
            </a:r>
            <a:r>
              <a:rPr lang="en-US" dirty="0" smtClean="0">
                <a:solidFill>
                  <a:srgbClr val="1D60A8"/>
                </a:solidFill>
                <a:latin typeface="TUM Neue Helvetica 55 Regular"/>
              </a:rPr>
              <a:t>Expressway</a:t>
            </a:r>
            <a:r>
              <a:rPr lang="en-US" dirty="0">
                <a:solidFill>
                  <a:srgbClr val="1D60A8"/>
                </a:solidFill>
                <a:latin typeface="TUM Neue Helvetica 55 Regular"/>
              </a:rPr>
              <a:t>) in central Singapore </a:t>
            </a:r>
            <a:r>
              <a:rPr lang="en-US" dirty="0" smtClean="0">
                <a:solidFill>
                  <a:srgbClr val="1D60A8"/>
                </a:solidFill>
                <a:latin typeface="TUM Neue Helvetica 55 Regular"/>
              </a:rPr>
              <a:t>with </a:t>
            </a:r>
            <a:r>
              <a:rPr lang="en-US" dirty="0">
                <a:solidFill>
                  <a:srgbClr val="1D60A8"/>
                </a:solidFill>
                <a:latin typeface="TUM Neue Helvetica 55 Regular"/>
              </a:rPr>
              <a:t>all </a:t>
            </a:r>
            <a:r>
              <a:rPr lang="en-US" dirty="0" smtClean="0">
                <a:solidFill>
                  <a:srgbClr val="1D60A8"/>
                </a:solidFill>
                <a:latin typeface="TUM Neue Helvetica 55 Regular"/>
              </a:rPr>
              <a:t>on ramps </a:t>
            </a:r>
            <a:r>
              <a:rPr lang="en-US" dirty="0">
                <a:solidFill>
                  <a:srgbClr val="1D60A8"/>
                </a:solidFill>
                <a:latin typeface="TUM Neue Helvetica 55 Regular"/>
              </a:rPr>
              <a:t>and </a:t>
            </a:r>
            <a:r>
              <a:rPr lang="en-US" dirty="0" smtClean="0">
                <a:solidFill>
                  <a:srgbClr val="1D60A8"/>
                </a:solidFill>
                <a:latin typeface="TUM Neue Helvetica 55 Regular"/>
              </a:rPr>
              <a:t>off </a:t>
            </a:r>
            <a:r>
              <a:rPr lang="en-US" dirty="0">
                <a:solidFill>
                  <a:srgbClr val="1D60A8"/>
                </a:solidFill>
                <a:latin typeface="TUM Neue Helvetica 55 Regular"/>
              </a:rPr>
              <a:t>ramps.</a:t>
            </a:r>
          </a:p>
        </p:txBody>
      </p:sp>
    </p:spTree>
    <p:extLst>
      <p:ext uri="{BB962C8B-B14F-4D97-AF65-F5344CB8AC3E}">
        <p14:creationId xmlns:p14="http://schemas.microsoft.com/office/powerpoint/2010/main" val="5388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9634" y="876971"/>
            <a:ext cx="8688723" cy="5426551"/>
          </a:xfrm>
        </p:spPr>
        <p:txBody>
          <a:bodyPr/>
          <a:lstStyle/>
          <a:p>
            <a:r>
              <a:rPr lang="en-US" sz="2200" dirty="0" smtClean="0">
                <a:solidFill>
                  <a:schemeClr val="accent1"/>
                </a:solidFill>
              </a:rPr>
              <a:t>Find a ramp metering policy which minimizes the total delay experienced by all vehicles  over a simulated time horizon of K time-steps.</a:t>
            </a:r>
            <a:endParaRPr lang="en-US" sz="2200" dirty="0">
              <a:solidFill>
                <a:schemeClr val="accent1"/>
              </a:solidFill>
            </a:endParaRPr>
          </a:p>
        </p:txBody>
      </p:sp>
      <p:sp>
        <p:nvSpPr>
          <p:cNvPr id="3" name="Title 2"/>
          <p:cNvSpPr>
            <a:spLocks noGrp="1"/>
          </p:cNvSpPr>
          <p:nvPr>
            <p:ph type="title"/>
          </p:nvPr>
        </p:nvSpPr>
        <p:spPr>
          <a:xfrm>
            <a:off x="387183" y="261971"/>
            <a:ext cx="8508999" cy="360000"/>
          </a:xfrm>
        </p:spPr>
        <p:txBody>
          <a:bodyPr/>
          <a:lstStyle/>
          <a:p>
            <a:r>
              <a:rPr lang="en-US" b="1" dirty="0" smtClean="0">
                <a:solidFill>
                  <a:srgbClr val="00B050"/>
                </a:solidFill>
              </a:rPr>
              <a:t>GOAL</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899" y="2048408"/>
            <a:ext cx="5492378" cy="4054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76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4330" y="1205928"/>
            <a:ext cx="8508999" cy="4783754"/>
          </a:xfrm>
        </p:spPr>
        <p:txBody>
          <a:bodyPr/>
          <a:lstStyle/>
          <a:p>
            <a:r>
              <a:rPr lang="en-US" dirty="0" smtClean="0"/>
              <a:t>Stochastic Cell transmission Model macroscopic traffic simulation of P.I.E section with all on </a:t>
            </a:r>
            <a:r>
              <a:rPr lang="en-US" smtClean="0"/>
              <a:t>off ramps</a:t>
            </a:r>
            <a:endParaRPr lang="en-US" dirty="0" smtClean="0"/>
          </a:p>
          <a:p>
            <a:endParaRPr lang="en-US" dirty="0"/>
          </a:p>
          <a:p>
            <a:r>
              <a:rPr lang="en-US" dirty="0" smtClean="0"/>
              <a:t> </a:t>
            </a:r>
            <a:endParaRPr lang="en-US" dirty="0"/>
          </a:p>
        </p:txBody>
      </p:sp>
      <p:sp>
        <p:nvSpPr>
          <p:cNvPr id="3" name="Title 2"/>
          <p:cNvSpPr>
            <a:spLocks noGrp="1"/>
          </p:cNvSpPr>
          <p:nvPr>
            <p:ph type="title"/>
          </p:nvPr>
        </p:nvSpPr>
        <p:spPr>
          <a:xfrm>
            <a:off x="380050" y="755650"/>
            <a:ext cx="8508999" cy="360000"/>
          </a:xfrm>
        </p:spPr>
        <p:txBody>
          <a:bodyPr/>
          <a:lstStyle/>
          <a:p>
            <a:r>
              <a:rPr lang="en-US" b="1" dirty="0">
                <a:solidFill>
                  <a:srgbClr val="00B050"/>
                </a:solidFill>
              </a:rPr>
              <a:t>T</a:t>
            </a:r>
            <a:r>
              <a:rPr lang="en-US" b="1" dirty="0" smtClean="0">
                <a:solidFill>
                  <a:srgbClr val="00B050"/>
                </a:solidFill>
              </a:rPr>
              <a:t>raffic Emulator Model</a:t>
            </a:r>
            <a:endParaRPr lang="en-US" b="1" dirty="0">
              <a:solidFill>
                <a:srgbClr val="00B05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6" y="2068427"/>
            <a:ext cx="4259934" cy="204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440" y="6478784"/>
            <a:ext cx="8587740" cy="193002"/>
          </a:xfrm>
          <a:prstGeom prst="rect">
            <a:avLst/>
          </a:prstGeom>
          <a:noFill/>
        </p:spPr>
        <p:txBody>
          <a:bodyPr wrap="square" lIns="0" tIns="0" rIns="0" bIns="0" rtlCol="0">
            <a:spAutoFit/>
          </a:bodyPr>
          <a:lstStyle/>
          <a:p>
            <a:pPr>
              <a:lnSpc>
                <a:spcPct val="114000"/>
              </a:lnSpc>
            </a:pPr>
            <a:r>
              <a:rPr lang="en-US" sz="1200" dirty="0">
                <a:solidFill>
                  <a:srgbClr val="005293"/>
                </a:solidFill>
                <a:latin typeface="+mn-lt"/>
              </a:rPr>
              <a:t>https://www.researchgate.net/publication/303940227_SYMBIOTIC_TRAFFIC_SIMULATION_FRAMEWORK</a:t>
            </a:r>
            <a:endParaRPr lang="en-US" sz="1200" dirty="0" smtClean="0">
              <a:solidFill>
                <a:srgbClr val="005293"/>
              </a:solidFill>
              <a:latin typeface="+mn-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52" y="3793503"/>
            <a:ext cx="5003379" cy="2487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9057" y="5037468"/>
            <a:ext cx="2478404" cy="842154"/>
          </a:xfrm>
          <a:prstGeom prst="rect">
            <a:avLst/>
          </a:prstGeom>
          <a:noFill/>
        </p:spPr>
        <p:txBody>
          <a:bodyPr wrap="square" lIns="0" tIns="0" rIns="0" bIns="0" rtlCol="0">
            <a:spAutoFit/>
          </a:bodyPr>
          <a:lstStyle/>
          <a:p>
            <a:pPr algn="ctr">
              <a:lnSpc>
                <a:spcPct val="114000"/>
              </a:lnSpc>
            </a:pPr>
            <a:r>
              <a:rPr lang="en-US" sz="1600" dirty="0" smtClean="0">
                <a:solidFill>
                  <a:srgbClr val="005293"/>
                </a:solidFill>
                <a:latin typeface="+mn-lt"/>
              </a:rPr>
              <a:t>Total number of cells in the simulated stretch of the expressway is 212</a:t>
            </a:r>
          </a:p>
        </p:txBody>
      </p:sp>
    </p:spTree>
    <p:extLst>
      <p:ext uri="{BB962C8B-B14F-4D97-AF65-F5344CB8AC3E}">
        <p14:creationId xmlns:p14="http://schemas.microsoft.com/office/powerpoint/2010/main" val="227165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9070" y="1091628"/>
                <a:ext cx="8508999" cy="4783754"/>
              </a:xfrm>
            </p:spPr>
            <p:txBody>
              <a:bodyPr/>
              <a:lstStyle/>
              <a:p>
                <a:pPr marL="285750" indent="-285750">
                  <a:buFont typeface="Wingdings" panose="05000000000000000000" pitchFamily="2" charset="2"/>
                  <a:buChar char="v"/>
                </a:pPr>
                <a:r>
                  <a:rPr lang="en-US" sz="2200" dirty="0" smtClean="0">
                    <a:solidFill>
                      <a:srgbClr val="005293"/>
                    </a:solidFill>
                  </a:rPr>
                  <a:t>State of the emulator at time t is defined in terms of state of each cell </a:t>
                </a:r>
                <a14:m>
                  <m:oMath xmlns:m="http://schemas.openxmlformats.org/officeDocument/2006/math">
                    <m:r>
                      <a:rPr lang="en-US" sz="2200" b="0" i="1" smtClean="0">
                        <a:solidFill>
                          <a:srgbClr val="005293"/>
                        </a:solidFill>
                        <a:latin typeface="Cambria Math"/>
                      </a:rPr>
                      <m:t>𝑐</m:t>
                    </m:r>
                    <m:r>
                      <m:rPr>
                        <m:sty m:val="p"/>
                      </m:rPr>
                      <a:rPr lang="en-US" sz="2200" b="0" i="0" baseline="-25000" smtClean="0">
                        <a:solidFill>
                          <a:srgbClr val="005293"/>
                        </a:solidFill>
                        <a:latin typeface="Cambria Math"/>
                      </a:rPr>
                      <m:t>i</m:t>
                    </m:r>
                    <m:r>
                      <a:rPr lang="en-US" sz="2200" b="0" i="1" smtClean="0">
                        <a:solidFill>
                          <a:srgbClr val="005293"/>
                        </a:solidFill>
                        <a:latin typeface="Cambria Math"/>
                        <a:ea typeface="Cambria Math"/>
                      </a:rPr>
                      <m:t>∈</m:t>
                    </m:r>
                    <m:r>
                      <a:rPr lang="en-US" sz="2200" b="0" i="1" smtClean="0">
                        <a:solidFill>
                          <a:srgbClr val="005293"/>
                        </a:solidFill>
                        <a:latin typeface="Cambria Math"/>
                        <a:ea typeface="Cambria Math"/>
                      </a:rPr>
                      <m:t>𝐶</m:t>
                    </m:r>
                  </m:oMath>
                </a14:m>
                <a:r>
                  <a:rPr lang="en-US" sz="2200" dirty="0" smtClean="0">
                    <a:solidFill>
                      <a:srgbClr val="005293"/>
                    </a:solidFill>
                  </a:rPr>
                  <a:t> is defined as </a:t>
                </a:r>
                <a14:m>
                  <m:oMath xmlns:m="http://schemas.openxmlformats.org/officeDocument/2006/math">
                    <m:f>
                      <m:fPr>
                        <m:ctrlPr>
                          <a:rPr lang="en-US" sz="2200" i="1" smtClean="0">
                            <a:solidFill>
                              <a:srgbClr val="005293"/>
                            </a:solidFill>
                            <a:latin typeface="Cambria Math"/>
                          </a:rPr>
                        </m:ctrlPr>
                      </m:fPr>
                      <m:num>
                        <m:sSub>
                          <m:sSubPr>
                            <m:ctrlPr>
                              <a:rPr lang="en-US" sz="2200" i="1" smtClean="0">
                                <a:solidFill>
                                  <a:srgbClr val="005293"/>
                                </a:solidFill>
                                <a:latin typeface="Cambria Math"/>
                              </a:rPr>
                            </m:ctrlPr>
                          </m:sSubPr>
                          <m:e>
                            <m:r>
                              <a:rPr lang="en-US" sz="2200" b="0" i="1" smtClean="0">
                                <a:solidFill>
                                  <a:srgbClr val="005293"/>
                                </a:solidFill>
                                <a:latin typeface="Cambria Math"/>
                              </a:rPr>
                              <m:t>𝑛</m:t>
                            </m:r>
                          </m:e>
                          <m:sub>
                            <m:r>
                              <a:rPr lang="en-US" sz="2200" b="0" i="1" smtClean="0">
                                <a:solidFill>
                                  <a:srgbClr val="005293"/>
                                </a:solidFill>
                                <a:latin typeface="Cambria Math"/>
                              </a:rPr>
                              <m:t>𝑡</m:t>
                            </m:r>
                          </m:sub>
                        </m:sSub>
                      </m:num>
                      <m:den>
                        <m:sSubSup>
                          <m:sSubSupPr>
                            <m:ctrlPr>
                              <a:rPr lang="en-US" sz="2200" i="1" smtClean="0">
                                <a:solidFill>
                                  <a:srgbClr val="005293"/>
                                </a:solidFill>
                                <a:latin typeface="Cambria Math"/>
                              </a:rPr>
                            </m:ctrlPr>
                          </m:sSubSupPr>
                          <m:e>
                            <m:r>
                              <a:rPr lang="en-US" sz="2200" b="0" i="1" smtClean="0">
                                <a:solidFill>
                                  <a:srgbClr val="005293"/>
                                </a:solidFill>
                                <a:latin typeface="Cambria Math"/>
                              </a:rPr>
                              <m:t>𝑛𝑀𝑎𝑥</m:t>
                            </m:r>
                          </m:e>
                          <m:sub>
                            <m:r>
                              <a:rPr lang="en-US" sz="2200" b="0" i="1" smtClean="0">
                                <a:solidFill>
                                  <a:srgbClr val="005293"/>
                                </a:solidFill>
                                <a:latin typeface="Cambria Math"/>
                              </a:rPr>
                              <m:t>𝑡</m:t>
                            </m:r>
                          </m:sub>
                          <m:sup/>
                        </m:sSubSup>
                      </m:den>
                    </m:f>
                  </m:oMath>
                </a14:m>
                <a:r>
                  <a:rPr lang="en-US" sz="2200" dirty="0" smtClean="0">
                    <a:solidFill>
                      <a:srgbClr val="005293"/>
                    </a:solidFill>
                  </a:rPr>
                  <a:t> which represents the ratio of the number of vehicles in c</a:t>
                </a:r>
                <a:r>
                  <a:rPr lang="en-US" sz="2200" baseline="-25000" dirty="0" smtClean="0">
                    <a:solidFill>
                      <a:srgbClr val="005293"/>
                    </a:solidFill>
                  </a:rPr>
                  <a:t>i</a:t>
                </a:r>
                <a:r>
                  <a:rPr lang="en-US" sz="2200" dirty="0" smtClean="0">
                    <a:solidFill>
                      <a:srgbClr val="005293"/>
                    </a:solidFill>
                  </a:rPr>
                  <a:t> to the maximum number of vehicles that can be accommodated in c</a:t>
                </a:r>
                <a:r>
                  <a:rPr lang="en-US" sz="2200" baseline="-25000" dirty="0" smtClean="0">
                    <a:solidFill>
                      <a:srgbClr val="005293"/>
                    </a:solidFill>
                  </a:rPr>
                  <a:t>i</a:t>
                </a:r>
                <a:r>
                  <a:rPr lang="en-US" sz="2200" dirty="0" smtClean="0">
                    <a:solidFill>
                      <a:srgbClr val="005293"/>
                    </a:solidFill>
                  </a:rPr>
                  <a:t>.</a:t>
                </a:r>
              </a:p>
              <a:p>
                <a:pPr marL="285750" indent="-285750">
                  <a:buFont typeface="Wingdings" panose="05000000000000000000" pitchFamily="2" charset="2"/>
                  <a:buChar char="v"/>
                </a:pPr>
                <a:r>
                  <a:rPr lang="en-US" sz="2200" dirty="0" smtClean="0">
                    <a:solidFill>
                      <a:srgbClr val="005293"/>
                    </a:solidFill>
                  </a:rPr>
                  <a:t>The number of actions that can be taken at each state is </a:t>
                </a:r>
                <a14:m>
                  <m:oMath xmlns:m="http://schemas.openxmlformats.org/officeDocument/2006/math">
                    <m:sSup>
                      <m:sSupPr>
                        <m:ctrlPr>
                          <a:rPr lang="en-US" sz="2200" i="1" smtClean="0">
                            <a:solidFill>
                              <a:srgbClr val="005293"/>
                            </a:solidFill>
                            <a:latin typeface="Cambria Math"/>
                          </a:rPr>
                        </m:ctrlPr>
                      </m:sSupPr>
                      <m:e>
                        <m:r>
                          <a:rPr lang="en-US" sz="2200" b="0" i="1" smtClean="0">
                            <a:solidFill>
                              <a:srgbClr val="005293"/>
                            </a:solidFill>
                            <a:latin typeface="Cambria Math"/>
                          </a:rPr>
                          <m:t>2</m:t>
                        </m:r>
                      </m:e>
                      <m:sup>
                        <m:r>
                          <a:rPr lang="en-US" sz="2200" b="0" i="1" smtClean="0">
                            <a:solidFill>
                              <a:srgbClr val="005293"/>
                            </a:solidFill>
                            <a:latin typeface="Cambria Math"/>
                          </a:rPr>
                          <m:t>4</m:t>
                        </m:r>
                      </m:sup>
                    </m:sSup>
                    <m:r>
                      <a:rPr lang="en-US" sz="2200" b="0" i="1" smtClean="0">
                        <a:solidFill>
                          <a:srgbClr val="005293"/>
                        </a:solidFill>
                        <a:latin typeface="Cambria Math"/>
                      </a:rPr>
                      <m:t>=16</m:t>
                    </m:r>
                  </m:oMath>
                </a14:m>
                <a:endParaRPr lang="en-US" sz="2200" dirty="0" smtClean="0">
                  <a:solidFill>
                    <a:srgbClr val="005293"/>
                  </a:solidFill>
                </a:endParaRPr>
              </a:p>
              <a:p>
                <a:pPr marL="823913" lvl="3" indent="-285750">
                  <a:buFont typeface="Wingdings" panose="05000000000000000000" pitchFamily="2" charset="2"/>
                  <a:buChar char="q"/>
                </a:pPr>
                <a:r>
                  <a:rPr lang="en-US" sz="2200" dirty="0">
                    <a:solidFill>
                      <a:srgbClr val="005293"/>
                    </a:solidFill>
                  </a:rPr>
                  <a:t>	</a:t>
                </a:r>
                <a:r>
                  <a:rPr lang="en-US" sz="2200" dirty="0" smtClean="0">
                    <a:solidFill>
                      <a:srgbClr val="005293"/>
                    </a:solidFill>
                  </a:rPr>
                  <a:t>Number of controllable on ramps =</a:t>
                </a:r>
                <a:r>
                  <a:rPr lang="en-US" sz="2200" dirty="0">
                    <a:solidFill>
                      <a:srgbClr val="005293"/>
                    </a:solidFill>
                  </a:rPr>
                  <a:t>4</a:t>
                </a:r>
                <a:endParaRPr lang="en-US" sz="2200" dirty="0" smtClean="0">
                  <a:solidFill>
                    <a:srgbClr val="005293"/>
                  </a:solidFill>
                </a:endParaRPr>
              </a:p>
              <a:p>
                <a:pPr marL="823913" lvl="3" indent="-285750">
                  <a:buFont typeface="Wingdings" panose="05000000000000000000" pitchFamily="2" charset="2"/>
                  <a:buChar char="q"/>
                </a:pPr>
                <a:r>
                  <a:rPr lang="en-US" sz="2200" dirty="0">
                    <a:solidFill>
                      <a:srgbClr val="005293"/>
                    </a:solidFill>
                  </a:rPr>
                  <a:t>	</a:t>
                </a:r>
                <a:r>
                  <a:rPr lang="en-US" sz="2200" dirty="0" smtClean="0">
                    <a:solidFill>
                      <a:srgbClr val="005293"/>
                    </a:solidFill>
                  </a:rPr>
                  <a:t>Each traffic light at these on ramps can be either R or G.</a:t>
                </a:r>
              </a:p>
              <a:p>
                <a:pPr marL="823913" lvl="3" indent="-285750">
                  <a:buFont typeface="Wingdings" panose="05000000000000000000" pitchFamily="2" charset="2"/>
                  <a:buChar char="q"/>
                </a:pPr>
                <a:r>
                  <a:rPr lang="en-US" sz="2200" dirty="0">
                    <a:solidFill>
                      <a:srgbClr val="005293"/>
                    </a:solidFill>
                  </a:rPr>
                  <a:t>	</a:t>
                </a:r>
                <a:r>
                  <a:rPr lang="en-US" sz="2200" dirty="0" smtClean="0">
                    <a:solidFill>
                      <a:srgbClr val="005293"/>
                    </a:solidFill>
                  </a:rPr>
                  <a:t>Hence total number of actions is </a:t>
                </a:r>
                <a14:m>
                  <m:oMath xmlns:m="http://schemas.openxmlformats.org/officeDocument/2006/math">
                    <m:sSup>
                      <m:sSupPr>
                        <m:ctrlPr>
                          <a:rPr lang="en-US" sz="2200" i="1">
                            <a:solidFill>
                              <a:srgbClr val="005293"/>
                            </a:solidFill>
                            <a:latin typeface="Cambria Math"/>
                          </a:rPr>
                        </m:ctrlPr>
                      </m:sSupPr>
                      <m:e>
                        <m:r>
                          <a:rPr lang="en-US" sz="2200" i="1">
                            <a:solidFill>
                              <a:srgbClr val="005293"/>
                            </a:solidFill>
                            <a:latin typeface="Cambria Math"/>
                          </a:rPr>
                          <m:t>2</m:t>
                        </m:r>
                      </m:e>
                      <m:sup>
                        <m:r>
                          <a:rPr lang="en-US" sz="2200" b="0" i="1" smtClean="0">
                            <a:solidFill>
                              <a:srgbClr val="005293"/>
                            </a:solidFill>
                            <a:latin typeface="Cambria Math"/>
                          </a:rPr>
                          <m:t>4</m:t>
                        </m:r>
                      </m:sup>
                    </m:sSup>
                  </m:oMath>
                </a14:m>
                <a:endParaRPr lang="en-US" sz="2200" dirty="0" smtClean="0">
                  <a:solidFill>
                    <a:srgbClr val="005293"/>
                  </a:solidFill>
                </a:endParaRPr>
              </a:p>
              <a:p>
                <a:pPr marL="823913" lvl="3" indent="-285750">
                  <a:buFont typeface="Wingdings" panose="05000000000000000000" pitchFamily="2" charset="2"/>
                  <a:buChar char="q"/>
                </a:pPr>
                <a:r>
                  <a:rPr lang="en-US" sz="2200" dirty="0" smtClean="0">
                    <a:solidFill>
                      <a:srgbClr val="005293"/>
                    </a:solidFill>
                  </a:rPr>
                  <a:t>Generally speaking if number of ramps =</a:t>
                </a:r>
                <a:r>
                  <a:rPr lang="el-GR" sz="2200" dirty="0" smtClean="0">
                    <a:solidFill>
                      <a:srgbClr val="005293"/>
                    </a:solidFill>
                  </a:rPr>
                  <a:t>ρ</a:t>
                </a:r>
                <a:r>
                  <a:rPr lang="en-US" sz="2200" dirty="0" smtClean="0">
                    <a:solidFill>
                      <a:srgbClr val="005293"/>
                    </a:solidFill>
                  </a:rPr>
                  <a:t> then number of actions is </a:t>
                </a:r>
                <a14:m>
                  <m:oMath xmlns:m="http://schemas.openxmlformats.org/officeDocument/2006/math">
                    <m:sSup>
                      <m:sSupPr>
                        <m:ctrlPr>
                          <a:rPr lang="en-US" sz="2200" i="1" smtClean="0">
                            <a:solidFill>
                              <a:srgbClr val="005293"/>
                            </a:solidFill>
                            <a:latin typeface="Cambria Math"/>
                          </a:rPr>
                        </m:ctrlPr>
                      </m:sSupPr>
                      <m:e>
                        <m:r>
                          <a:rPr lang="en-US" sz="2200" b="0" i="1" smtClean="0">
                            <a:solidFill>
                              <a:srgbClr val="005293"/>
                            </a:solidFill>
                            <a:latin typeface="Cambria Math"/>
                          </a:rPr>
                          <m:t>2</m:t>
                        </m:r>
                      </m:e>
                      <m:sup>
                        <m:r>
                          <a:rPr lang="en-US" sz="2200" i="1" smtClean="0">
                            <a:solidFill>
                              <a:srgbClr val="005293"/>
                            </a:solidFill>
                            <a:latin typeface="Cambria Math"/>
                            <a:ea typeface="Cambria Math"/>
                          </a:rPr>
                          <m:t>𝜌</m:t>
                        </m:r>
                      </m:sup>
                    </m:sSup>
                  </m:oMath>
                </a14:m>
                <a:endParaRPr lang="en-US" sz="22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9070" y="1091628"/>
                <a:ext cx="8508999" cy="4783754"/>
              </a:xfrm>
              <a:blipFill rotWithShape="1">
                <a:blip r:embed="rId2"/>
                <a:stretch>
                  <a:fillRect l="-1791" t="-1274" r="-501"/>
                </a:stretch>
              </a:blipFill>
            </p:spPr>
            <p:txBody>
              <a:bodyPr/>
              <a:lstStyle/>
              <a:p>
                <a:r>
                  <a:rPr lang="en-US">
                    <a:noFill/>
                  </a:rPr>
                  <a:t> </a:t>
                </a:r>
              </a:p>
            </p:txBody>
          </p:sp>
        </mc:Fallback>
      </mc:AlternateContent>
      <p:sp>
        <p:nvSpPr>
          <p:cNvPr id="3" name="Title 2"/>
          <p:cNvSpPr>
            <a:spLocks noGrp="1"/>
          </p:cNvSpPr>
          <p:nvPr>
            <p:ph type="title"/>
          </p:nvPr>
        </p:nvSpPr>
        <p:spPr>
          <a:xfrm>
            <a:off x="136210" y="603250"/>
            <a:ext cx="8508999" cy="360000"/>
          </a:xfrm>
        </p:spPr>
        <p:txBody>
          <a:bodyPr/>
          <a:lstStyle/>
          <a:p>
            <a:r>
              <a:rPr lang="en-US" b="1" dirty="0">
                <a:solidFill>
                  <a:srgbClr val="00B050"/>
                </a:solidFill>
              </a:rPr>
              <a:t>Traffic Emulator </a:t>
            </a:r>
            <a:r>
              <a:rPr lang="en-US" b="1" dirty="0" smtClean="0">
                <a:solidFill>
                  <a:srgbClr val="00B050"/>
                </a:solidFill>
              </a:rPr>
              <a:t>State and Action</a:t>
            </a:r>
            <a:endParaRPr lang="en-US" dirty="0"/>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1163728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29304" y="729595"/>
                <a:ext cx="8508999" cy="5972762"/>
              </a:xfrm>
            </p:spPr>
            <p:txBody>
              <a:bodyPr/>
              <a:lstStyle/>
              <a:p>
                <a:pPr marL="342900" indent="-342900">
                  <a:buFont typeface="Wingdings" panose="05000000000000000000" pitchFamily="2" charset="2"/>
                  <a:buChar char="v"/>
                </a:pPr>
                <a:r>
                  <a:rPr lang="en-US" sz="1900" dirty="0" smtClean="0">
                    <a:solidFill>
                      <a:srgbClr val="005293"/>
                    </a:solidFill>
                  </a:rPr>
                  <a:t>The traffic lights at all on ramps change phase (or continue to be in the same phase) every 12 seconds.</a:t>
                </a:r>
                <a:r>
                  <a:rPr lang="en-US" sz="1900" dirty="0">
                    <a:solidFill>
                      <a:srgbClr val="005293"/>
                    </a:solidFill>
                  </a:rPr>
                  <a:t> Note that the simulation time step is 4 seconds</a:t>
                </a:r>
                <a:r>
                  <a:rPr lang="en-US" sz="1900" dirty="0" smtClean="0">
                    <a:solidFill>
                      <a:srgbClr val="005293"/>
                    </a:solidFill>
                  </a:rPr>
                  <a:t>.</a:t>
                </a:r>
              </a:p>
              <a:p>
                <a:pPr marL="342900" indent="-342900">
                  <a:buFont typeface="Wingdings" panose="05000000000000000000" pitchFamily="2" charset="2"/>
                  <a:buChar char="v"/>
                </a:pPr>
                <a:r>
                  <a:rPr lang="en-US" sz="1900" dirty="0">
                    <a:solidFill>
                      <a:srgbClr val="005293"/>
                    </a:solidFill>
                  </a:rPr>
                  <a:t>Delay for all cells </a:t>
                </a:r>
                <a14:m>
                  <m:oMath xmlns:m="http://schemas.openxmlformats.org/officeDocument/2006/math">
                    <m:r>
                      <a:rPr lang="en-US" sz="1900" i="1">
                        <a:solidFill>
                          <a:srgbClr val="005293"/>
                        </a:solidFill>
                        <a:latin typeface="Cambria Math"/>
                      </a:rPr>
                      <m:t>𝑐</m:t>
                    </m:r>
                    <m:r>
                      <m:rPr>
                        <m:sty m:val="p"/>
                      </m:rPr>
                      <a:rPr lang="en-US" sz="1900" baseline="-25000">
                        <a:solidFill>
                          <a:srgbClr val="005293"/>
                        </a:solidFill>
                        <a:latin typeface="Cambria Math"/>
                      </a:rPr>
                      <m:t>i</m:t>
                    </m:r>
                    <m:r>
                      <a:rPr lang="en-US" sz="1900" i="1">
                        <a:solidFill>
                          <a:srgbClr val="005293"/>
                        </a:solidFill>
                        <a:latin typeface="Cambria Math"/>
                        <a:ea typeface="Cambria Math"/>
                      </a:rPr>
                      <m:t>∈</m:t>
                    </m:r>
                    <m:r>
                      <a:rPr lang="en-US" sz="1900" i="1">
                        <a:solidFill>
                          <a:srgbClr val="005293"/>
                        </a:solidFill>
                        <a:latin typeface="Cambria Math"/>
                        <a:ea typeface="Cambria Math"/>
                      </a:rPr>
                      <m:t>𝐶</m:t>
                    </m:r>
                  </m:oMath>
                </a14:m>
                <a:r>
                  <a:rPr lang="en-US" sz="1900" dirty="0">
                    <a:solidFill>
                      <a:srgbClr val="005293"/>
                    </a:solidFill>
                  </a:rPr>
                  <a:t> at time step </a:t>
                </a:r>
                <a:r>
                  <a:rPr lang="en-US" sz="1900" dirty="0" smtClean="0">
                    <a:solidFill>
                      <a:srgbClr val="005293"/>
                    </a:solidFill>
                  </a:rPr>
                  <a:t>k </a:t>
                </a:r>
                <a:r>
                  <a:rPr lang="en-US" sz="1900" dirty="0">
                    <a:solidFill>
                      <a:srgbClr val="005293"/>
                    </a:solidFill>
                  </a:rPr>
                  <a:t>is defined as </a:t>
                </a:r>
                <a:endParaRPr lang="en-US" sz="1900" dirty="0" smtClean="0">
                  <a:solidFill>
                    <a:srgbClr val="005293"/>
                  </a:solidFill>
                </a:endParaRPr>
              </a:p>
              <a:p>
                <a:endParaRPr lang="en-US" sz="1900" dirty="0">
                  <a:solidFill>
                    <a:srgbClr val="005293"/>
                  </a:solidFill>
                </a:endParaRPr>
              </a:p>
              <a:p>
                <a:endParaRPr lang="en-US" sz="1900" dirty="0">
                  <a:solidFill>
                    <a:srgbClr val="005293"/>
                  </a:solidFill>
                </a:endParaRPr>
              </a:p>
              <a:p>
                <a:endParaRPr lang="en-US" sz="1900" dirty="0" smtClean="0">
                  <a:solidFill>
                    <a:srgbClr val="005293"/>
                  </a:solidFill>
                </a:endParaRPr>
              </a:p>
              <a:p>
                <a:endParaRPr lang="en-US" sz="1900" dirty="0" smtClean="0">
                  <a:solidFill>
                    <a:srgbClr val="005293"/>
                  </a:solidFill>
                </a:endParaRPr>
              </a:p>
              <a:p>
                <a:endParaRPr lang="en-US" sz="1900" dirty="0">
                  <a:solidFill>
                    <a:srgbClr val="005293"/>
                  </a:solidFill>
                </a:endParaRPr>
              </a:p>
              <a:p>
                <a:r>
                  <a:rPr lang="en-US" sz="1900" dirty="0" smtClean="0">
                    <a:solidFill>
                      <a:srgbClr val="005293"/>
                    </a:solidFill>
                  </a:rPr>
                  <a:t>Here </a:t>
                </a:r>
                <a14:m>
                  <m:oMath xmlns:m="http://schemas.openxmlformats.org/officeDocument/2006/math">
                    <m:sSup>
                      <m:sSupPr>
                        <m:ctrlPr>
                          <a:rPr lang="en-US" sz="1900" i="1" smtClean="0">
                            <a:solidFill>
                              <a:srgbClr val="005293"/>
                            </a:solidFill>
                            <a:latin typeface="Cambria Math"/>
                          </a:rPr>
                        </m:ctrlPr>
                      </m:sSupPr>
                      <m:e>
                        <m:r>
                          <a:rPr lang="en-US" sz="1900" b="0" i="1" smtClean="0">
                            <a:solidFill>
                              <a:srgbClr val="005293"/>
                            </a:solidFill>
                            <a:latin typeface="Cambria Math"/>
                          </a:rPr>
                          <m:t>𝐷</m:t>
                        </m:r>
                      </m:e>
                      <m:sup>
                        <m:r>
                          <a:rPr lang="en-US" sz="1900" b="0" i="1" smtClean="0">
                            <a:solidFill>
                              <a:srgbClr val="005293"/>
                            </a:solidFill>
                            <a:latin typeface="Cambria Math"/>
                          </a:rPr>
                          <m:t>𝑛𝑜𝑅𝑀</m:t>
                        </m:r>
                      </m:sup>
                    </m:sSup>
                  </m:oMath>
                </a14:m>
                <a:r>
                  <a:rPr lang="en-US" sz="1900" dirty="0" smtClean="0">
                    <a:solidFill>
                      <a:srgbClr val="005293"/>
                    </a:solidFill>
                  </a:rPr>
                  <a:t> is the total delay over K time-steps when there is no ramp metering while D represents the delay with ramp metering as suggested by the neural network. </a:t>
                </a:r>
              </a:p>
              <a:p>
                <a:endParaRPr lang="en-US" sz="1900" dirty="0" smtClean="0">
                  <a:solidFill>
                    <a:srgbClr val="005293"/>
                  </a:solidFill>
                </a:endParaRPr>
              </a:p>
              <a:p>
                <a:pPr marL="342900" indent="-342900">
                  <a:buFont typeface="Wingdings" panose="05000000000000000000" pitchFamily="2" charset="2"/>
                  <a:buChar char="v"/>
                </a:pPr>
                <a:r>
                  <a:rPr lang="en-US" sz="1900" dirty="0" smtClean="0">
                    <a:solidFill>
                      <a:srgbClr val="005293"/>
                    </a:solidFill>
                  </a:rPr>
                  <a:t>Thus the goal of the reinforcement learning game is to take an action which minimizes the delay over K time steps and perform better than the baseline of no ramp metering. </a:t>
                </a:r>
              </a:p>
              <a:p>
                <a:pPr marL="342900" indent="-342900">
                  <a:buFont typeface="Wingdings" panose="05000000000000000000" pitchFamily="2" charset="2"/>
                  <a:buChar char="v"/>
                </a:pPr>
                <a:r>
                  <a:rPr lang="en-US" sz="1900" dirty="0" smtClean="0">
                    <a:solidFill>
                      <a:srgbClr val="005293"/>
                    </a:solidFill>
                  </a:rPr>
                  <a:t>Hence each episode consist of  </a:t>
                </a:r>
                <a14:m>
                  <m:oMath xmlns:m="http://schemas.openxmlformats.org/officeDocument/2006/math">
                    <m:f>
                      <m:fPr>
                        <m:ctrlPr>
                          <a:rPr lang="en-US" sz="1900" i="1" smtClean="0">
                            <a:solidFill>
                              <a:srgbClr val="005293"/>
                            </a:solidFill>
                            <a:latin typeface="Cambria Math"/>
                          </a:rPr>
                        </m:ctrlPr>
                      </m:fPr>
                      <m:num>
                        <m:r>
                          <a:rPr lang="en-US" sz="1900" b="0" i="1" smtClean="0">
                            <a:solidFill>
                              <a:srgbClr val="005293"/>
                            </a:solidFill>
                            <a:latin typeface="Cambria Math"/>
                          </a:rPr>
                          <m:t>𝐾</m:t>
                        </m:r>
                      </m:num>
                      <m:den>
                        <m:r>
                          <a:rPr lang="en-US" sz="1900" b="0" i="1" smtClean="0">
                            <a:solidFill>
                              <a:srgbClr val="005293"/>
                            </a:solidFill>
                            <a:latin typeface="Cambria Math"/>
                          </a:rPr>
                          <m:t>12</m:t>
                        </m:r>
                      </m:den>
                    </m:f>
                    <m:r>
                      <a:rPr lang="en-US" sz="1900" b="0" i="1" smtClean="0">
                        <a:solidFill>
                          <a:srgbClr val="005293"/>
                        </a:solidFill>
                        <a:latin typeface="Cambria Math"/>
                      </a:rPr>
                      <m:t>&lt;</m:t>
                    </m:r>
                    <m:r>
                      <a:rPr lang="en-US" sz="1900" b="0" i="1" smtClean="0">
                        <a:solidFill>
                          <a:srgbClr val="005293"/>
                        </a:solidFill>
                        <a:latin typeface="Cambria Math"/>
                      </a:rPr>
                      <m:t>𝑠</m:t>
                    </m:r>
                    <m:r>
                      <a:rPr lang="en-US" sz="1900" b="0" i="1" smtClean="0">
                        <a:solidFill>
                          <a:srgbClr val="005293"/>
                        </a:solidFill>
                        <a:latin typeface="Cambria Math"/>
                      </a:rPr>
                      <m:t>,</m:t>
                    </m:r>
                    <m:r>
                      <a:rPr lang="en-US" sz="1900" b="0" i="1" smtClean="0">
                        <a:solidFill>
                          <a:srgbClr val="005293"/>
                        </a:solidFill>
                        <a:latin typeface="Cambria Math"/>
                      </a:rPr>
                      <m:t>𝑎</m:t>
                    </m:r>
                    <m:r>
                      <a:rPr lang="en-US" sz="1900" b="0" i="1" smtClean="0">
                        <a:solidFill>
                          <a:srgbClr val="005293"/>
                        </a:solidFill>
                        <a:latin typeface="Cambria Math"/>
                      </a:rPr>
                      <m:t>,</m:t>
                    </m:r>
                    <m:sSup>
                      <m:sSupPr>
                        <m:ctrlPr>
                          <a:rPr lang="en-US" sz="1900" b="0" i="1" smtClean="0">
                            <a:solidFill>
                              <a:srgbClr val="005293"/>
                            </a:solidFill>
                            <a:latin typeface="Cambria Math"/>
                          </a:rPr>
                        </m:ctrlPr>
                      </m:sSupPr>
                      <m:e>
                        <m:r>
                          <a:rPr lang="en-US" sz="1900" b="0" i="1" smtClean="0">
                            <a:solidFill>
                              <a:srgbClr val="005293"/>
                            </a:solidFill>
                            <a:latin typeface="Cambria Math"/>
                          </a:rPr>
                          <m:t>𝑟</m:t>
                        </m:r>
                      </m:e>
                      <m:sup>
                        <m:r>
                          <a:rPr lang="en-US" sz="1900" b="0" i="1" smtClean="0">
                            <a:solidFill>
                              <a:srgbClr val="005293"/>
                            </a:solidFill>
                            <a:latin typeface="Cambria Math"/>
                          </a:rPr>
                          <m:t>′</m:t>
                        </m:r>
                      </m:sup>
                    </m:sSup>
                    <m:r>
                      <a:rPr lang="en-US" sz="1900" b="0" i="1" smtClean="0">
                        <a:solidFill>
                          <a:srgbClr val="005293"/>
                        </a:solidFill>
                        <a:latin typeface="Cambria Math"/>
                      </a:rPr>
                      <m:t>,</m:t>
                    </m:r>
                    <m:sSup>
                      <m:sSupPr>
                        <m:ctrlPr>
                          <a:rPr lang="en-US" sz="1900" b="0" i="1" smtClean="0">
                            <a:solidFill>
                              <a:srgbClr val="005293"/>
                            </a:solidFill>
                            <a:latin typeface="Cambria Math"/>
                          </a:rPr>
                        </m:ctrlPr>
                      </m:sSupPr>
                      <m:e>
                        <m:r>
                          <a:rPr lang="en-US" sz="1900" b="0" i="1" smtClean="0">
                            <a:solidFill>
                              <a:srgbClr val="005293"/>
                            </a:solidFill>
                            <a:latin typeface="Cambria Math"/>
                          </a:rPr>
                          <m:t>𝑠</m:t>
                        </m:r>
                      </m:e>
                      <m:sup>
                        <m:r>
                          <a:rPr lang="en-US" sz="1900" b="0" i="1" smtClean="0">
                            <a:solidFill>
                              <a:srgbClr val="005293"/>
                            </a:solidFill>
                            <a:latin typeface="Cambria Math"/>
                          </a:rPr>
                          <m:t>′</m:t>
                        </m:r>
                      </m:sup>
                    </m:sSup>
                    <m:r>
                      <a:rPr lang="en-US" sz="1900" b="0" i="1" smtClean="0">
                        <a:solidFill>
                          <a:srgbClr val="005293"/>
                        </a:solidFill>
                        <a:latin typeface="Cambria Math"/>
                      </a:rPr>
                      <m:t>,</m:t>
                    </m:r>
                    <m:sSup>
                      <m:sSupPr>
                        <m:ctrlPr>
                          <a:rPr lang="en-US" sz="1900" b="0" i="1" smtClean="0">
                            <a:solidFill>
                              <a:srgbClr val="005293"/>
                            </a:solidFill>
                            <a:latin typeface="Cambria Math"/>
                          </a:rPr>
                        </m:ctrlPr>
                      </m:sSupPr>
                      <m:e>
                        <m:r>
                          <a:rPr lang="en-US" sz="1900" b="0" i="1" smtClean="0">
                            <a:solidFill>
                              <a:srgbClr val="005293"/>
                            </a:solidFill>
                            <a:latin typeface="Cambria Math"/>
                          </a:rPr>
                          <m:t>𝑎</m:t>
                        </m:r>
                      </m:e>
                      <m:sup>
                        <m:r>
                          <a:rPr lang="en-US" sz="1900" b="0" i="1" smtClean="0">
                            <a:solidFill>
                              <a:srgbClr val="005293"/>
                            </a:solidFill>
                            <a:latin typeface="Cambria Math"/>
                          </a:rPr>
                          <m:t>′</m:t>
                        </m:r>
                      </m:sup>
                    </m:sSup>
                    <m:r>
                      <a:rPr lang="en-US" sz="1900" b="0" i="1" smtClean="0">
                        <a:solidFill>
                          <a:srgbClr val="005293"/>
                        </a:solidFill>
                        <a:latin typeface="Cambria Math"/>
                      </a:rPr>
                      <m:t>&gt;</m:t>
                    </m:r>
                  </m:oMath>
                </a14:m>
                <a:r>
                  <a:rPr lang="en-US" sz="1900" dirty="0" smtClean="0">
                    <a:solidFill>
                      <a:srgbClr val="005293"/>
                    </a:solidFill>
                  </a:rPr>
                  <a:t> state action pairs. </a:t>
                </a:r>
              </a:p>
              <a:p>
                <a:pPr marL="342900" indent="-342900">
                  <a:buFont typeface="Wingdings" panose="05000000000000000000" pitchFamily="2" charset="2"/>
                  <a:buChar char="v"/>
                </a:pPr>
                <a:endParaRPr lang="en-US" sz="19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29304" y="729595"/>
                <a:ext cx="8508999" cy="5972762"/>
              </a:xfrm>
              <a:blipFill rotWithShape="1">
                <a:blip r:embed="rId3"/>
                <a:stretch>
                  <a:fillRect l="-1719" t="-1124" r="-2507"/>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9" y="2247090"/>
            <a:ext cx="6880117" cy="137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421555" y="275914"/>
            <a:ext cx="8508999" cy="360000"/>
          </a:xfrm>
        </p:spPr>
        <p:txBody>
          <a:bodyPr/>
          <a:lstStyle/>
          <a:p>
            <a:r>
              <a:rPr lang="en-US" b="1" dirty="0">
                <a:solidFill>
                  <a:srgbClr val="00B050"/>
                </a:solidFill>
              </a:rPr>
              <a:t>Traffic Emulator </a:t>
            </a:r>
            <a:r>
              <a:rPr lang="en-US" b="1" dirty="0" smtClean="0">
                <a:solidFill>
                  <a:srgbClr val="00B050"/>
                </a:solidFill>
              </a:rPr>
              <a:t>Reward</a:t>
            </a:r>
            <a:endParaRPr lang="en-US" dirty="0"/>
          </a:p>
        </p:txBody>
      </p:sp>
    </p:spTree>
    <p:extLst>
      <p:ext uri="{BB962C8B-B14F-4D97-AF65-F5344CB8AC3E}">
        <p14:creationId xmlns:p14="http://schemas.microsoft.com/office/powerpoint/2010/main" val="1079984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570" y="328930"/>
            <a:ext cx="8508999" cy="360000"/>
          </a:xfrm>
        </p:spPr>
        <p:txBody>
          <a:bodyPr/>
          <a:lstStyle/>
          <a:p>
            <a:r>
              <a:rPr lang="en-US" b="1" dirty="0" smtClean="0">
                <a:solidFill>
                  <a:srgbClr val="00B050"/>
                </a:solidFill>
              </a:rPr>
              <a:t>Training</a:t>
            </a:r>
            <a:endParaRPr lang="en-US" b="1" dirty="0">
              <a:solidFill>
                <a:srgbClr val="00B05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12" y="719846"/>
            <a:ext cx="6507805" cy="6109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6318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184" y="242516"/>
            <a:ext cx="8508999" cy="360000"/>
          </a:xfrm>
        </p:spPr>
        <p:txBody>
          <a:bodyPr/>
          <a:lstStyle/>
          <a:p>
            <a:r>
              <a:rPr lang="en-US" b="1" dirty="0" smtClean="0">
                <a:solidFill>
                  <a:srgbClr val="00B050"/>
                </a:solidFill>
              </a:rPr>
              <a:t>Hyper-parameters</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92" y="1498059"/>
            <a:ext cx="8682338" cy="3286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25685" y="5038928"/>
            <a:ext cx="6245158" cy="321563"/>
          </a:xfrm>
          <a:prstGeom prst="rect">
            <a:avLst/>
          </a:prstGeom>
          <a:noFill/>
        </p:spPr>
        <p:txBody>
          <a:bodyPr wrap="square" lIns="0" tIns="0" rIns="0" bIns="0" rtlCol="0">
            <a:spAutoFit/>
          </a:bodyPr>
          <a:lstStyle/>
          <a:p>
            <a:pPr algn="ctr">
              <a:lnSpc>
                <a:spcPct val="114000"/>
              </a:lnSpc>
            </a:pPr>
            <a:r>
              <a:rPr lang="en-US" sz="2000" dirty="0" smtClean="0">
                <a:solidFill>
                  <a:srgbClr val="005293"/>
                </a:solidFill>
                <a:latin typeface="+mn-lt"/>
              </a:rPr>
              <a:t>Number of epochs trained=1000</a:t>
            </a:r>
          </a:p>
        </p:txBody>
      </p:sp>
    </p:spTree>
    <p:extLst>
      <p:ext uri="{BB962C8B-B14F-4D97-AF65-F5344CB8AC3E}">
        <p14:creationId xmlns:p14="http://schemas.microsoft.com/office/powerpoint/2010/main" val="3132126551"/>
      </p:ext>
    </p:extLst>
  </p:cSld>
  <p:clrMapOvr>
    <a:masterClrMapping/>
  </p:clrMapOvr>
</p:sld>
</file>

<file path=ppt/theme/theme1.xml><?xml version="1.0" encoding="utf-8"?>
<a:theme xmlns:a="http://schemas.openxmlformats.org/drawingml/2006/main" name="TUM">
  <a:themeElements>
    <a:clrScheme name="TUM neu">
      <a:dk1>
        <a:sysClr val="windowText" lastClr="000000"/>
      </a:dk1>
      <a:lt1>
        <a:sysClr val="window" lastClr="FFFFFF"/>
      </a:lt1>
      <a:dk2>
        <a:srgbClr val="0065BD"/>
      </a:dk2>
      <a:lt2>
        <a:srgbClr val="FFFFFF"/>
      </a:lt2>
      <a:accent1>
        <a:srgbClr val="005293"/>
      </a:accent1>
      <a:accent2>
        <a:srgbClr val="98C6EA"/>
      </a:accent2>
      <a:accent3>
        <a:srgbClr val="64A0C8"/>
      </a:accent3>
      <a:accent4>
        <a:srgbClr val="DAD7CB"/>
      </a:accent4>
      <a:accent5>
        <a:srgbClr val="A2AD00"/>
      </a:accent5>
      <a:accent6>
        <a:srgbClr val="E37222"/>
      </a:accent6>
      <a:hlink>
        <a:srgbClr val="0065BD"/>
      </a:hlink>
      <a:folHlink>
        <a:srgbClr val="0065BD"/>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1_TUM">
  <a:themeElements>
    <a:clrScheme name="TUM neu">
      <a:dk1>
        <a:sysClr val="windowText" lastClr="000000"/>
      </a:dk1>
      <a:lt1>
        <a:sysClr val="window" lastClr="FFFFFF"/>
      </a:lt1>
      <a:dk2>
        <a:srgbClr val="0065BD"/>
      </a:dk2>
      <a:lt2>
        <a:srgbClr val="FFFFFF"/>
      </a:lt2>
      <a:accent1>
        <a:srgbClr val="005293"/>
      </a:accent1>
      <a:accent2>
        <a:srgbClr val="98C6EA"/>
      </a:accent2>
      <a:accent3>
        <a:srgbClr val="64A0C8"/>
      </a:accent3>
      <a:accent4>
        <a:srgbClr val="DAD7CB"/>
      </a:accent4>
      <a:accent5>
        <a:srgbClr val="A2AD00"/>
      </a:accent5>
      <a:accent6>
        <a:srgbClr val="E37222"/>
      </a:accent6>
      <a:hlink>
        <a:srgbClr val="0065BD"/>
      </a:hlink>
      <a:folHlink>
        <a:srgbClr val="0065BD"/>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686</Words>
  <Application>Microsoft Office PowerPoint</Application>
  <PresentationFormat>On-screen Show (4:3)</PresentationFormat>
  <Paragraphs>114</Paragraphs>
  <Slides>15</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TUM</vt:lpstr>
      <vt:lpstr>1_TUM</vt:lpstr>
      <vt:lpstr>Worksheet</vt:lpstr>
      <vt:lpstr>PowerPoint Presentation</vt:lpstr>
      <vt:lpstr>Ramp metering</vt:lpstr>
      <vt:lpstr>Environment</vt:lpstr>
      <vt:lpstr>GOAL</vt:lpstr>
      <vt:lpstr>Traffic Emulator Model</vt:lpstr>
      <vt:lpstr>Traffic Emulator State and Action</vt:lpstr>
      <vt:lpstr>Traffic Emulator Reward</vt:lpstr>
      <vt:lpstr>Training</vt:lpstr>
      <vt:lpstr>Hyper-parameters</vt:lpstr>
      <vt:lpstr>Neural Network</vt:lpstr>
      <vt:lpstr>TESTING</vt:lpstr>
      <vt:lpstr>RESULTS</vt:lpstr>
      <vt:lpstr>RESULTS</vt:lpstr>
      <vt:lpstr>RESULTS</vt:lpstr>
      <vt:lpstr>CONCLUSION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2015-12-10T08:37:46Z</dcterms:created>
  <dcterms:modified xsi:type="dcterms:W3CDTF">2016-09-13T10:15:43Z</dcterms:modified>
</cp:coreProperties>
</file>