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63" r:id="rId2"/>
  </p:sldMasterIdLst>
  <p:notesMasterIdLst>
    <p:notesMasterId r:id="rId28"/>
  </p:notesMasterIdLst>
  <p:handoutMasterIdLst>
    <p:handoutMasterId r:id="rId29"/>
  </p:handoutMasterIdLst>
  <p:sldIdLst>
    <p:sldId id="336" r:id="rId3"/>
    <p:sldId id="337" r:id="rId4"/>
    <p:sldId id="343" r:id="rId5"/>
    <p:sldId id="338" r:id="rId6"/>
    <p:sldId id="339" r:id="rId7"/>
    <p:sldId id="344" r:id="rId8"/>
    <p:sldId id="345" r:id="rId9"/>
    <p:sldId id="346" r:id="rId10"/>
    <p:sldId id="347" r:id="rId11"/>
    <p:sldId id="362" r:id="rId12"/>
    <p:sldId id="349" r:id="rId13"/>
    <p:sldId id="348" r:id="rId14"/>
    <p:sldId id="363" r:id="rId15"/>
    <p:sldId id="350" r:id="rId16"/>
    <p:sldId id="351" r:id="rId17"/>
    <p:sldId id="352" r:id="rId18"/>
    <p:sldId id="353" r:id="rId19"/>
    <p:sldId id="354" r:id="rId20"/>
    <p:sldId id="360" r:id="rId21"/>
    <p:sldId id="355" r:id="rId22"/>
    <p:sldId id="358" r:id="rId23"/>
    <p:sldId id="361" r:id="rId24"/>
    <p:sldId id="356" r:id="rId25"/>
    <p:sldId id="357" r:id="rId26"/>
    <p:sldId id="359" r:id="rId27"/>
  </p:sldIdLst>
  <p:sldSz cx="9144000" cy="6858000" type="screen4x3"/>
  <p:notesSz cx="9926638" cy="679767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3"/>
    <a:srgbClr val="1A67A4"/>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0" autoAdjust="0"/>
    <p:restoredTop sz="88633" autoAdjust="0"/>
  </p:normalViewPr>
  <p:slideViewPr>
    <p:cSldViewPr snapToGrid="0">
      <p:cViewPr varScale="1">
        <p:scale>
          <a:sx n="78" d="100"/>
          <a:sy n="78" d="100"/>
        </p:scale>
        <p:origin x="-1478" y="-77"/>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marker>
            <c:symbol val="none"/>
          </c:marker>
          <c:val>
            <c:numRef>
              <c:f>Sheet1!$C$1:$C$302</c:f>
              <c:numCache>
                <c:formatCode>General</c:formatCode>
                <c:ptCount val="302"/>
                <c:pt idx="0">
                  <c:v>0.68324025143061196</c:v>
                </c:pt>
                <c:pt idx="1">
                  <c:v>0.67588472484752804</c:v>
                </c:pt>
                <c:pt idx="2">
                  <c:v>0.66552979563245696</c:v>
                </c:pt>
                <c:pt idx="3">
                  <c:v>0.68223202070653</c:v>
                </c:pt>
                <c:pt idx="4">
                  <c:v>0.68791238716895997</c:v>
                </c:pt>
                <c:pt idx="5">
                  <c:v>0.72300560071768305</c:v>
                </c:pt>
                <c:pt idx="6">
                  <c:v>0.75798607267291296</c:v>
                </c:pt>
                <c:pt idx="7">
                  <c:v>0.78151589316248105</c:v>
                </c:pt>
                <c:pt idx="8">
                  <c:v>0.81787638277407504</c:v>
                </c:pt>
                <c:pt idx="9">
                  <c:v>0.846259408833964</c:v>
                </c:pt>
                <c:pt idx="10">
                  <c:v>0.89730851973918802</c:v>
                </c:pt>
                <c:pt idx="11">
                  <c:v>0.94180208720908198</c:v>
                </c:pt>
                <c:pt idx="12">
                  <c:v>0.97802376905024402</c:v>
                </c:pt>
                <c:pt idx="13">
                  <c:v>1.0273208097116799</c:v>
                </c:pt>
                <c:pt idx="14">
                  <c:v>1.0750397893766599</c:v>
                </c:pt>
                <c:pt idx="15">
                  <c:v>1.10026228309467</c:v>
                </c:pt>
                <c:pt idx="16">
                  <c:v>1.1505694413027201</c:v>
                </c:pt>
                <c:pt idx="17">
                  <c:v>1.18274998664855</c:v>
                </c:pt>
                <c:pt idx="18">
                  <c:v>1.2311348180897099</c:v>
                </c:pt>
                <c:pt idx="19">
                  <c:v>1.3312829796052099</c:v>
                </c:pt>
                <c:pt idx="20">
                  <c:v>1.37405370008077</c:v>
                </c:pt>
                <c:pt idx="21">
                  <c:v>1.38635130986472</c:v>
                </c:pt>
                <c:pt idx="22">
                  <c:v>1.3895544326858</c:v>
                </c:pt>
                <c:pt idx="23">
                  <c:v>1.47193425222737</c:v>
                </c:pt>
                <c:pt idx="24">
                  <c:v>1.51728673644413</c:v>
                </c:pt>
                <c:pt idx="25">
                  <c:v>1.5914231822980101</c:v>
                </c:pt>
                <c:pt idx="26">
                  <c:v>1.68067391345043</c:v>
                </c:pt>
                <c:pt idx="27">
                  <c:v>1.68454778904946</c:v>
                </c:pt>
                <c:pt idx="28">
                  <c:v>1.69818008182854</c:v>
                </c:pt>
                <c:pt idx="29">
                  <c:v>1.7469640196553899</c:v>
                </c:pt>
                <c:pt idx="30">
                  <c:v>1.8069887642828799</c:v>
                </c:pt>
                <c:pt idx="31">
                  <c:v>1.84478931790156</c:v>
                </c:pt>
                <c:pt idx="32">
                  <c:v>1.92123946133038</c:v>
                </c:pt>
                <c:pt idx="33">
                  <c:v>1.96334587501374</c:v>
                </c:pt>
                <c:pt idx="34">
                  <c:v>1.98771262642563</c:v>
                </c:pt>
                <c:pt idx="35">
                  <c:v>2.0455474774568998</c:v>
                </c:pt>
                <c:pt idx="36">
                  <c:v>2.0847139208522001</c:v>
                </c:pt>
                <c:pt idx="37">
                  <c:v>2.0918346185557799</c:v>
                </c:pt>
                <c:pt idx="38">
                  <c:v>2.1265225939403298</c:v>
                </c:pt>
                <c:pt idx="39">
                  <c:v>2.1871761083602901</c:v>
                </c:pt>
                <c:pt idx="40">
                  <c:v>2.1762947665144998</c:v>
                </c:pt>
                <c:pt idx="41">
                  <c:v>2.1870566630205501</c:v>
                </c:pt>
                <c:pt idx="42">
                  <c:v>2.22306198789583</c:v>
                </c:pt>
                <c:pt idx="43">
                  <c:v>2.2733515540495599</c:v>
                </c:pt>
                <c:pt idx="44">
                  <c:v>2.3446137447230799</c:v>
                </c:pt>
                <c:pt idx="45">
                  <c:v>2.3919180655321499</c:v>
                </c:pt>
                <c:pt idx="46">
                  <c:v>2.4794075789040999</c:v>
                </c:pt>
                <c:pt idx="47">
                  <c:v>2.4659893165361</c:v>
                </c:pt>
                <c:pt idx="48">
                  <c:v>2.49476387800759</c:v>
                </c:pt>
                <c:pt idx="49">
                  <c:v>2.51533469143292</c:v>
                </c:pt>
                <c:pt idx="50">
                  <c:v>2.57869899509758</c:v>
                </c:pt>
                <c:pt idx="51">
                  <c:v>2.5759630819030099</c:v>
                </c:pt>
                <c:pt idx="52">
                  <c:v>2.6168892951990501</c:v>
                </c:pt>
                <c:pt idx="53">
                  <c:v>2.62648126936906</c:v>
                </c:pt>
                <c:pt idx="54">
                  <c:v>2.7161554658649698</c:v>
                </c:pt>
                <c:pt idx="55">
                  <c:v>2.7044464941845798</c:v>
                </c:pt>
                <c:pt idx="56">
                  <c:v>2.86408980161149</c:v>
                </c:pt>
                <c:pt idx="57">
                  <c:v>2.8595102607019598</c:v>
                </c:pt>
                <c:pt idx="58">
                  <c:v>2.8015949126110899</c:v>
                </c:pt>
                <c:pt idx="59">
                  <c:v>2.81934926841432</c:v>
                </c:pt>
                <c:pt idx="60">
                  <c:v>2.8261322785686902</c:v>
                </c:pt>
                <c:pt idx="61">
                  <c:v>2.8183410183483399</c:v>
                </c:pt>
                <c:pt idx="62">
                  <c:v>2.8431777417265001</c:v>
                </c:pt>
                <c:pt idx="63">
                  <c:v>2.8467611113920901</c:v>
                </c:pt>
                <c:pt idx="64">
                  <c:v>2.89799558090058</c:v>
                </c:pt>
                <c:pt idx="65">
                  <c:v>2.9015347673403502</c:v>
                </c:pt>
                <c:pt idx="66">
                  <c:v>2.9166695345316498</c:v>
                </c:pt>
                <c:pt idx="67">
                  <c:v>2.9643865326382399</c:v>
                </c:pt>
                <c:pt idx="68">
                  <c:v>2.9900110083699998</c:v>
                </c:pt>
                <c:pt idx="69">
                  <c:v>2.9720618503772598</c:v>
                </c:pt>
                <c:pt idx="70">
                  <c:v>2.9380641488839401</c:v>
                </c:pt>
                <c:pt idx="71">
                  <c:v>2.9654404438094502</c:v>
                </c:pt>
                <c:pt idx="72">
                  <c:v>2.9946112490647598</c:v>
                </c:pt>
                <c:pt idx="73">
                  <c:v>2.98432649997685</c:v>
                </c:pt>
                <c:pt idx="74">
                  <c:v>3.0069296912641699</c:v>
                </c:pt>
                <c:pt idx="75">
                  <c:v>3.1362136405035299</c:v>
                </c:pt>
                <c:pt idx="76">
                  <c:v>3.2010322627642198</c:v>
                </c:pt>
                <c:pt idx="77">
                  <c:v>3.2318875300173699</c:v>
                </c:pt>
                <c:pt idx="78">
                  <c:v>3.3470348538152401</c:v>
                </c:pt>
                <c:pt idx="79">
                  <c:v>3.2693777305400902</c:v>
                </c:pt>
                <c:pt idx="80">
                  <c:v>3.3738642354674599</c:v>
                </c:pt>
                <c:pt idx="81">
                  <c:v>3.3503137692710401</c:v>
                </c:pt>
                <c:pt idx="82">
                  <c:v>3.3591481376167902</c:v>
                </c:pt>
                <c:pt idx="83">
                  <c:v>3.4179310924959498</c:v>
                </c:pt>
                <c:pt idx="84">
                  <c:v>3.4402193059984398</c:v>
                </c:pt>
                <c:pt idx="85">
                  <c:v>3.4480809928565601</c:v>
                </c:pt>
                <c:pt idx="86">
                  <c:v>3.40362788825635</c:v>
                </c:pt>
                <c:pt idx="87">
                  <c:v>3.4936370470665898</c:v>
                </c:pt>
                <c:pt idx="88">
                  <c:v>3.5490112352055401</c:v>
                </c:pt>
                <c:pt idx="89">
                  <c:v>3.60263103996681</c:v>
                </c:pt>
                <c:pt idx="90">
                  <c:v>3.53123858117109</c:v>
                </c:pt>
                <c:pt idx="91">
                  <c:v>3.5628041905283099</c:v>
                </c:pt>
                <c:pt idx="92">
                  <c:v>3.5551951199967302</c:v>
                </c:pt>
                <c:pt idx="93">
                  <c:v>3.6944702303172701</c:v>
                </c:pt>
                <c:pt idx="94">
                  <c:v>3.6703346375598001</c:v>
                </c:pt>
                <c:pt idx="95">
                  <c:v>3.6455975147272501</c:v>
                </c:pt>
                <c:pt idx="96">
                  <c:v>3.6339464787615801</c:v>
                </c:pt>
                <c:pt idx="97">
                  <c:v>3.6578733652632698</c:v>
                </c:pt>
                <c:pt idx="98">
                  <c:v>3.6191554116886899</c:v>
                </c:pt>
                <c:pt idx="99">
                  <c:v>3.6520341390016</c:v>
                </c:pt>
                <c:pt idx="100">
                  <c:v>3.6119124905162998</c:v>
                </c:pt>
                <c:pt idx="101">
                  <c:v>3.6745601331950799</c:v>
                </c:pt>
                <c:pt idx="102">
                  <c:v>3.7733331768717902</c:v>
                </c:pt>
                <c:pt idx="103">
                  <c:v>3.8367969058207301</c:v>
                </c:pt>
                <c:pt idx="104">
                  <c:v>3.8052426252933498</c:v>
                </c:pt>
                <c:pt idx="105">
                  <c:v>3.8170436454924501</c:v>
                </c:pt>
                <c:pt idx="106">
                  <c:v>3.80233917804743</c:v>
                </c:pt>
                <c:pt idx="107">
                  <c:v>3.7603934726967698</c:v>
                </c:pt>
                <c:pt idx="108">
                  <c:v>3.8081312147986801</c:v>
                </c:pt>
                <c:pt idx="109">
                  <c:v>3.88515683515182</c:v>
                </c:pt>
                <c:pt idx="110">
                  <c:v>3.9066911138446101</c:v>
                </c:pt>
                <c:pt idx="111">
                  <c:v>3.8227349953935601</c:v>
                </c:pt>
                <c:pt idx="112">
                  <c:v>3.8111337036486401</c:v>
                </c:pt>
                <c:pt idx="113">
                  <c:v>3.8123709444968101</c:v>
                </c:pt>
                <c:pt idx="114">
                  <c:v>3.83759352387181</c:v>
                </c:pt>
                <c:pt idx="115">
                  <c:v>3.8362346895483102</c:v>
                </c:pt>
                <c:pt idx="116">
                  <c:v>3.8131981085467799</c:v>
                </c:pt>
                <c:pt idx="117">
                  <c:v>3.8493455182637599</c:v>
                </c:pt>
                <c:pt idx="118">
                  <c:v>3.8789717440573499</c:v>
                </c:pt>
                <c:pt idx="119">
                  <c:v>3.8918203360197499</c:v>
                </c:pt>
                <c:pt idx="120">
                  <c:v>3.95518059920001</c:v>
                </c:pt>
                <c:pt idx="121">
                  <c:v>3.9531355519957798</c:v>
                </c:pt>
                <c:pt idx="122">
                  <c:v>4.0221857298288901</c:v>
                </c:pt>
                <c:pt idx="123">
                  <c:v>4.0077157194251196</c:v>
                </c:pt>
                <c:pt idx="124">
                  <c:v>4.0233405852159896</c:v>
                </c:pt>
                <c:pt idx="125">
                  <c:v>4.0309052877868199</c:v>
                </c:pt>
                <c:pt idx="126">
                  <c:v>4.0279276797313504</c:v>
                </c:pt>
                <c:pt idx="127">
                  <c:v>4.0131877242334602</c:v>
                </c:pt>
                <c:pt idx="128">
                  <c:v>4.0176246671487101</c:v>
                </c:pt>
                <c:pt idx="129">
                  <c:v>4.0328974297504496</c:v>
                </c:pt>
                <c:pt idx="130">
                  <c:v>4.0789759080141499</c:v>
                </c:pt>
                <c:pt idx="131">
                  <c:v>4.1603472059136104</c:v>
                </c:pt>
                <c:pt idx="132">
                  <c:v>4.1025827625729301</c:v>
                </c:pt>
                <c:pt idx="133">
                  <c:v>4.07673857543642</c:v>
                </c:pt>
                <c:pt idx="135">
                  <c:v>4.11483295705934</c:v>
                </c:pt>
                <c:pt idx="136">
                  <c:v>4.09071332729415</c:v>
                </c:pt>
                <c:pt idx="137">
                  <c:v>4.10885337330647</c:v>
                </c:pt>
                <c:pt idx="138">
                  <c:v>4.1597879911890097</c:v>
                </c:pt>
                <c:pt idx="139">
                  <c:v>4.1001863053302801</c:v>
                </c:pt>
                <c:pt idx="140">
                  <c:v>4.1025905940706302</c:v>
                </c:pt>
                <c:pt idx="141">
                  <c:v>4.0748127722582197</c:v>
                </c:pt>
                <c:pt idx="142">
                  <c:v>4.1406602306871196</c:v>
                </c:pt>
                <c:pt idx="143">
                  <c:v>4.0784516208219204</c:v>
                </c:pt>
                <c:pt idx="144">
                  <c:v>4.0924212095753196</c:v>
                </c:pt>
                <c:pt idx="145">
                  <c:v>4.1435888966187697</c:v>
                </c:pt>
                <c:pt idx="146">
                  <c:v>4.1934422657189696</c:v>
                </c:pt>
                <c:pt idx="147">
                  <c:v>4.1859551470800698</c:v>
                </c:pt>
                <c:pt idx="148">
                  <c:v>4.2014850133302097</c:v>
                </c:pt>
                <c:pt idx="149">
                  <c:v>4.2954861549352099</c:v>
                </c:pt>
                <c:pt idx="150">
                  <c:v>4.2052846128577404</c:v>
                </c:pt>
                <c:pt idx="151">
                  <c:v>4.2005101134445404</c:v>
                </c:pt>
                <c:pt idx="152">
                  <c:v>4.1690865684029204</c:v>
                </c:pt>
                <c:pt idx="153">
                  <c:v>4.2219674776721403</c:v>
                </c:pt>
                <c:pt idx="154">
                  <c:v>4.15963633960446</c:v>
                </c:pt>
                <c:pt idx="155">
                  <c:v>4.1285860096381901</c:v>
                </c:pt>
                <c:pt idx="156">
                  <c:v>4.1202238206042301</c:v>
                </c:pt>
                <c:pt idx="157">
                  <c:v>4.0773103300309304</c:v>
                </c:pt>
                <c:pt idx="158">
                  <c:v>4.13045169975583</c:v>
                </c:pt>
                <c:pt idx="159">
                  <c:v>4.1615206816338501</c:v>
                </c:pt>
                <c:pt idx="160">
                  <c:v>4.1164655385427897</c:v>
                </c:pt>
                <c:pt idx="161">
                  <c:v>4.1614316883466103</c:v>
                </c:pt>
                <c:pt idx="162">
                  <c:v>4.1741543952992402</c:v>
                </c:pt>
                <c:pt idx="163">
                  <c:v>4.1487385768763998</c:v>
                </c:pt>
                <c:pt idx="164">
                  <c:v>4.1451397210556902</c:v>
                </c:pt>
                <c:pt idx="165">
                  <c:v>4.1036575914218698</c:v>
                </c:pt>
                <c:pt idx="166">
                  <c:v>4.1507466660430099</c:v>
                </c:pt>
                <c:pt idx="167">
                  <c:v>4.1607223283376102</c:v>
                </c:pt>
                <c:pt idx="168">
                  <c:v>4.2095049011786196</c:v>
                </c:pt>
                <c:pt idx="169">
                  <c:v>4.20035076930822</c:v>
                </c:pt>
                <c:pt idx="170">
                  <c:v>4.2577810792733501</c:v>
                </c:pt>
                <c:pt idx="171">
                  <c:v>4.3570818758958199</c:v>
                </c:pt>
                <c:pt idx="172">
                  <c:v>4.2897545091363698</c:v>
                </c:pt>
                <c:pt idx="173">
                  <c:v>4.2330296513260599</c:v>
                </c:pt>
                <c:pt idx="174">
                  <c:v>4.3456706827050002</c:v>
                </c:pt>
                <c:pt idx="175">
                  <c:v>4.3571160613306299</c:v>
                </c:pt>
                <c:pt idx="176">
                  <c:v>4.3184528335040699</c:v>
                </c:pt>
                <c:pt idx="177">
                  <c:v>4.3075790057908598</c:v>
                </c:pt>
                <c:pt idx="178">
                  <c:v>4.2990205177408098</c:v>
                </c:pt>
                <c:pt idx="179">
                  <c:v>4.3717072988977499</c:v>
                </c:pt>
                <c:pt idx="180">
                  <c:v>4.3942606417548502</c:v>
                </c:pt>
                <c:pt idx="181">
                  <c:v>4.3639738907087704</c:v>
                </c:pt>
                <c:pt idx="182">
                  <c:v>4.3282874783143299</c:v>
                </c:pt>
                <c:pt idx="183">
                  <c:v>4.3129695882860402</c:v>
                </c:pt>
                <c:pt idx="184">
                  <c:v>4.39266627829595</c:v>
                </c:pt>
                <c:pt idx="185">
                  <c:v>4.4139872086758603</c:v>
                </c:pt>
                <c:pt idx="186">
                  <c:v>4.3591676484670003</c:v>
                </c:pt>
                <c:pt idx="187">
                  <c:v>4.3679738044738698</c:v>
                </c:pt>
                <c:pt idx="188">
                  <c:v>4.2825065480162703</c:v>
                </c:pt>
                <c:pt idx="189">
                  <c:v>4.29588111978493</c:v>
                </c:pt>
                <c:pt idx="190">
                  <c:v>4.2700684307426799</c:v>
                </c:pt>
                <c:pt idx="191">
                  <c:v>4.2721966576102499</c:v>
                </c:pt>
                <c:pt idx="192">
                  <c:v>4.2892614089889998</c:v>
                </c:pt>
                <c:pt idx="193">
                  <c:v>4.3343461696675201</c:v>
                </c:pt>
                <c:pt idx="194">
                  <c:v>4.3226486799732697</c:v>
                </c:pt>
                <c:pt idx="195">
                  <c:v>4.4041365345582202</c:v>
                </c:pt>
                <c:pt idx="196">
                  <c:v>4.2734465456956201</c:v>
                </c:pt>
                <c:pt idx="197">
                  <c:v>4.3355591976089896</c:v>
                </c:pt>
                <c:pt idx="198">
                  <c:v>4.3179031807855202</c:v>
                </c:pt>
                <c:pt idx="199">
                  <c:v>4.2701746406934102</c:v>
                </c:pt>
                <c:pt idx="200">
                  <c:v>4.2635111035100604</c:v>
                </c:pt>
                <c:pt idx="201">
                  <c:v>4.1878412259335498</c:v>
                </c:pt>
                <c:pt idx="202">
                  <c:v>4.2599862569215201</c:v>
                </c:pt>
                <c:pt idx="203">
                  <c:v>4.2886089394424101</c:v>
                </c:pt>
                <c:pt idx="204">
                  <c:v>4.2619496244468396</c:v>
                </c:pt>
                <c:pt idx="205">
                  <c:v>4.2623257131766001</c:v>
                </c:pt>
                <c:pt idx="206">
                  <c:v>4.30993904341135</c:v>
                </c:pt>
                <c:pt idx="207">
                  <c:v>4.2202670795238504</c:v>
                </c:pt>
                <c:pt idx="208">
                  <c:v>4.2066576970333998</c:v>
                </c:pt>
                <c:pt idx="209">
                  <c:v>4.2245889515276698</c:v>
                </c:pt>
                <c:pt idx="210">
                  <c:v>4.1807598562430002</c:v>
                </c:pt>
                <c:pt idx="211">
                  <c:v>4.2650708631174403</c:v>
                </c:pt>
                <c:pt idx="212">
                  <c:v>4.2782530010930699</c:v>
                </c:pt>
                <c:pt idx="213">
                  <c:v>4.2337048432684803</c:v>
                </c:pt>
                <c:pt idx="214">
                  <c:v>4.2032193663893898</c:v>
                </c:pt>
                <c:pt idx="215">
                  <c:v>4.2197962059879899</c:v>
                </c:pt>
                <c:pt idx="216">
                  <c:v>4.2144211838576897</c:v>
                </c:pt>
                <c:pt idx="217">
                  <c:v>4.2473094794923796</c:v>
                </c:pt>
                <c:pt idx="218">
                  <c:v>4.2387172749500399</c:v>
                </c:pt>
                <c:pt idx="219">
                  <c:v>4.3828323834779201</c:v>
                </c:pt>
                <c:pt idx="220">
                  <c:v>4.3060134957168197</c:v>
                </c:pt>
                <c:pt idx="221">
                  <c:v>4.28982829731821</c:v>
                </c:pt>
                <c:pt idx="222">
                  <c:v>4.3559032670709401</c:v>
                </c:pt>
                <c:pt idx="223">
                  <c:v>4.3766651216721604</c:v>
                </c:pt>
                <c:pt idx="224">
                  <c:v>4.3300338028282503</c:v>
                </c:pt>
                <c:pt idx="225">
                  <c:v>4.3117524645975802</c:v>
                </c:pt>
                <c:pt idx="226">
                  <c:v>4.3304282482096603</c:v>
                </c:pt>
                <c:pt idx="227">
                  <c:v>4.4814824094835499</c:v>
                </c:pt>
                <c:pt idx="228">
                  <c:v>4.39404763606999</c:v>
                </c:pt>
                <c:pt idx="229">
                  <c:v>4.3346313214459897</c:v>
                </c:pt>
                <c:pt idx="230">
                  <c:v>4.4154457382808401</c:v>
                </c:pt>
                <c:pt idx="231">
                  <c:v>4.4259340415727202</c:v>
                </c:pt>
                <c:pt idx="232">
                  <c:v>4.3586593684771202</c:v>
                </c:pt>
                <c:pt idx="233">
                  <c:v>4.3976306094239002</c:v>
                </c:pt>
                <c:pt idx="234">
                  <c:v>4.3373797918786998</c:v>
                </c:pt>
                <c:pt idx="235">
                  <c:v>4.3029878234231704</c:v>
                </c:pt>
                <c:pt idx="236">
                  <c:v>4.2398639183170701</c:v>
                </c:pt>
                <c:pt idx="237">
                  <c:v>4.3701744679583596</c:v>
                </c:pt>
                <c:pt idx="238">
                  <c:v>4.2807094087663797</c:v>
                </c:pt>
                <c:pt idx="239">
                  <c:v>4.3123935105784801</c:v>
                </c:pt>
                <c:pt idx="240">
                  <c:v>4.3493632070276096</c:v>
                </c:pt>
                <c:pt idx="241">
                  <c:v>4.3882382342357502</c:v>
                </c:pt>
                <c:pt idx="242">
                  <c:v>4.4172640683635098</c:v>
                </c:pt>
                <c:pt idx="243">
                  <c:v>4.3354217706137099</c:v>
                </c:pt>
                <c:pt idx="244">
                  <c:v>4.3194478884437997</c:v>
                </c:pt>
                <c:pt idx="245">
                  <c:v>4.4207380986371501</c:v>
                </c:pt>
                <c:pt idx="246">
                  <c:v>4.31183434953752</c:v>
                </c:pt>
                <c:pt idx="247">
                  <c:v>4.3498158218055298</c:v>
                </c:pt>
                <c:pt idx="248">
                  <c:v>4.2971516097618201</c:v>
                </c:pt>
                <c:pt idx="249">
                  <c:v>4.4310139030810198</c:v>
                </c:pt>
                <c:pt idx="250">
                  <c:v>4.4252215615960901</c:v>
                </c:pt>
                <c:pt idx="251">
                  <c:v>4.4417394912795496</c:v>
                </c:pt>
                <c:pt idx="252">
                  <c:v>4.3377814750797699</c:v>
                </c:pt>
                <c:pt idx="253">
                  <c:v>4.3697904561529004</c:v>
                </c:pt>
                <c:pt idx="254">
                  <c:v>4.3624068695977796</c:v>
                </c:pt>
                <c:pt idx="255">
                  <c:v>4.3544346275708499</c:v>
                </c:pt>
                <c:pt idx="256">
                  <c:v>4.3382559327889698</c:v>
                </c:pt>
                <c:pt idx="257">
                  <c:v>4.2988747334638102</c:v>
                </c:pt>
                <c:pt idx="258">
                  <c:v>4.4000096226369996</c:v>
                </c:pt>
                <c:pt idx="259">
                  <c:v>4.5327127185088898</c:v>
                </c:pt>
                <c:pt idx="260">
                  <c:v>4.5438168727798898</c:v>
                </c:pt>
                <c:pt idx="261">
                  <c:v>4.5300218158999801</c:v>
                </c:pt>
                <c:pt idx="262">
                  <c:v>4.4089375000126303</c:v>
                </c:pt>
                <c:pt idx="263">
                  <c:v>4.4603619243924904</c:v>
                </c:pt>
                <c:pt idx="264">
                  <c:v>4.3757835713443303</c:v>
                </c:pt>
                <c:pt idx="265">
                  <c:v>4.4337014204618903</c:v>
                </c:pt>
                <c:pt idx="266">
                  <c:v>4.3617803371505204</c:v>
                </c:pt>
                <c:pt idx="267">
                  <c:v>4.3398217665438601</c:v>
                </c:pt>
                <c:pt idx="268">
                  <c:v>4.2949764570653004</c:v>
                </c:pt>
                <c:pt idx="269">
                  <c:v>4.2940070518594702</c:v>
                </c:pt>
                <c:pt idx="270">
                  <c:v>4.3044002908744501</c:v>
                </c:pt>
                <c:pt idx="271">
                  <c:v>4.2449363099028696</c:v>
                </c:pt>
                <c:pt idx="272">
                  <c:v>4.2355281659309396</c:v>
                </c:pt>
                <c:pt idx="273">
                  <c:v>4.2959033574489496</c:v>
                </c:pt>
                <c:pt idx="274">
                  <c:v>4.2511834593008597</c:v>
                </c:pt>
                <c:pt idx="275">
                  <c:v>4.2561631092172503</c:v>
                </c:pt>
                <c:pt idx="276">
                  <c:v>4.2193018284854498</c:v>
                </c:pt>
                <c:pt idx="277">
                  <c:v>4.2174871109968697</c:v>
                </c:pt>
                <c:pt idx="278">
                  <c:v>4.12272636621993</c:v>
                </c:pt>
                <c:pt idx="279">
                  <c:v>4.1220631852055201</c:v>
                </c:pt>
                <c:pt idx="280">
                  <c:v>4.0701327150231101</c:v>
                </c:pt>
                <c:pt idx="281">
                  <c:v>4.0691669334638902</c:v>
                </c:pt>
                <c:pt idx="283">
                  <c:v>4.1080516537293601</c:v>
                </c:pt>
                <c:pt idx="284">
                  <c:v>4.1338011050066399</c:v>
                </c:pt>
                <c:pt idx="285">
                  <c:v>4.0747717832097896</c:v>
                </c:pt>
                <c:pt idx="286">
                  <c:v>4.0667174904551704</c:v>
                </c:pt>
                <c:pt idx="287">
                  <c:v>3.9877730426409301</c:v>
                </c:pt>
                <c:pt idx="288">
                  <c:v>3.98430586492778</c:v>
                </c:pt>
                <c:pt idx="289">
                  <c:v>3.91005670313803</c:v>
                </c:pt>
                <c:pt idx="290">
                  <c:v>3.8902966076175098</c:v>
                </c:pt>
                <c:pt idx="291">
                  <c:v>3.9957356579256298</c:v>
                </c:pt>
                <c:pt idx="292">
                  <c:v>4.0330620617266497</c:v>
                </c:pt>
                <c:pt idx="293">
                  <c:v>4.09259887089003</c:v>
                </c:pt>
                <c:pt idx="294">
                  <c:v>4.1432940580986903</c:v>
                </c:pt>
                <c:pt idx="295">
                  <c:v>4.0723760996433196</c:v>
                </c:pt>
                <c:pt idx="296">
                  <c:v>4.0640540217721703</c:v>
                </c:pt>
                <c:pt idx="297">
                  <c:v>4.0870096367716</c:v>
                </c:pt>
                <c:pt idx="298">
                  <c:v>4.0876650810241699</c:v>
                </c:pt>
                <c:pt idx="299">
                  <c:v>4.0440672280772603</c:v>
                </c:pt>
                <c:pt idx="300">
                  <c:v>4.0560589231402604</c:v>
                </c:pt>
                <c:pt idx="301">
                  <c:v>3.9818822469142798</c:v>
                </c:pt>
              </c:numCache>
            </c:numRef>
          </c:val>
          <c:smooth val="0"/>
        </c:ser>
        <c:dLbls>
          <c:showLegendKey val="0"/>
          <c:showVal val="0"/>
          <c:showCatName val="0"/>
          <c:showSerName val="0"/>
          <c:showPercent val="0"/>
          <c:showBubbleSize val="0"/>
        </c:dLbls>
        <c:marker val="1"/>
        <c:smooth val="0"/>
        <c:axId val="115393280"/>
        <c:axId val="115394816"/>
      </c:lineChart>
      <c:catAx>
        <c:axId val="115393280"/>
        <c:scaling>
          <c:orientation val="minMax"/>
        </c:scaling>
        <c:delete val="0"/>
        <c:axPos val="b"/>
        <c:majorTickMark val="out"/>
        <c:minorTickMark val="none"/>
        <c:tickLblPos val="nextTo"/>
        <c:crossAx val="115394816"/>
        <c:crosses val="autoZero"/>
        <c:auto val="1"/>
        <c:lblAlgn val="ctr"/>
        <c:lblOffset val="100"/>
        <c:noMultiLvlLbl val="0"/>
      </c:catAx>
      <c:valAx>
        <c:axId val="115394816"/>
        <c:scaling>
          <c:orientation val="minMax"/>
        </c:scaling>
        <c:delete val="0"/>
        <c:axPos val="l"/>
        <c:majorGridlines/>
        <c:numFmt formatCode="General" sourceLinked="1"/>
        <c:majorTickMark val="out"/>
        <c:minorTickMark val="none"/>
        <c:tickLblPos val="nextTo"/>
        <c:crossAx val="115393280"/>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Sheet3!$B$1</c:f>
              <c:strCache>
                <c:ptCount val="1"/>
                <c:pt idx="0">
                  <c:v>With RM</c:v>
                </c:pt>
              </c:strCache>
            </c:strRef>
          </c:tx>
          <c:marker>
            <c:symbol val="none"/>
          </c:marker>
          <c:val>
            <c:numRef>
              <c:f>Sheet3!$B$2:$B$51</c:f>
              <c:numCache>
                <c:formatCode>0.000</c:formatCode>
                <c:ptCount val="50"/>
                <c:pt idx="0">
                  <c:v>904955.38806142705</c:v>
                </c:pt>
                <c:pt idx="1">
                  <c:v>945276.62303302495</c:v>
                </c:pt>
                <c:pt idx="2">
                  <c:v>910879.87848584005</c:v>
                </c:pt>
                <c:pt idx="3">
                  <c:v>1125728.2812956199</c:v>
                </c:pt>
                <c:pt idx="4">
                  <c:v>907375.75030757999</c:v>
                </c:pt>
                <c:pt idx="5">
                  <c:v>921637.58999739005</c:v>
                </c:pt>
                <c:pt idx="6">
                  <c:v>1377257.41704184</c:v>
                </c:pt>
                <c:pt idx="7">
                  <c:v>885623.33170565404</c:v>
                </c:pt>
                <c:pt idx="8">
                  <c:v>1083035.9025876101</c:v>
                </c:pt>
                <c:pt idx="9">
                  <c:v>980404.40886636404</c:v>
                </c:pt>
                <c:pt idx="10">
                  <c:v>1010865.6426315299</c:v>
                </c:pt>
                <c:pt idx="11">
                  <c:v>922228.36635360005</c:v>
                </c:pt>
                <c:pt idx="12">
                  <c:v>954157.97060059605</c:v>
                </c:pt>
                <c:pt idx="13">
                  <c:v>965069.10977612901</c:v>
                </c:pt>
                <c:pt idx="14">
                  <c:v>1095500.8379943599</c:v>
                </c:pt>
                <c:pt idx="15">
                  <c:v>1037996.92793846</c:v>
                </c:pt>
                <c:pt idx="16">
                  <c:v>1340225.2723423501</c:v>
                </c:pt>
                <c:pt idx="17">
                  <c:v>1023278.9420786001</c:v>
                </c:pt>
                <c:pt idx="18">
                  <c:v>939598.25643176399</c:v>
                </c:pt>
                <c:pt idx="19">
                  <c:v>1246848.66484695</c:v>
                </c:pt>
                <c:pt idx="20">
                  <c:v>982449.58246436401</c:v>
                </c:pt>
                <c:pt idx="21">
                  <c:v>1485475.0904014399</c:v>
                </c:pt>
                <c:pt idx="22">
                  <c:v>943452.40530238999</c:v>
                </c:pt>
                <c:pt idx="23">
                  <c:v>998348.504180277</c:v>
                </c:pt>
                <c:pt idx="24">
                  <c:v>925639.208309329</c:v>
                </c:pt>
                <c:pt idx="25">
                  <c:v>979582.58467811497</c:v>
                </c:pt>
                <c:pt idx="26">
                  <c:v>925803.51085594296</c:v>
                </c:pt>
                <c:pt idx="27">
                  <c:v>943257.52876637003</c:v>
                </c:pt>
                <c:pt idx="28">
                  <c:v>997667.80041936401</c:v>
                </c:pt>
                <c:pt idx="29">
                  <c:v>1000632.7124152801</c:v>
                </c:pt>
                <c:pt idx="30">
                  <c:v>1013994.77129928</c:v>
                </c:pt>
                <c:pt idx="31">
                  <c:v>909411.40543705295</c:v>
                </c:pt>
                <c:pt idx="32">
                  <c:v>1012086.75686951</c:v>
                </c:pt>
                <c:pt idx="33">
                  <c:v>1023099.95505886</c:v>
                </c:pt>
                <c:pt idx="34">
                  <c:v>971482.21316659998</c:v>
                </c:pt>
                <c:pt idx="35">
                  <c:v>950449.75082049996</c:v>
                </c:pt>
                <c:pt idx="36">
                  <c:v>966039.21308746701</c:v>
                </c:pt>
                <c:pt idx="37">
                  <c:v>876940.34366334497</c:v>
                </c:pt>
                <c:pt idx="38">
                  <c:v>950705.87369346002</c:v>
                </c:pt>
                <c:pt idx="39">
                  <c:v>966839.29448392696</c:v>
                </c:pt>
                <c:pt idx="40">
                  <c:v>1015382.775243</c:v>
                </c:pt>
                <c:pt idx="41">
                  <c:v>1114286.5388670799</c:v>
                </c:pt>
                <c:pt idx="42">
                  <c:v>1020356.59367359</c:v>
                </c:pt>
                <c:pt idx="43">
                  <c:v>940114.39041913196</c:v>
                </c:pt>
                <c:pt idx="44">
                  <c:v>1026064.87619082</c:v>
                </c:pt>
                <c:pt idx="45">
                  <c:v>1059757.1082427499</c:v>
                </c:pt>
                <c:pt idx="46">
                  <c:v>1108164.52360263</c:v>
                </c:pt>
                <c:pt idx="47">
                  <c:v>984205.216367541</c:v>
                </c:pt>
                <c:pt idx="48">
                  <c:v>974005.73245836096</c:v>
                </c:pt>
                <c:pt idx="49">
                  <c:v>986072.20476134995</c:v>
                </c:pt>
              </c:numCache>
            </c:numRef>
          </c:val>
          <c:smooth val="0"/>
        </c:ser>
        <c:ser>
          <c:idx val="1"/>
          <c:order val="1"/>
          <c:tx>
            <c:strRef>
              <c:f>Sheet3!$A$1</c:f>
              <c:strCache>
                <c:ptCount val="1"/>
                <c:pt idx="0">
                  <c:v>No RM delay</c:v>
                </c:pt>
              </c:strCache>
            </c:strRef>
          </c:tx>
          <c:marker>
            <c:symbol val="none"/>
          </c:marker>
          <c:val>
            <c:numRef>
              <c:f>Sheet3!$A$2:$A$51</c:f>
              <c:numCache>
                <c:formatCode>0.000</c:formatCode>
                <c:ptCount val="50"/>
                <c:pt idx="0">
                  <c:v>1148710.0079499001</c:v>
                </c:pt>
                <c:pt idx="1">
                  <c:v>1128524.1188505001</c:v>
                </c:pt>
                <c:pt idx="2">
                  <c:v>1054354.3020774</c:v>
                </c:pt>
                <c:pt idx="3">
                  <c:v>1233959.97813518</c:v>
                </c:pt>
                <c:pt idx="4">
                  <c:v>1010039.20711579</c:v>
                </c:pt>
                <c:pt idx="5">
                  <c:v>1020408.6986474399</c:v>
                </c:pt>
                <c:pt idx="6">
                  <c:v>1473114.9972969601</c:v>
                </c:pt>
                <c:pt idx="7">
                  <c:v>979275.62710393302</c:v>
                </c:pt>
                <c:pt idx="8">
                  <c:v>1173745.50514915</c:v>
                </c:pt>
                <c:pt idx="9">
                  <c:v>1060605.01732411</c:v>
                </c:pt>
                <c:pt idx="10">
                  <c:v>1088461.4793738399</c:v>
                </c:pt>
                <c:pt idx="11">
                  <c:v>985172.24336681305</c:v>
                </c:pt>
                <c:pt idx="12">
                  <c:v>1016642.43179649</c:v>
                </c:pt>
                <c:pt idx="13">
                  <c:v>1024870.324141</c:v>
                </c:pt>
                <c:pt idx="14">
                  <c:v>1154411.4015364</c:v>
                </c:pt>
                <c:pt idx="15">
                  <c:v>1095932.5758253499</c:v>
                </c:pt>
                <c:pt idx="16">
                  <c:v>1398099.6493408801</c:v>
                </c:pt>
                <c:pt idx="17">
                  <c:v>1080135.4000720601</c:v>
                </c:pt>
                <c:pt idx="18">
                  <c:v>984330.81121420895</c:v>
                </c:pt>
                <c:pt idx="19">
                  <c:v>1289533.49765516</c:v>
                </c:pt>
                <c:pt idx="20">
                  <c:v>1021055.14357007</c:v>
                </c:pt>
                <c:pt idx="21">
                  <c:v>1522996.83870622</c:v>
                </c:pt>
                <c:pt idx="22">
                  <c:v>979007.60815014504</c:v>
                </c:pt>
                <c:pt idx="23">
                  <c:v>1033015.92112885</c:v>
                </c:pt>
                <c:pt idx="24">
                  <c:v>959683.98573972296</c:v>
                </c:pt>
                <c:pt idx="25">
                  <c:v>1012959.94802176</c:v>
                </c:pt>
                <c:pt idx="26">
                  <c:v>958310.10360851197</c:v>
                </c:pt>
                <c:pt idx="27">
                  <c:v>968535.28921795601</c:v>
                </c:pt>
                <c:pt idx="28">
                  <c:v>1022864.3411374</c:v>
                </c:pt>
                <c:pt idx="29">
                  <c:v>1024352.5103180601</c:v>
                </c:pt>
                <c:pt idx="30">
                  <c:v>1036500.94923794</c:v>
                </c:pt>
                <c:pt idx="31">
                  <c:v>929586.08458350401</c:v>
                </c:pt>
                <c:pt idx="32">
                  <c:v>1030889.71853064</c:v>
                </c:pt>
                <c:pt idx="33">
                  <c:v>1038735.65549729</c:v>
                </c:pt>
                <c:pt idx="34">
                  <c:v>982325.72119029996</c:v>
                </c:pt>
                <c:pt idx="35">
                  <c:v>958003.13925835001</c:v>
                </c:pt>
                <c:pt idx="36">
                  <c:v>967603.87753030402</c:v>
                </c:pt>
                <c:pt idx="37">
                  <c:v>877504.64649123605</c:v>
                </c:pt>
                <c:pt idx="38">
                  <c:v>949860.66365508304</c:v>
                </c:pt>
                <c:pt idx="39">
                  <c:v>965076.35380112403</c:v>
                </c:pt>
                <c:pt idx="40">
                  <c:v>1012621.8756392699</c:v>
                </c:pt>
                <c:pt idx="41">
                  <c:v>1110120.11852991</c:v>
                </c:pt>
                <c:pt idx="42">
                  <c:v>1010591.63172303</c:v>
                </c:pt>
                <c:pt idx="43">
                  <c:v>923598.39772697794</c:v>
                </c:pt>
                <c:pt idx="44">
                  <c:v>1006110.83628188</c:v>
                </c:pt>
                <c:pt idx="45">
                  <c:v>1037867.98652582</c:v>
                </c:pt>
                <c:pt idx="46">
                  <c:v>1076229.00106242</c:v>
                </c:pt>
                <c:pt idx="47">
                  <c:v>948210.41822435101</c:v>
                </c:pt>
                <c:pt idx="48">
                  <c:v>935007.68487149803</c:v>
                </c:pt>
                <c:pt idx="49">
                  <c:v>945796.82360857399</c:v>
                </c:pt>
              </c:numCache>
            </c:numRef>
          </c:val>
          <c:smooth val="0"/>
        </c:ser>
        <c:dLbls>
          <c:showLegendKey val="0"/>
          <c:showVal val="0"/>
          <c:showCatName val="0"/>
          <c:showSerName val="0"/>
          <c:showPercent val="0"/>
          <c:showBubbleSize val="0"/>
        </c:dLbls>
        <c:marker val="1"/>
        <c:smooth val="0"/>
        <c:axId val="38795520"/>
        <c:axId val="38555648"/>
      </c:lineChart>
      <c:catAx>
        <c:axId val="38795520"/>
        <c:scaling>
          <c:orientation val="minMax"/>
        </c:scaling>
        <c:delete val="0"/>
        <c:axPos val="b"/>
        <c:majorTickMark val="out"/>
        <c:minorTickMark val="none"/>
        <c:tickLblPos val="nextTo"/>
        <c:crossAx val="38555648"/>
        <c:crosses val="autoZero"/>
        <c:auto val="1"/>
        <c:lblAlgn val="ctr"/>
        <c:lblOffset val="100"/>
        <c:noMultiLvlLbl val="0"/>
      </c:catAx>
      <c:valAx>
        <c:axId val="38555648"/>
        <c:scaling>
          <c:orientation val="minMax"/>
          <c:min val="700000"/>
        </c:scaling>
        <c:delete val="0"/>
        <c:axPos val="l"/>
        <c:majorGridlines/>
        <c:numFmt formatCode="0.000" sourceLinked="1"/>
        <c:majorTickMark val="out"/>
        <c:minorTickMark val="none"/>
        <c:tickLblPos val="nextTo"/>
        <c:crossAx val="38795520"/>
        <c:crosses val="autoZero"/>
        <c:crossBetween val="between"/>
      </c:valAx>
    </c:plotArea>
    <c:legend>
      <c:legendPos val="r"/>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1543" cy="339884"/>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5622800" y="0"/>
            <a:ext cx="4301543" cy="339884"/>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09/09/2016</a:t>
            </a:fld>
            <a:endParaRPr lang="en-GB" dirty="0"/>
          </a:p>
        </p:txBody>
      </p:sp>
      <p:sp>
        <p:nvSpPr>
          <p:cNvPr id="4" name="Fußzeilenplatzhalter 3"/>
          <p:cNvSpPr>
            <a:spLocks noGrp="1"/>
          </p:cNvSpPr>
          <p:nvPr>
            <p:ph type="ftr" sz="quarter" idx="2"/>
          </p:nvPr>
        </p:nvSpPr>
        <p:spPr>
          <a:xfrm>
            <a:off x="2"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2800"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1543" cy="339884"/>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2800"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09/09/2016</a:t>
            </a:fld>
            <a:endParaRPr lang="en-GB"/>
          </a:p>
        </p:txBody>
      </p:sp>
      <p:sp>
        <p:nvSpPr>
          <p:cNvPr id="4" name="Folienbildplatzhalt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izenplatzhalter 4"/>
          <p:cNvSpPr>
            <a:spLocks noGrp="1"/>
          </p:cNvSpPr>
          <p:nvPr>
            <p:ph type="body" sz="quarter" idx="3"/>
          </p:nvPr>
        </p:nvSpPr>
        <p:spPr>
          <a:xfrm>
            <a:off x="992665" y="3228896"/>
            <a:ext cx="7941310" cy="3058954"/>
          </a:xfrm>
          <a:prstGeom prst="rect">
            <a:avLst/>
          </a:prstGeom>
        </p:spPr>
        <p:txBody>
          <a:bodyPr vert="horz" wrap="square" lIns="91440" tIns="45720" rIns="91440" bIns="45720" numCol="1" anchor="t" anchorCtr="0" compatLnSpc="1">
            <a:prstTxWarp prst="textNoShape">
              <a:avLst/>
            </a:prstTxWarp>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smtClean="0"/>
          </a:p>
        </p:txBody>
      </p:sp>
      <p:sp>
        <p:nvSpPr>
          <p:cNvPr id="6" name="Fußzeilenplatzhalter 5"/>
          <p:cNvSpPr>
            <a:spLocks noGrp="1"/>
          </p:cNvSpPr>
          <p:nvPr>
            <p:ph type="ftr" sz="quarter" idx="4"/>
          </p:nvPr>
        </p:nvSpPr>
        <p:spPr>
          <a:xfrm>
            <a:off x="2"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2800"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not discussed experience replay which is the algorithm used in the paper. refer to paper for more details</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79681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why you designed</a:t>
            </a:r>
            <a:r>
              <a:rPr lang="en-US" baseline="0" dirty="0" smtClean="0"/>
              <a:t> this kind of reward system.</a:t>
            </a:r>
            <a:endParaRPr lang="en-US"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19399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der </a:t>
            </a:r>
            <a:r>
              <a:rPr lang="en-US" noProof="0" dirty="0" err="1" smtClean="0"/>
              <a:t>Präsentation</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en-US" noProof="0" dirty="0" smtClean="0"/>
              <a:t>Referent</a:t>
            </a:r>
          </a:p>
          <a:p>
            <a:pPr lvl="0"/>
            <a:r>
              <a:rPr lang="en-US" noProof="0" dirty="0" smtClean="0"/>
              <a:t>Ort, Datum (</a:t>
            </a:r>
            <a:r>
              <a:rPr lang="en-US" noProof="0" dirty="0" err="1" smtClean="0"/>
              <a:t>Schreibweise</a:t>
            </a:r>
            <a:r>
              <a:rPr lang="en-US" noProof="0" dirty="0" smtClean="0"/>
              <a:t>: 00. </a:t>
            </a:r>
            <a:r>
              <a:rPr lang="en-US" noProof="0" dirty="0" err="1" smtClean="0"/>
              <a:t>Januar</a:t>
            </a:r>
            <a:r>
              <a:rPr lang="en-US" noProof="0" dirty="0" smtClean="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17" name="Inhaltsplatzhalter 2"/>
          <p:cNvSpPr>
            <a:spLocks noGrp="1"/>
          </p:cNvSpPr>
          <p:nvPr>
            <p:ph idx="11"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smtClean="0"/>
              <a:t>Abhinav Sunderrajan</a:t>
            </a:r>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2477139"/>
            <a:ext cx="9144000" cy="4380861"/>
          </a:xfrm>
          <a:prstGeom prst="rect">
            <a:avLst/>
          </a:prstGeom>
        </p:spPr>
        <p:txBody>
          <a:bodyPr/>
          <a:lstStyle>
            <a:lvl1pPr>
              <a:lnSpc>
                <a:spcPct val="114000"/>
              </a:lnSpc>
              <a:defRPr>
                <a:solidFill>
                  <a:schemeClr val="bg1"/>
                </a:solidFill>
              </a:defRPr>
            </a:lvl1pPr>
          </a:lstStyle>
          <a:p>
            <a:r>
              <a:rPr lang="de-DE" dirty="0" smtClean="0"/>
              <a:t> </a:t>
            </a:r>
            <a:endParaRPr lang="de-DE" dirty="0"/>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hinzufügen</a:t>
            </a:r>
            <a:endParaRPr lang="en-US" noProof="0" dirty="0" smtClean="0"/>
          </a:p>
        </p:txBody>
      </p:sp>
      <p:sp>
        <p:nvSpPr>
          <p:cNvPr id="13"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solidFill>
                  <a:schemeClr val="bg1"/>
                </a:solidFill>
              </a:defRPr>
            </a:lvl1pPr>
            <a:lvl2pPr>
              <a:lnSpc>
                <a:spcPct val="114000"/>
              </a:lnSpc>
              <a:defRPr lang="de-DE" noProof="0" dirty="0" smtClean="0"/>
            </a:lvl2pPr>
          </a:lstStyle>
          <a:p>
            <a:pPr lvl="0"/>
            <a:r>
              <a:rPr lang="de-DE" noProof="0" dirty="0" smtClean="0"/>
              <a:t>Seitenzahl überschreiben</a:t>
            </a:r>
          </a:p>
        </p:txBody>
      </p:sp>
    </p:spTree>
    <p:extLst>
      <p:ext uri="{BB962C8B-B14F-4D97-AF65-F5344CB8AC3E}">
        <p14:creationId xmlns:p14="http://schemas.microsoft.com/office/powerpoint/2010/main" val="2271195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solidFill>
                  <a:schemeClr val="bg1"/>
                </a:solidFill>
              </a:defRPr>
            </a:lvl1pPr>
          </a:lstStyle>
          <a:p>
            <a:r>
              <a:rPr lang="de-DE" dirty="0" smtClean="0"/>
              <a:t> </a:t>
            </a:r>
            <a:endParaRPr lang="de-DE" dirty="0"/>
          </a:p>
        </p:txBody>
      </p:sp>
      <p:sp>
        <p:nvSpPr>
          <p:cNvPr id="11"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de-DE" noProof="0" dirty="0" smtClean="0"/>
              <a:t>Titel durch Klicken bearbeiten</a:t>
            </a:r>
            <a:endParaRPr lang="de-DE" noProof="0" dirty="0"/>
          </a:p>
        </p:txBody>
      </p:sp>
      <p:sp>
        <p:nvSpPr>
          <p:cNvPr id="9"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solidFill>
                  <a:schemeClr val="bg1"/>
                </a:solidFill>
              </a:defRPr>
            </a:lvl1pPr>
            <a:lvl2pPr>
              <a:lnSpc>
                <a:spcPct val="114000"/>
              </a:lnSpc>
              <a:defRPr lang="de-DE" noProof="0" dirty="0" smtClean="0"/>
            </a:lvl2pPr>
          </a:lstStyle>
          <a:p>
            <a:pPr lvl="0"/>
            <a:r>
              <a:rPr lang="de-DE" noProof="0" dirty="0" smtClean="0"/>
              <a:t>Seitenzahl überschreiben</a:t>
            </a:r>
          </a:p>
        </p:txBody>
      </p:sp>
      <p:sp>
        <p:nvSpPr>
          <p:cNvPr id="4"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de-DE" noProof="0" dirty="0" smtClean="0"/>
              <a:t>Inhalt durch Klicken bearbeiten</a:t>
            </a:r>
          </a:p>
        </p:txBody>
      </p:sp>
    </p:spTree>
    <p:extLst>
      <p:ext uri="{BB962C8B-B14F-4D97-AF65-F5344CB8AC3E}">
        <p14:creationId xmlns:p14="http://schemas.microsoft.com/office/powerpoint/2010/main" val="3989578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0"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3"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smtClean="0"/>
              <a:t>Abhinav Sunderrajan</a:t>
            </a:r>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3" name="Inhaltsplatzhalter 2"/>
          <p:cNvSpPr>
            <a:spLocks noGrp="1"/>
          </p:cNvSpPr>
          <p:nvPr>
            <p:ph idx="15" hasCustomPrompt="1"/>
          </p:nvPr>
        </p:nvSpPr>
        <p:spPr>
          <a:xfrm>
            <a:off x="4647179"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6"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2477139"/>
            <a:ext cx="9144000" cy="4380861"/>
          </a:xfrm>
          <a:prstGeom prst="rect">
            <a:avLst/>
          </a:prstGeom>
        </p:spPr>
        <p:txBody>
          <a:bodyPr/>
          <a:lstStyle>
            <a:lvl1pPr>
              <a:lnSpc>
                <a:spcPct val="114000"/>
              </a:lnSpc>
              <a:defRPr/>
            </a:lvl1pPr>
          </a:lstStyle>
          <a:p>
            <a:r>
              <a:rPr lang="de-DE" dirty="0" smtClean="0"/>
              <a:t> </a:t>
            </a:r>
            <a:endParaRPr lang="de-DE" dirty="0"/>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hinzufügen</a:t>
            </a:r>
            <a:endParaRPr lang="en-US" noProof="0" dirty="0" smtClean="0"/>
          </a:p>
        </p:txBody>
      </p:sp>
      <p:sp>
        <p:nvSpPr>
          <p:cNvPr id="13"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9"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lvl1pPr>
            <a:lvl2pPr>
              <a:lnSpc>
                <a:spcPct val="114000"/>
              </a:lnSpc>
              <a:defRPr lang="de-DE" noProof="0" dirty="0" smtClean="0"/>
            </a:lvl2pPr>
          </a:lstStyle>
          <a:p>
            <a:pPr lvl="0"/>
            <a:r>
              <a:rPr lang="de-DE" noProof="0" dirty="0" smtClean="0"/>
              <a:t>Seitenzahl überschreiben</a:t>
            </a:r>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r>
              <a:rPr lang="de-DE" dirty="0" smtClean="0"/>
              <a:t> </a:t>
            </a:r>
            <a:endParaRPr lang="de-DE" dirty="0"/>
          </a:p>
        </p:txBody>
      </p:sp>
      <p:sp>
        <p:nvSpPr>
          <p:cNvPr id="11"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lvl1pPr>
          </a:lstStyle>
          <a:p>
            <a:pPr lvl="0"/>
            <a:r>
              <a:rPr lang="de-DE" noProof="0" dirty="0" smtClean="0"/>
              <a:t>Titel durch Klicken bearbeiten</a:t>
            </a:r>
            <a:endParaRPr lang="de-DE" noProof="0" dirty="0"/>
          </a:p>
        </p:txBody>
      </p:sp>
      <p:sp>
        <p:nvSpPr>
          <p:cNvPr id="9" name="Inhaltsplatzhalter 2"/>
          <p:cNvSpPr>
            <a:spLocks noGrp="1"/>
          </p:cNvSpPr>
          <p:nvPr>
            <p:ph idx="15" hasCustomPrompt="1"/>
          </p:nvPr>
        </p:nvSpPr>
        <p:spPr>
          <a:xfrm>
            <a:off x="7101839" y="6545942"/>
            <a:ext cx="1726249"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14000"/>
              </a:lnSpc>
              <a:defRPr lang="de-DE" sz="1200" baseline="0" noProof="0" dirty="0" smtClean="0"/>
            </a:lvl1pPr>
            <a:lvl2pPr>
              <a:lnSpc>
                <a:spcPct val="114000"/>
              </a:lnSpc>
              <a:defRPr lang="de-DE" noProof="0" dirty="0" smtClean="0"/>
            </a:lvl2pPr>
          </a:lstStyle>
          <a:p>
            <a:pPr lvl="0"/>
            <a:r>
              <a:rPr lang="de-DE" noProof="0" dirty="0" smtClean="0"/>
              <a:t>Seitenzahl überschreiben</a:t>
            </a:r>
          </a:p>
        </p:txBody>
      </p:sp>
      <p:sp>
        <p:nvSpPr>
          <p:cNvPr id="4"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vl2pPr>
              <a:lnSpc>
                <a:spcPct val="114000"/>
              </a:lnSpc>
              <a:defRPr lang="de-DE" noProof="0" dirty="0" smtClean="0"/>
            </a:lvl2pPr>
          </a:lstStyle>
          <a:p>
            <a:pPr lvl="0"/>
            <a:r>
              <a:rPr lang="de-DE" noProof="0" dirty="0" smtClean="0"/>
              <a:t>Inhalt durch Klicken bearbeiten</a:t>
            </a:r>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lue_bar_title_bullet_poi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9512" y="44624"/>
            <a:ext cx="8229600" cy="432048"/>
          </a:xfrm>
          <a:prstGeom prst="rect">
            <a:avLst/>
          </a:prstGeom>
        </p:spPr>
        <p:txBody>
          <a:bodyPr>
            <a:noAutofit/>
          </a:bodyPr>
          <a:lstStyle>
            <a:lvl1pPr marL="0" marR="0" indent="0" algn="l" defTabSz="914400" rtl="0" eaLnBrk="1" fontAlgn="base" latinLnBrk="0" hangingPunct="1">
              <a:lnSpc>
                <a:spcPct val="100000"/>
              </a:lnSpc>
              <a:spcBef>
                <a:spcPct val="0"/>
              </a:spcBef>
              <a:spcAft>
                <a:spcPct val="0"/>
              </a:spcAft>
              <a:buClrTx/>
              <a:buSzTx/>
              <a:buFontTx/>
              <a:buNone/>
              <a:tabLst/>
              <a:defRPr sz="2400">
                <a:solidFill>
                  <a:schemeClr val="bg1"/>
                </a:solidFill>
                <a:latin typeface="TUM Neue Helvetica 75 Bold" pitchFamily="34" charset="0"/>
              </a:defRPr>
            </a:lvl1pPr>
          </a:lstStyle>
          <a:p>
            <a:r>
              <a:rPr lang="en-US" dirty="0" smtClean="0"/>
              <a:t>Click to Edit Master Title</a:t>
            </a:r>
            <a:endParaRPr lang="en-SG" dirty="0"/>
          </a:p>
        </p:txBody>
      </p:sp>
      <p:sp>
        <p:nvSpPr>
          <p:cNvPr id="6" name="Text Placeholder 2"/>
          <p:cNvSpPr>
            <a:spLocks noGrp="1"/>
          </p:cNvSpPr>
          <p:nvPr>
            <p:ph type="body" idx="1"/>
          </p:nvPr>
        </p:nvSpPr>
        <p:spPr>
          <a:xfrm>
            <a:off x="184845" y="980728"/>
            <a:ext cx="8640960" cy="5184576"/>
          </a:xfrm>
          <a:prstGeom prst="rect">
            <a:avLst/>
          </a:prstGeom>
        </p:spPr>
        <p:txBody>
          <a:bodyPr vert="horz" lIns="91440" tIns="45720" rIns="91440" bIns="45720" rtlCol="0">
            <a:normAutofit/>
          </a:bodyPr>
          <a:lstStyle>
            <a:lvl1pPr>
              <a:lnSpc>
                <a:spcPct val="130000"/>
              </a:lnSpc>
              <a:spcBef>
                <a:spcPts val="600"/>
              </a:spcBef>
              <a:defRPr sz="2400" b="0"/>
            </a:lvl1pPr>
            <a:lvl2pPr marL="542925" indent="-180975">
              <a:lnSpc>
                <a:spcPct val="130000"/>
              </a:lnSpc>
              <a:spcBef>
                <a:spcPts val="600"/>
              </a:spcBef>
              <a:defRPr/>
            </a:lvl2pPr>
            <a:lvl3pPr marL="895350" indent="-180975">
              <a:lnSpc>
                <a:spcPct val="130000"/>
              </a:lnSpc>
              <a:spcBef>
                <a:spcPts val="600"/>
              </a:spcBef>
              <a:defRPr/>
            </a:lvl3pPr>
            <a:lvl4pPr marL="1257300" indent="-180975">
              <a:lnSpc>
                <a:spcPct val="130000"/>
              </a:lnSpc>
              <a:spcBef>
                <a:spcPts val="600"/>
              </a:spcBef>
              <a:defRPr/>
            </a:lvl4pPr>
            <a:lvl5pPr marL="1619250" indent="-180975">
              <a:lnSpc>
                <a:spcPct val="130000"/>
              </a:lnSpc>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Footer Placeholder 1"/>
          <p:cNvSpPr>
            <a:spLocks noGrp="1"/>
          </p:cNvSpPr>
          <p:nvPr>
            <p:ph type="ftr" sz="quarter" idx="10"/>
          </p:nvPr>
        </p:nvSpPr>
        <p:spPr>
          <a:xfrm>
            <a:off x="189399" y="6385768"/>
            <a:ext cx="2895600" cy="365125"/>
          </a:xfrm>
          <a:prstGeom prst="rect">
            <a:avLst/>
          </a:prstGeom>
        </p:spPr>
        <p:txBody>
          <a:bodyPr/>
          <a:lstStyle>
            <a:lvl1pPr>
              <a:defRPr/>
            </a:lvl1pPr>
          </a:lstStyle>
          <a:p>
            <a:r>
              <a:rPr lang="de-DE" dirty="0" smtClean="0"/>
              <a:t>Abhinav Sunderrajan</a:t>
            </a:r>
            <a:endParaRPr lang="de-DE" dirty="0"/>
          </a:p>
        </p:txBody>
      </p:sp>
      <p:sp>
        <p:nvSpPr>
          <p:cNvPr id="3" name="Slide Number Placeholder 2"/>
          <p:cNvSpPr>
            <a:spLocks noGrp="1"/>
          </p:cNvSpPr>
          <p:nvPr>
            <p:ph type="sldNum" sz="quarter" idx="11"/>
          </p:nvPr>
        </p:nvSpPr>
        <p:spPr>
          <a:xfrm>
            <a:off x="4324350" y="6399213"/>
            <a:ext cx="438150" cy="365125"/>
          </a:xfrm>
          <a:prstGeom prst="rect">
            <a:avLst/>
          </a:prstGeom>
        </p:spPr>
        <p:txBody>
          <a:bodyPr/>
          <a:lstStyle/>
          <a:p>
            <a:fld id="{1EC212D7-1D5D-4221-B722-2185364A0A04}" type="slidenum">
              <a:rPr lang="en-US" smtClean="0"/>
              <a:pPr/>
              <a:t>‹#›</a:t>
            </a:fld>
            <a:endParaRPr lang="en-US" dirty="0"/>
          </a:p>
        </p:txBody>
      </p:sp>
    </p:spTree>
    <p:extLst>
      <p:ext uri="{BB962C8B-B14F-4D97-AF65-F5344CB8AC3E}">
        <p14:creationId xmlns:p14="http://schemas.microsoft.com/office/powerpoint/2010/main" val="630124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der </a:t>
            </a:r>
            <a:r>
              <a:rPr lang="en-US" noProof="0" dirty="0" err="1" smtClean="0"/>
              <a:t>Präsentation</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en-US" noProof="0" dirty="0" smtClean="0"/>
              <a:t>Referent</a:t>
            </a:r>
          </a:p>
          <a:p>
            <a:pPr lvl="0"/>
            <a:r>
              <a:rPr lang="en-US" noProof="0" dirty="0" smtClean="0"/>
              <a:t>Ort, Datum (</a:t>
            </a:r>
            <a:r>
              <a:rPr lang="en-US" noProof="0" dirty="0" err="1" smtClean="0"/>
              <a:t>Schreibweise</a:t>
            </a:r>
            <a:r>
              <a:rPr lang="en-US" noProof="0" dirty="0" smtClean="0"/>
              <a:t>: 00. </a:t>
            </a:r>
            <a:r>
              <a:rPr lang="en-US" noProof="0" dirty="0" err="1" smtClean="0"/>
              <a:t>Januar</a:t>
            </a:r>
            <a:r>
              <a:rPr lang="en-US" noProof="0" dirty="0" smtClean="0"/>
              <a:t> 2015)</a:t>
            </a:r>
          </a:p>
        </p:txBody>
      </p:sp>
      <p:sp>
        <p:nvSpPr>
          <p:cNvPr id="17" name="Inhaltsplatzhalter 2"/>
          <p:cNvSpPr>
            <a:spLocks noGrp="1"/>
          </p:cNvSpPr>
          <p:nvPr>
            <p:ph idx="11"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34798495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0"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13"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26292549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3" name="Inhaltsplatzhalter 2"/>
          <p:cNvSpPr>
            <a:spLocks noGrp="1"/>
          </p:cNvSpPr>
          <p:nvPr>
            <p:ph idx="15" hasCustomPrompt="1"/>
          </p:nvPr>
        </p:nvSpPr>
        <p:spPr>
          <a:xfrm>
            <a:off x="4647179" y="1762188"/>
            <a:ext cx="4180910" cy="47837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solidFill>
                  <a:schemeClr val="bg1"/>
                </a:solidFill>
              </a:defRPr>
            </a:lvl1pPr>
            <a:lvl2pPr>
              <a:lnSpc>
                <a:spcPct val="114000"/>
              </a:lnSpc>
              <a:defRPr lang="de-DE" noProof="0" dirty="0" smtClean="0">
                <a:solidFill>
                  <a:schemeClr val="bg1"/>
                </a:solidFill>
              </a:defRPr>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p:txBody>
      </p:sp>
      <p:sp>
        <p:nvSpPr>
          <p:cNvPr id="16" name="Titel 1"/>
          <p:cNvSpPr>
            <a:spLocks noGrp="1"/>
          </p:cNvSpPr>
          <p:nvPr>
            <p:ph type="title" hasCustomPrompt="1"/>
          </p:nvPr>
        </p:nvSpPr>
        <p:spPr>
          <a:xfrm>
            <a:off x="319090" y="1098550"/>
            <a:ext cx="8508999" cy="36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noProof="0" dirty="0">
                <a:solidFill>
                  <a:schemeClr val="bg1"/>
                </a:solidFill>
              </a:defRPr>
            </a:lvl1pPr>
          </a:lstStyle>
          <a:p>
            <a:pPr lvl="0"/>
            <a:r>
              <a:rPr lang="en-US" noProof="0" dirty="0" err="1" smtClean="0"/>
              <a:t>Titel</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 name="Inhaltsplatzhalter 2"/>
          <p:cNvSpPr>
            <a:spLocks noGrp="1"/>
          </p:cNvSpPr>
          <p:nvPr>
            <p:ph idx="10" hasCustomPrompt="1"/>
          </p:nvPr>
        </p:nvSpPr>
        <p:spPr>
          <a:xfrm>
            <a:off x="319091" y="6545942"/>
            <a:ext cx="6782748" cy="2104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solidFill>
                  <a:schemeClr val="bg1"/>
                </a:solidFill>
              </a:defRPr>
            </a:lvl1pPr>
            <a:lvl2pPr>
              <a:lnSpc>
                <a:spcPct val="114000"/>
              </a:lnSpc>
              <a:defRPr lang="de-DE" noProof="0" dirty="0" smtClean="0"/>
            </a:lvl2pPr>
          </a:lstStyle>
          <a:p>
            <a:pPr lvl="0"/>
            <a:r>
              <a:rPr lang="en-US" noProof="0" dirty="0" err="1" smtClean="0"/>
              <a:t>Inhalt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Tree>
    <p:extLst>
      <p:ext uri="{BB962C8B-B14F-4D97-AF65-F5344CB8AC3E}">
        <p14:creationId xmlns:p14="http://schemas.microsoft.com/office/powerpoint/2010/main" val="4044940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Textfeld 22"/>
          <p:cNvSpPr txBox="1"/>
          <p:nvPr userDrawn="1"/>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1026" name="Picture 2"/>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a:stretch/>
        </p:blipFill>
        <p:spPr bwMode="auto">
          <a:xfrm>
            <a:off x="6318445" y="313423"/>
            <a:ext cx="2510261" cy="32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54" r:id="rId2"/>
    <p:sldLayoutId id="2147483657" r:id="rId3"/>
    <p:sldLayoutId id="2147483653" r:id="rId4"/>
    <p:sldLayoutId id="2147483656" r:id="rId5"/>
    <p:sldLayoutId id="2147483669" r:id="rId6"/>
  </p:sldLayoutIdLst>
  <p:timing>
    <p:tnLst>
      <p:par>
        <p:cTn id="1" dur="indefinite" restart="never" nodeType="tmRoot"/>
      </p:par>
    </p:tnLst>
  </p:timing>
  <p:hf sldNum="0"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3" name="Textfeld 22"/>
          <p:cNvSpPr txBox="1"/>
          <p:nvPr userDrawn="1"/>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4" name="Picture 2"/>
          <p:cNvPicPr>
            <a:picLocks noChangeAspect="1" noChangeArrowheads="1"/>
          </p:cNvPicPr>
          <p:nvPr userDrawn="1"/>
        </p:nvPicPr>
        <p:blipFill rotWithShape="1">
          <a:blip r:embed="rId7">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p:blipFill>
        <p:spPr bwMode="auto">
          <a:xfrm>
            <a:off x="6318445" y="313423"/>
            <a:ext cx="2510261" cy="32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94716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iming>
    <p:tnLst>
      <p:par>
        <p:cTn id="1" dur="indefinite" restart="never" nodeType="tmRoot"/>
      </p:par>
    </p:tnLst>
  </p:timing>
  <p:hf sldNum="0" hdr="0" ft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U Muenchen Logo.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5" descr="TU Muenchen Logo.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Content Placeholder 4"/>
          <p:cNvSpPr>
            <a:spLocks noGrp="1"/>
          </p:cNvSpPr>
          <p:nvPr>
            <p:ph idx="10"/>
          </p:nvPr>
        </p:nvSpPr>
        <p:spPr>
          <a:xfrm>
            <a:off x="307975" y="856033"/>
            <a:ext cx="8508999" cy="4474723"/>
          </a:xfrm>
        </p:spPr>
        <p:txBody>
          <a:bodyPr/>
          <a:lstStyle/>
          <a:p>
            <a:pPr algn="ctr"/>
            <a:r>
              <a:rPr lang="en-GB" sz="3200" dirty="0" smtClean="0">
                <a:solidFill>
                  <a:srgbClr val="1A67A4"/>
                </a:solidFill>
              </a:rPr>
              <a:t>Deep Q learning for Ramp metering</a:t>
            </a:r>
          </a:p>
          <a:p>
            <a:pPr algn="ctr"/>
            <a:r>
              <a:rPr lang="en-GB" sz="3200" dirty="0" smtClean="0">
                <a:solidFill>
                  <a:srgbClr val="1A67A4"/>
                </a:solidFill>
              </a:rPr>
              <a:t>Based on</a:t>
            </a:r>
          </a:p>
          <a:p>
            <a:pPr algn="ctr"/>
            <a:r>
              <a:rPr lang="en-US" sz="2500" b="1" dirty="0">
                <a:solidFill>
                  <a:srgbClr val="005293"/>
                </a:solidFill>
              </a:rPr>
              <a:t>Human-level control through deep reinforcement</a:t>
            </a:r>
          </a:p>
          <a:p>
            <a:pPr algn="ctr"/>
            <a:r>
              <a:rPr lang="en-US" sz="2500" b="1" dirty="0">
                <a:solidFill>
                  <a:srgbClr val="005293"/>
                </a:solidFill>
              </a:rPr>
              <a:t>learning</a:t>
            </a:r>
          </a:p>
          <a:p>
            <a:pPr algn="ctr"/>
            <a:r>
              <a:rPr lang="en-US" sz="1200" dirty="0"/>
              <a:t>Volodymyr Mnih1*, Koray Kavukcuoglu1*, David Silver1*, Andrei A. Rusu1, Joel Veness1, Marc G. Bellemare1, Alex Graves1,</a:t>
            </a:r>
          </a:p>
          <a:p>
            <a:pPr algn="ctr"/>
            <a:r>
              <a:rPr lang="en-US" sz="1200" dirty="0"/>
              <a:t>Martin Riedmiller1, Andreas K. Fidjeland1, Georg Ostrovski1, Stig Petersen1, Charles Beattie1, Amir Sadik1, </a:t>
            </a:r>
            <a:r>
              <a:rPr lang="en-US" sz="1200" dirty="0" err="1"/>
              <a:t>Ioannis</a:t>
            </a:r>
            <a:r>
              <a:rPr lang="en-US" sz="1200" dirty="0"/>
              <a:t> </a:t>
            </a:r>
            <a:r>
              <a:rPr lang="en-US" sz="1200" dirty="0" smtClean="0"/>
              <a:t>Antonoglou1, Helen </a:t>
            </a:r>
            <a:r>
              <a:rPr lang="en-US" sz="1200" dirty="0"/>
              <a:t>King1, Dharshan Kumaran1, Daan Wierstra1, Shane Legg1 &amp; Demis Hassabis1</a:t>
            </a:r>
            <a:endParaRPr lang="en-GB" sz="1200" dirty="0">
              <a:solidFill>
                <a:srgbClr val="1A67A4"/>
              </a:solidFill>
            </a:endParaRPr>
          </a:p>
        </p:txBody>
      </p:sp>
      <p:sp>
        <p:nvSpPr>
          <p:cNvPr id="2" name="TextBox 1"/>
          <p:cNvSpPr txBox="1"/>
          <p:nvPr/>
        </p:nvSpPr>
        <p:spPr>
          <a:xfrm>
            <a:off x="1196340" y="5486562"/>
            <a:ext cx="6515100" cy="514500"/>
          </a:xfrm>
          <a:prstGeom prst="rect">
            <a:avLst/>
          </a:prstGeom>
          <a:noFill/>
        </p:spPr>
        <p:txBody>
          <a:bodyPr wrap="square" lIns="0" tIns="0" rIns="0" bIns="0" rtlCol="0">
            <a:spAutoFit/>
          </a:bodyPr>
          <a:lstStyle/>
          <a:p>
            <a:pPr algn="ctr">
              <a:lnSpc>
                <a:spcPct val="114000"/>
              </a:lnSpc>
            </a:pPr>
            <a:r>
              <a:rPr lang="en-US" sz="3200" b="1" dirty="0" smtClean="0">
                <a:solidFill>
                  <a:srgbClr val="005293"/>
                </a:solidFill>
                <a:latin typeface="+mn-lt"/>
              </a:rPr>
              <a:t>ABHINAV SUNDERRAJAN</a:t>
            </a:r>
          </a:p>
        </p:txBody>
      </p:sp>
    </p:spTree>
    <p:extLst>
      <p:ext uri="{BB962C8B-B14F-4D97-AF65-F5344CB8AC3E}">
        <p14:creationId xmlns:p14="http://schemas.microsoft.com/office/powerpoint/2010/main" val="2922537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8273" y="242516"/>
            <a:ext cx="8508999" cy="360000"/>
          </a:xfrm>
        </p:spPr>
        <p:txBody>
          <a:bodyPr/>
          <a:lstStyle/>
          <a:p>
            <a:r>
              <a:rPr lang="en-US" dirty="0" smtClean="0">
                <a:solidFill>
                  <a:srgbClr val="00B050"/>
                </a:solidFill>
              </a:rPr>
              <a:t>Q Learning with experience replay</a:t>
            </a:r>
            <a:endParaRPr lang="en-US" dirty="0">
              <a:solidFill>
                <a:srgbClr val="00B05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8" y="705187"/>
            <a:ext cx="4859169" cy="6139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055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050" y="755650"/>
            <a:ext cx="8508999" cy="360000"/>
          </a:xfrm>
        </p:spPr>
        <p:txBody>
          <a:bodyPr/>
          <a:lstStyle/>
          <a:p>
            <a:r>
              <a:rPr lang="en-US" b="1" dirty="0">
                <a:solidFill>
                  <a:srgbClr val="00B050"/>
                </a:solidFill>
              </a:rPr>
              <a:t>Deep RL for Ramp metering</a:t>
            </a:r>
            <a:endParaRPr lang="en-US" dirty="0"/>
          </a:p>
        </p:txBody>
      </p:sp>
      <p:sp>
        <p:nvSpPr>
          <p:cNvPr id="4" name="Content Placeholder 3"/>
          <p:cNvSpPr>
            <a:spLocks noGrp="1"/>
          </p:cNvSpPr>
          <p:nvPr>
            <p:ph idx="10"/>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4" y="1508760"/>
            <a:ext cx="5491896" cy="375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828" y="2407205"/>
            <a:ext cx="2165032" cy="196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34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8273" y="281913"/>
            <a:ext cx="8508999" cy="360000"/>
          </a:xfrm>
        </p:spPr>
        <p:txBody>
          <a:bodyPr/>
          <a:lstStyle/>
          <a:p>
            <a:r>
              <a:rPr lang="en-US" b="1" dirty="0" smtClean="0">
                <a:solidFill>
                  <a:srgbClr val="00B050"/>
                </a:solidFill>
              </a:rPr>
              <a:t>Deep RL for Ramp metering</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pic>
        <p:nvPicPr>
          <p:cNvPr id="6" name="Picture 4" descr="C:\Users\abhinav.sunderrajan\Desktop\Future\Wintersim-2016\paper\wsc16LatexPaper\images\P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1162439"/>
            <a:ext cx="7895066" cy="38090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3840" y="5171432"/>
            <a:ext cx="8299048" cy="646331"/>
          </a:xfrm>
          <a:prstGeom prst="rect">
            <a:avLst/>
          </a:prstGeom>
          <a:noFill/>
        </p:spPr>
        <p:txBody>
          <a:bodyPr wrap="square" rtlCol="0">
            <a:spAutoFit/>
          </a:bodyPr>
          <a:lstStyle/>
          <a:p>
            <a:pPr algn="ctr"/>
            <a:r>
              <a:rPr lang="en-US" dirty="0">
                <a:solidFill>
                  <a:srgbClr val="1D60A8"/>
                </a:solidFill>
                <a:latin typeface="TUM Neue Helvetica 55 Regular"/>
              </a:rPr>
              <a:t>13 km stretch of P.I.E (Pan Island </a:t>
            </a:r>
            <a:r>
              <a:rPr lang="en-US" dirty="0" smtClean="0">
                <a:solidFill>
                  <a:srgbClr val="1D60A8"/>
                </a:solidFill>
                <a:latin typeface="TUM Neue Helvetica 55 Regular"/>
              </a:rPr>
              <a:t>Expressway</a:t>
            </a:r>
            <a:r>
              <a:rPr lang="en-US" dirty="0">
                <a:solidFill>
                  <a:srgbClr val="1D60A8"/>
                </a:solidFill>
                <a:latin typeface="TUM Neue Helvetica 55 Regular"/>
              </a:rPr>
              <a:t>) in central Singapore </a:t>
            </a:r>
            <a:r>
              <a:rPr lang="en-US" dirty="0" smtClean="0">
                <a:solidFill>
                  <a:srgbClr val="1D60A8"/>
                </a:solidFill>
                <a:latin typeface="TUM Neue Helvetica 55 Regular"/>
              </a:rPr>
              <a:t>with </a:t>
            </a:r>
            <a:r>
              <a:rPr lang="en-US" dirty="0">
                <a:solidFill>
                  <a:srgbClr val="1D60A8"/>
                </a:solidFill>
                <a:latin typeface="TUM Neue Helvetica 55 Regular"/>
              </a:rPr>
              <a:t>all </a:t>
            </a:r>
            <a:r>
              <a:rPr lang="en-US" dirty="0" smtClean="0">
                <a:solidFill>
                  <a:srgbClr val="1D60A8"/>
                </a:solidFill>
                <a:latin typeface="TUM Neue Helvetica 55 Regular"/>
              </a:rPr>
              <a:t>on ramps </a:t>
            </a:r>
            <a:r>
              <a:rPr lang="en-US" dirty="0">
                <a:solidFill>
                  <a:srgbClr val="1D60A8"/>
                </a:solidFill>
                <a:latin typeface="TUM Neue Helvetica 55 Regular"/>
              </a:rPr>
              <a:t>and </a:t>
            </a:r>
            <a:r>
              <a:rPr lang="en-US" dirty="0" smtClean="0">
                <a:solidFill>
                  <a:srgbClr val="1D60A8"/>
                </a:solidFill>
                <a:latin typeface="TUM Neue Helvetica 55 Regular"/>
              </a:rPr>
              <a:t>off </a:t>
            </a:r>
            <a:r>
              <a:rPr lang="en-US" dirty="0">
                <a:solidFill>
                  <a:srgbClr val="1D60A8"/>
                </a:solidFill>
                <a:latin typeface="TUM Neue Helvetica 55 Regular"/>
              </a:rPr>
              <a:t>ramps.</a:t>
            </a:r>
          </a:p>
        </p:txBody>
      </p:sp>
    </p:spTree>
    <p:extLst>
      <p:ext uri="{BB962C8B-B14F-4D97-AF65-F5344CB8AC3E}">
        <p14:creationId xmlns:p14="http://schemas.microsoft.com/office/powerpoint/2010/main" val="5388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6911" y="291154"/>
            <a:ext cx="8508999" cy="360000"/>
          </a:xfrm>
        </p:spPr>
        <p:txBody>
          <a:bodyPr/>
          <a:lstStyle/>
          <a:p>
            <a:r>
              <a:rPr lang="en-US" b="1" dirty="0">
                <a:solidFill>
                  <a:srgbClr val="00B050"/>
                </a:solidFill>
              </a:rPr>
              <a:t>Deep RL for Ramp metering</a:t>
            </a:r>
            <a:endParaRPr lang="en-US" dirty="0"/>
          </a:p>
        </p:txBody>
      </p:sp>
      <p:sp>
        <p:nvSpPr>
          <p:cNvPr id="4" name="Content Placeholder 3"/>
          <p:cNvSpPr>
            <a:spLocks noGrp="1"/>
          </p:cNvSpPr>
          <p:nvPr>
            <p:ph idx="10"/>
          </p:nvPr>
        </p:nvSpPr>
        <p:spPr/>
        <p:txBody>
          <a:bodyPr/>
          <a:lstStyle/>
          <a:p>
            <a:endParaRPr lang="en-US"/>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460" t="11346" r="1407" b="10798"/>
          <a:stretch/>
        </p:blipFill>
        <p:spPr bwMode="auto">
          <a:xfrm>
            <a:off x="0" y="2101174"/>
            <a:ext cx="8994364" cy="290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69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160" y="1358328"/>
            <a:ext cx="8869680" cy="4425252"/>
          </a:xfrm>
        </p:spPr>
        <p:txBody>
          <a:bodyPr/>
          <a:lstStyle/>
          <a:p>
            <a:pPr marL="342900" indent="-342900">
              <a:spcAft>
                <a:spcPts val="1200"/>
              </a:spcAft>
              <a:buFont typeface="Wingdings" panose="05000000000000000000" pitchFamily="2" charset="2"/>
              <a:buChar char="Ø"/>
            </a:pPr>
            <a:r>
              <a:rPr lang="en-US" sz="2000" dirty="0">
                <a:solidFill>
                  <a:srgbClr val="1D60A8"/>
                </a:solidFill>
              </a:rPr>
              <a:t>The on ramps and the first P.I.E link are sources for the vehicles/agents entering the simulation. </a:t>
            </a:r>
            <a:r>
              <a:rPr lang="en-US" sz="2000" dirty="0" smtClean="0">
                <a:solidFill>
                  <a:srgbClr val="1D60A8"/>
                </a:solidFill>
              </a:rPr>
              <a:t> There are a total number of 11 on ramps through which vehicles enter the simulation. </a:t>
            </a:r>
            <a:endParaRPr lang="en-US" sz="2000" dirty="0">
              <a:solidFill>
                <a:srgbClr val="1D60A8"/>
              </a:solidFill>
            </a:endParaRPr>
          </a:p>
          <a:p>
            <a:pPr marL="342900" indent="-342900">
              <a:spcAft>
                <a:spcPts val="1200"/>
              </a:spcAft>
              <a:buFont typeface="Wingdings" panose="05000000000000000000" pitchFamily="2" charset="2"/>
              <a:buChar char="Ø"/>
            </a:pPr>
            <a:r>
              <a:rPr lang="en-US" sz="2000" dirty="0">
                <a:solidFill>
                  <a:srgbClr val="1D60A8"/>
                </a:solidFill>
              </a:rPr>
              <a:t>The off ramps and the last link on P.I.E are sinks through which the vehicles exit the simulation.</a:t>
            </a:r>
          </a:p>
          <a:p>
            <a:pPr marL="342900" indent="-342900">
              <a:spcAft>
                <a:spcPts val="1200"/>
              </a:spcAft>
              <a:buFont typeface="Wingdings" panose="05000000000000000000" pitchFamily="2" charset="2"/>
              <a:buChar char="Ø"/>
            </a:pPr>
            <a:r>
              <a:rPr lang="en-US" sz="2000" dirty="0">
                <a:solidFill>
                  <a:srgbClr val="1D60A8"/>
                </a:solidFill>
              </a:rPr>
              <a:t>The turn ratios for all off-ramps is kept constant at 0.25. This implies that 25% of all vehicles exit at a given o ramp while the remaining 75% of the vehicles continue to travel on the main expressway</a:t>
            </a:r>
            <a:r>
              <a:rPr lang="en-US" sz="2000" dirty="0" smtClean="0">
                <a:solidFill>
                  <a:srgbClr val="1D60A8"/>
                </a:solidFill>
              </a:rPr>
              <a:t>.</a:t>
            </a:r>
          </a:p>
          <a:p>
            <a:pPr marL="342900" indent="-342900">
              <a:spcAft>
                <a:spcPts val="1200"/>
              </a:spcAft>
              <a:buFont typeface="Wingdings" panose="05000000000000000000" pitchFamily="2" charset="2"/>
              <a:buChar char="Ø"/>
            </a:pPr>
            <a:r>
              <a:rPr lang="en-US" sz="2000" dirty="0" smtClean="0">
                <a:solidFill>
                  <a:srgbClr val="1D60A8"/>
                </a:solidFill>
              </a:rPr>
              <a:t>The goal is to find the optimal ramp metering strategy so as to minimize the </a:t>
            </a:r>
            <a:r>
              <a:rPr lang="en-US" sz="2000" b="1" dirty="0" smtClean="0">
                <a:solidFill>
                  <a:srgbClr val="1D60A8"/>
                </a:solidFill>
              </a:rPr>
              <a:t>total delay</a:t>
            </a:r>
            <a:r>
              <a:rPr lang="en-US" sz="2000" dirty="0" smtClean="0">
                <a:solidFill>
                  <a:srgbClr val="1D60A8"/>
                </a:solidFill>
              </a:rPr>
              <a:t> experienced by all vehicles along including those vehicles on the on-ramps. (I shall define total delay in the </a:t>
            </a:r>
            <a:r>
              <a:rPr lang="en-US" sz="2000" smtClean="0">
                <a:solidFill>
                  <a:srgbClr val="1D60A8"/>
                </a:solidFill>
              </a:rPr>
              <a:t>upcoming slides)</a:t>
            </a:r>
            <a:endParaRPr lang="en-US" sz="2000" dirty="0">
              <a:solidFill>
                <a:srgbClr val="1D60A8"/>
              </a:solidFill>
            </a:endParaRPr>
          </a:p>
          <a:p>
            <a:endParaRPr lang="en-US" sz="2000" dirty="0"/>
          </a:p>
        </p:txBody>
      </p:sp>
      <p:sp>
        <p:nvSpPr>
          <p:cNvPr id="3" name="Title 2"/>
          <p:cNvSpPr>
            <a:spLocks noGrp="1"/>
          </p:cNvSpPr>
          <p:nvPr>
            <p:ph type="title"/>
          </p:nvPr>
        </p:nvSpPr>
        <p:spPr>
          <a:xfrm>
            <a:off x="387670" y="778510"/>
            <a:ext cx="8508999" cy="360000"/>
          </a:xfrm>
        </p:spPr>
        <p:txBody>
          <a:bodyPr/>
          <a:lstStyle/>
          <a:p>
            <a:r>
              <a:rPr lang="en-US" b="1" dirty="0">
                <a:solidFill>
                  <a:srgbClr val="00B050"/>
                </a:solidFill>
              </a:rPr>
              <a:t>Deep RL for Ramp metering</a:t>
            </a:r>
            <a:endParaRPr lang="en-US" dirty="0"/>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9117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4330" y="1205928"/>
            <a:ext cx="8508999" cy="4783754"/>
          </a:xfrm>
        </p:spPr>
        <p:txBody>
          <a:bodyPr/>
          <a:lstStyle/>
          <a:p>
            <a:r>
              <a:rPr lang="en-US" dirty="0" smtClean="0"/>
              <a:t>CTM based macroscopic traffic simulator</a:t>
            </a:r>
          </a:p>
          <a:p>
            <a:endParaRPr lang="en-US" dirty="0"/>
          </a:p>
          <a:p>
            <a:r>
              <a:rPr lang="en-US" dirty="0" smtClean="0"/>
              <a:t> </a:t>
            </a:r>
            <a:endParaRPr lang="en-US" dirty="0"/>
          </a:p>
        </p:txBody>
      </p:sp>
      <p:sp>
        <p:nvSpPr>
          <p:cNvPr id="3" name="Title 2"/>
          <p:cNvSpPr>
            <a:spLocks noGrp="1"/>
          </p:cNvSpPr>
          <p:nvPr>
            <p:ph type="title"/>
          </p:nvPr>
        </p:nvSpPr>
        <p:spPr>
          <a:xfrm>
            <a:off x="380050" y="755650"/>
            <a:ext cx="8508999" cy="360000"/>
          </a:xfrm>
        </p:spPr>
        <p:txBody>
          <a:bodyPr/>
          <a:lstStyle/>
          <a:p>
            <a:r>
              <a:rPr lang="en-US" b="1" dirty="0">
                <a:solidFill>
                  <a:srgbClr val="00B050"/>
                </a:solidFill>
              </a:rPr>
              <a:t>T</a:t>
            </a:r>
            <a:r>
              <a:rPr lang="en-US" b="1" dirty="0" smtClean="0">
                <a:solidFill>
                  <a:srgbClr val="00B050"/>
                </a:solidFill>
              </a:rPr>
              <a:t>raffic Emulator Model</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6" y="1630682"/>
            <a:ext cx="4259934" cy="204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1440" y="6118860"/>
            <a:ext cx="8587740" cy="193002"/>
          </a:xfrm>
          <a:prstGeom prst="rect">
            <a:avLst/>
          </a:prstGeom>
          <a:noFill/>
        </p:spPr>
        <p:txBody>
          <a:bodyPr wrap="square" lIns="0" tIns="0" rIns="0" bIns="0" rtlCol="0">
            <a:spAutoFit/>
          </a:bodyPr>
          <a:lstStyle/>
          <a:p>
            <a:pPr>
              <a:lnSpc>
                <a:spcPct val="114000"/>
              </a:lnSpc>
            </a:pPr>
            <a:r>
              <a:rPr lang="en-US" sz="1200" dirty="0">
                <a:solidFill>
                  <a:srgbClr val="005293"/>
                </a:solidFill>
                <a:latin typeface="+mn-lt"/>
              </a:rPr>
              <a:t>https://www.researchgate.net/publication/303940227_SYMBIOTIC_TRAFFIC_SIMULATION_FRAMEWORK</a:t>
            </a:r>
            <a:endParaRPr lang="en-US" sz="1200" dirty="0" smtClean="0">
              <a:solidFill>
                <a:srgbClr val="005293"/>
              </a:solidFill>
              <a:latin typeface="+mn-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427" y="3200400"/>
            <a:ext cx="5003379" cy="2487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1976" y="3909060"/>
            <a:ext cx="2478404" cy="842154"/>
          </a:xfrm>
          <a:prstGeom prst="rect">
            <a:avLst/>
          </a:prstGeom>
          <a:noFill/>
        </p:spPr>
        <p:txBody>
          <a:bodyPr wrap="square" lIns="0" tIns="0" rIns="0" bIns="0" rtlCol="0">
            <a:spAutoFit/>
          </a:bodyPr>
          <a:lstStyle/>
          <a:p>
            <a:pPr algn="ctr">
              <a:lnSpc>
                <a:spcPct val="114000"/>
              </a:lnSpc>
            </a:pPr>
            <a:r>
              <a:rPr lang="en-US" sz="1600" dirty="0" smtClean="0">
                <a:solidFill>
                  <a:srgbClr val="005293"/>
                </a:solidFill>
                <a:latin typeface="+mn-lt"/>
              </a:rPr>
              <a:t>Total number of cells in the simulated stretch of the expressway is 212</a:t>
            </a:r>
          </a:p>
        </p:txBody>
      </p:sp>
    </p:spTree>
    <p:extLst>
      <p:ext uri="{BB962C8B-B14F-4D97-AF65-F5344CB8AC3E}">
        <p14:creationId xmlns:p14="http://schemas.microsoft.com/office/powerpoint/2010/main" val="227165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9070" y="1091628"/>
                <a:ext cx="8508999" cy="4783754"/>
              </a:xfrm>
            </p:spPr>
            <p:txBody>
              <a:bodyPr/>
              <a:lstStyle/>
              <a:p>
                <a:pPr marL="285750" indent="-285750">
                  <a:buFont typeface="Wingdings" panose="05000000000000000000" pitchFamily="2" charset="2"/>
                  <a:buChar char="v"/>
                </a:pPr>
                <a:r>
                  <a:rPr lang="en-US" sz="2000" dirty="0" smtClean="0">
                    <a:solidFill>
                      <a:srgbClr val="005293"/>
                    </a:solidFill>
                  </a:rPr>
                  <a:t>State of the emulator at time t is defined in terms of state of each cell </a:t>
                </a:r>
                <a14:m>
                  <m:oMath xmlns:m="http://schemas.openxmlformats.org/officeDocument/2006/math">
                    <m:r>
                      <a:rPr lang="en-US" sz="2000" b="0" i="1" smtClean="0">
                        <a:solidFill>
                          <a:srgbClr val="005293"/>
                        </a:solidFill>
                        <a:latin typeface="Cambria Math"/>
                      </a:rPr>
                      <m:t>𝑐</m:t>
                    </m:r>
                    <m:r>
                      <m:rPr>
                        <m:sty m:val="p"/>
                      </m:rPr>
                      <a:rPr lang="en-US" sz="2000" b="0" i="0" baseline="-25000" smtClean="0">
                        <a:solidFill>
                          <a:srgbClr val="005293"/>
                        </a:solidFill>
                        <a:latin typeface="Cambria Math"/>
                      </a:rPr>
                      <m:t>i</m:t>
                    </m:r>
                    <m:r>
                      <a:rPr lang="en-US" sz="2000" b="0" i="1" smtClean="0">
                        <a:solidFill>
                          <a:srgbClr val="005293"/>
                        </a:solidFill>
                        <a:latin typeface="Cambria Math"/>
                        <a:ea typeface="Cambria Math"/>
                      </a:rPr>
                      <m:t>∈</m:t>
                    </m:r>
                    <m:r>
                      <a:rPr lang="en-US" sz="2000" b="0" i="1" smtClean="0">
                        <a:solidFill>
                          <a:srgbClr val="005293"/>
                        </a:solidFill>
                        <a:latin typeface="Cambria Math"/>
                        <a:ea typeface="Cambria Math"/>
                      </a:rPr>
                      <m:t>𝐶</m:t>
                    </m:r>
                  </m:oMath>
                </a14:m>
                <a:r>
                  <a:rPr lang="en-US" sz="2000" dirty="0" smtClean="0">
                    <a:solidFill>
                      <a:srgbClr val="005293"/>
                    </a:solidFill>
                  </a:rPr>
                  <a:t> is defined as </a:t>
                </a:r>
                <a14:m>
                  <m:oMath xmlns:m="http://schemas.openxmlformats.org/officeDocument/2006/math">
                    <m:f>
                      <m:fPr>
                        <m:ctrlPr>
                          <a:rPr lang="en-US" sz="2000" i="1" smtClean="0">
                            <a:solidFill>
                              <a:srgbClr val="005293"/>
                            </a:solidFill>
                            <a:latin typeface="Cambria Math"/>
                          </a:rPr>
                        </m:ctrlPr>
                      </m:fPr>
                      <m:num>
                        <m:sSub>
                          <m:sSubPr>
                            <m:ctrlPr>
                              <a:rPr lang="en-US" sz="2000" i="1" smtClean="0">
                                <a:solidFill>
                                  <a:srgbClr val="005293"/>
                                </a:solidFill>
                                <a:latin typeface="Cambria Math"/>
                              </a:rPr>
                            </m:ctrlPr>
                          </m:sSubPr>
                          <m:e>
                            <m:r>
                              <a:rPr lang="en-US" sz="2000" b="0" i="1" smtClean="0">
                                <a:solidFill>
                                  <a:srgbClr val="005293"/>
                                </a:solidFill>
                                <a:latin typeface="Cambria Math"/>
                              </a:rPr>
                              <m:t>𝑛</m:t>
                            </m:r>
                          </m:e>
                          <m:sub>
                            <m:r>
                              <a:rPr lang="en-US" sz="2000" b="0" i="1" smtClean="0">
                                <a:solidFill>
                                  <a:srgbClr val="005293"/>
                                </a:solidFill>
                                <a:latin typeface="Cambria Math"/>
                              </a:rPr>
                              <m:t>𝑡</m:t>
                            </m:r>
                          </m:sub>
                        </m:sSub>
                      </m:num>
                      <m:den>
                        <m:sSubSup>
                          <m:sSubSupPr>
                            <m:ctrlPr>
                              <a:rPr lang="en-US" sz="2000" i="1" smtClean="0">
                                <a:solidFill>
                                  <a:srgbClr val="005293"/>
                                </a:solidFill>
                                <a:latin typeface="Cambria Math"/>
                              </a:rPr>
                            </m:ctrlPr>
                          </m:sSubSupPr>
                          <m:e>
                            <m:r>
                              <a:rPr lang="en-US" sz="2000" b="0" i="1" smtClean="0">
                                <a:solidFill>
                                  <a:srgbClr val="005293"/>
                                </a:solidFill>
                                <a:latin typeface="Cambria Math"/>
                              </a:rPr>
                              <m:t>𝑛𝑀𝑎𝑥</m:t>
                            </m:r>
                          </m:e>
                          <m:sub>
                            <m:r>
                              <a:rPr lang="en-US" sz="2000" b="0" i="1" smtClean="0">
                                <a:solidFill>
                                  <a:srgbClr val="005293"/>
                                </a:solidFill>
                                <a:latin typeface="Cambria Math"/>
                              </a:rPr>
                              <m:t>𝑡</m:t>
                            </m:r>
                          </m:sub>
                          <m:sup/>
                        </m:sSubSup>
                      </m:den>
                    </m:f>
                  </m:oMath>
                </a14:m>
                <a:r>
                  <a:rPr lang="en-US" sz="2000" dirty="0" smtClean="0">
                    <a:solidFill>
                      <a:srgbClr val="005293"/>
                    </a:solidFill>
                  </a:rPr>
                  <a:t> which represents the ratio of the number of vehicles in c</a:t>
                </a:r>
                <a:r>
                  <a:rPr lang="en-US" sz="2000" baseline="-25000" dirty="0" smtClean="0">
                    <a:solidFill>
                      <a:srgbClr val="005293"/>
                    </a:solidFill>
                  </a:rPr>
                  <a:t>i</a:t>
                </a:r>
                <a:r>
                  <a:rPr lang="en-US" sz="2000" dirty="0" smtClean="0">
                    <a:solidFill>
                      <a:srgbClr val="005293"/>
                    </a:solidFill>
                  </a:rPr>
                  <a:t> to the maximum number of vehicles that can be accommodated in c</a:t>
                </a:r>
                <a:r>
                  <a:rPr lang="en-US" sz="2000" baseline="-25000" dirty="0" smtClean="0">
                    <a:solidFill>
                      <a:srgbClr val="005293"/>
                    </a:solidFill>
                  </a:rPr>
                  <a:t>i</a:t>
                </a:r>
                <a:r>
                  <a:rPr lang="en-US" sz="2000" dirty="0" smtClean="0">
                    <a:solidFill>
                      <a:srgbClr val="005293"/>
                    </a:solidFill>
                  </a:rPr>
                  <a:t>.</a:t>
                </a:r>
              </a:p>
              <a:p>
                <a:pPr marL="285750" indent="-285750">
                  <a:buFont typeface="Wingdings" panose="05000000000000000000" pitchFamily="2" charset="2"/>
                  <a:buChar char="v"/>
                </a:pPr>
                <a:r>
                  <a:rPr lang="en-US" sz="2000" dirty="0" smtClean="0">
                    <a:solidFill>
                      <a:srgbClr val="005293"/>
                    </a:solidFill>
                  </a:rPr>
                  <a:t>The number of actions that can be taken at each state is </a:t>
                </a:r>
                <a14:m>
                  <m:oMath xmlns:m="http://schemas.openxmlformats.org/officeDocument/2006/math">
                    <m:sSup>
                      <m:sSupPr>
                        <m:ctrlPr>
                          <a:rPr lang="en-US" sz="2000" i="1" smtClean="0">
                            <a:solidFill>
                              <a:srgbClr val="005293"/>
                            </a:solidFill>
                            <a:latin typeface="Cambria Math"/>
                          </a:rPr>
                        </m:ctrlPr>
                      </m:sSupPr>
                      <m:e>
                        <m:r>
                          <a:rPr lang="en-US" sz="2000" b="0" i="1" smtClean="0">
                            <a:solidFill>
                              <a:srgbClr val="005293"/>
                            </a:solidFill>
                            <a:latin typeface="Cambria Math"/>
                          </a:rPr>
                          <m:t>2</m:t>
                        </m:r>
                      </m:e>
                      <m:sup>
                        <m:r>
                          <a:rPr lang="en-US" sz="2000" b="0" i="1" smtClean="0">
                            <a:solidFill>
                              <a:srgbClr val="005293"/>
                            </a:solidFill>
                            <a:latin typeface="Cambria Math"/>
                          </a:rPr>
                          <m:t>4</m:t>
                        </m:r>
                      </m:sup>
                    </m:sSup>
                    <m:r>
                      <a:rPr lang="en-US" sz="2000" b="0" i="1" smtClean="0">
                        <a:solidFill>
                          <a:srgbClr val="005293"/>
                        </a:solidFill>
                        <a:latin typeface="Cambria Math"/>
                      </a:rPr>
                      <m:t>=16</m:t>
                    </m:r>
                  </m:oMath>
                </a14:m>
                <a:endParaRPr lang="en-US" sz="2000" dirty="0" smtClean="0">
                  <a:solidFill>
                    <a:srgbClr val="005293"/>
                  </a:solidFill>
                </a:endParaRPr>
              </a:p>
              <a:p>
                <a:pPr marL="823913" lvl="3" indent="-285750">
                  <a:buFont typeface="Wingdings" panose="05000000000000000000" pitchFamily="2" charset="2"/>
                  <a:buChar char="q"/>
                </a:pPr>
                <a:r>
                  <a:rPr lang="en-US" sz="2000" dirty="0">
                    <a:solidFill>
                      <a:srgbClr val="005293"/>
                    </a:solidFill>
                  </a:rPr>
                  <a:t>	</a:t>
                </a:r>
                <a:r>
                  <a:rPr lang="en-US" sz="2000" dirty="0" smtClean="0">
                    <a:solidFill>
                      <a:srgbClr val="005293"/>
                    </a:solidFill>
                  </a:rPr>
                  <a:t>Number of controllable on ramps =</a:t>
                </a:r>
                <a:r>
                  <a:rPr lang="en-US" sz="2000" dirty="0">
                    <a:solidFill>
                      <a:srgbClr val="005293"/>
                    </a:solidFill>
                  </a:rPr>
                  <a:t>4</a:t>
                </a:r>
                <a:endParaRPr lang="en-US" sz="2000" dirty="0" smtClean="0">
                  <a:solidFill>
                    <a:srgbClr val="005293"/>
                  </a:solidFill>
                </a:endParaRPr>
              </a:p>
              <a:p>
                <a:pPr marL="823913" lvl="3" indent="-285750">
                  <a:buFont typeface="Wingdings" panose="05000000000000000000" pitchFamily="2" charset="2"/>
                  <a:buChar char="q"/>
                </a:pPr>
                <a:r>
                  <a:rPr lang="en-US" sz="2000" dirty="0">
                    <a:solidFill>
                      <a:srgbClr val="005293"/>
                    </a:solidFill>
                  </a:rPr>
                  <a:t>	</a:t>
                </a:r>
                <a:r>
                  <a:rPr lang="en-US" sz="2000" dirty="0" smtClean="0">
                    <a:solidFill>
                      <a:srgbClr val="005293"/>
                    </a:solidFill>
                  </a:rPr>
                  <a:t>Each traffic light at these on ramps can be either R or G.</a:t>
                </a:r>
              </a:p>
              <a:p>
                <a:pPr marL="823913" lvl="3" indent="-285750">
                  <a:buFont typeface="Wingdings" panose="05000000000000000000" pitchFamily="2" charset="2"/>
                  <a:buChar char="q"/>
                </a:pPr>
                <a:r>
                  <a:rPr lang="en-US" sz="2000" dirty="0">
                    <a:solidFill>
                      <a:srgbClr val="005293"/>
                    </a:solidFill>
                  </a:rPr>
                  <a:t>	</a:t>
                </a:r>
                <a:r>
                  <a:rPr lang="en-US" sz="2000" dirty="0" smtClean="0">
                    <a:solidFill>
                      <a:srgbClr val="005293"/>
                    </a:solidFill>
                  </a:rPr>
                  <a:t>Hence total number of actions is </a:t>
                </a:r>
                <a14:m>
                  <m:oMath xmlns:m="http://schemas.openxmlformats.org/officeDocument/2006/math">
                    <m:sSup>
                      <m:sSupPr>
                        <m:ctrlPr>
                          <a:rPr lang="en-US" sz="2000" i="1">
                            <a:solidFill>
                              <a:srgbClr val="005293"/>
                            </a:solidFill>
                            <a:latin typeface="Cambria Math"/>
                          </a:rPr>
                        </m:ctrlPr>
                      </m:sSupPr>
                      <m:e>
                        <m:r>
                          <a:rPr lang="en-US" sz="2000" i="1">
                            <a:solidFill>
                              <a:srgbClr val="005293"/>
                            </a:solidFill>
                            <a:latin typeface="Cambria Math"/>
                          </a:rPr>
                          <m:t>2</m:t>
                        </m:r>
                      </m:e>
                      <m:sup>
                        <m:r>
                          <a:rPr lang="en-US" sz="2000" b="0" i="1" smtClean="0">
                            <a:solidFill>
                              <a:srgbClr val="005293"/>
                            </a:solidFill>
                            <a:latin typeface="Cambria Math"/>
                          </a:rPr>
                          <m:t>4</m:t>
                        </m:r>
                      </m:sup>
                    </m:sSup>
                  </m:oMath>
                </a14:m>
                <a:r>
                  <a:rPr lang="en-US" sz="2000" dirty="0" smtClean="0">
                    <a:solidFill>
                      <a:srgbClr val="005293"/>
                    </a:solidFill>
                  </a:rPr>
                  <a:t> (Is this a disadvantage of my implementation??)</a:t>
                </a:r>
                <a:endParaRPr lang="en-US" sz="2000" dirty="0">
                  <a:solidFill>
                    <a:srgbClr val="005293"/>
                  </a:solidFill>
                </a:endParaRPr>
              </a:p>
              <a:p>
                <a:endParaRPr lang="en-US" sz="20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9070" y="1091628"/>
                <a:ext cx="8508999" cy="4783754"/>
              </a:xfrm>
              <a:blipFill rotWithShape="1">
                <a:blip r:embed="rId2"/>
                <a:stretch>
                  <a:fillRect l="-1648" t="-1146"/>
                </a:stretch>
              </a:blipFill>
            </p:spPr>
            <p:txBody>
              <a:bodyPr/>
              <a:lstStyle/>
              <a:p>
                <a:r>
                  <a:rPr lang="en-US">
                    <a:noFill/>
                  </a:rPr>
                  <a:t> </a:t>
                </a:r>
              </a:p>
            </p:txBody>
          </p:sp>
        </mc:Fallback>
      </mc:AlternateContent>
      <p:sp>
        <p:nvSpPr>
          <p:cNvPr id="3" name="Title 2"/>
          <p:cNvSpPr>
            <a:spLocks noGrp="1"/>
          </p:cNvSpPr>
          <p:nvPr>
            <p:ph type="title"/>
          </p:nvPr>
        </p:nvSpPr>
        <p:spPr>
          <a:xfrm>
            <a:off x="136210" y="603250"/>
            <a:ext cx="8508999" cy="360000"/>
          </a:xfrm>
        </p:spPr>
        <p:txBody>
          <a:bodyPr/>
          <a:lstStyle/>
          <a:p>
            <a:r>
              <a:rPr lang="en-US" b="1" dirty="0">
                <a:solidFill>
                  <a:srgbClr val="00B050"/>
                </a:solidFill>
              </a:rPr>
              <a:t>Traffic Emulator </a:t>
            </a:r>
            <a:r>
              <a:rPr lang="en-US" b="1" dirty="0" smtClean="0">
                <a:solidFill>
                  <a:srgbClr val="00B050"/>
                </a:solidFill>
              </a:rPr>
              <a:t>State and Action</a:t>
            </a:r>
            <a:endParaRPr lang="en-US" dirty="0"/>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1163728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29304" y="729595"/>
                <a:ext cx="8508999" cy="5972762"/>
              </a:xfrm>
            </p:spPr>
            <p:txBody>
              <a:bodyPr/>
              <a:lstStyle/>
              <a:p>
                <a:pPr marL="342900" indent="-342900">
                  <a:buFont typeface="Wingdings" panose="05000000000000000000" pitchFamily="2" charset="2"/>
                  <a:buChar char="v"/>
                </a:pPr>
                <a:r>
                  <a:rPr lang="en-US" sz="1900" dirty="0" smtClean="0">
                    <a:solidFill>
                      <a:srgbClr val="005293"/>
                    </a:solidFill>
                  </a:rPr>
                  <a:t>The traffic lights at all on ramps change phase (or continue to be in the same phase) every 12 seconds.</a:t>
                </a:r>
                <a:r>
                  <a:rPr lang="en-US" sz="1900" dirty="0">
                    <a:solidFill>
                      <a:srgbClr val="005293"/>
                    </a:solidFill>
                  </a:rPr>
                  <a:t> Note that the simulation time step is 4 seconds</a:t>
                </a:r>
                <a:r>
                  <a:rPr lang="en-US" sz="1900" dirty="0" smtClean="0">
                    <a:solidFill>
                      <a:srgbClr val="005293"/>
                    </a:solidFill>
                  </a:rPr>
                  <a:t>.</a:t>
                </a:r>
              </a:p>
              <a:p>
                <a:pPr marL="342900" indent="-342900">
                  <a:buFont typeface="Wingdings" panose="05000000000000000000" pitchFamily="2" charset="2"/>
                  <a:buChar char="v"/>
                </a:pPr>
                <a:r>
                  <a:rPr lang="en-US" sz="1900" dirty="0">
                    <a:solidFill>
                      <a:srgbClr val="005293"/>
                    </a:solidFill>
                  </a:rPr>
                  <a:t>Delay for all cells </a:t>
                </a:r>
                <a14:m>
                  <m:oMath xmlns:m="http://schemas.openxmlformats.org/officeDocument/2006/math">
                    <m:r>
                      <a:rPr lang="en-US" sz="1900" i="1">
                        <a:solidFill>
                          <a:srgbClr val="005293"/>
                        </a:solidFill>
                        <a:latin typeface="Cambria Math"/>
                      </a:rPr>
                      <m:t>𝑐</m:t>
                    </m:r>
                    <m:r>
                      <m:rPr>
                        <m:sty m:val="p"/>
                      </m:rPr>
                      <a:rPr lang="en-US" sz="1900" baseline="-25000">
                        <a:solidFill>
                          <a:srgbClr val="005293"/>
                        </a:solidFill>
                        <a:latin typeface="Cambria Math"/>
                      </a:rPr>
                      <m:t>i</m:t>
                    </m:r>
                    <m:r>
                      <a:rPr lang="en-US" sz="1900" i="1">
                        <a:solidFill>
                          <a:srgbClr val="005293"/>
                        </a:solidFill>
                        <a:latin typeface="Cambria Math"/>
                        <a:ea typeface="Cambria Math"/>
                      </a:rPr>
                      <m:t>∈</m:t>
                    </m:r>
                    <m:r>
                      <a:rPr lang="en-US" sz="1900" i="1">
                        <a:solidFill>
                          <a:srgbClr val="005293"/>
                        </a:solidFill>
                        <a:latin typeface="Cambria Math"/>
                        <a:ea typeface="Cambria Math"/>
                      </a:rPr>
                      <m:t>𝐶</m:t>
                    </m:r>
                  </m:oMath>
                </a14:m>
                <a:r>
                  <a:rPr lang="en-US" sz="1900" dirty="0">
                    <a:solidFill>
                      <a:srgbClr val="005293"/>
                    </a:solidFill>
                  </a:rPr>
                  <a:t> at time step t is defined as </a:t>
                </a:r>
              </a:p>
              <a:p>
                <a:pPr/>
                <a14:m>
                  <m:oMathPara xmlns:m="http://schemas.openxmlformats.org/officeDocument/2006/math">
                    <m:oMathParaPr>
                      <m:jc m:val="centerGroup"/>
                    </m:oMathParaPr>
                    <m:oMath xmlns:m="http://schemas.openxmlformats.org/officeDocument/2006/math">
                      <m:sSub>
                        <m:sSubPr>
                          <m:ctrlPr>
                            <a:rPr lang="en-US" sz="1900" i="1">
                              <a:solidFill>
                                <a:srgbClr val="005293"/>
                              </a:solidFill>
                              <a:latin typeface="Cambria Math"/>
                            </a:rPr>
                          </m:ctrlPr>
                        </m:sSubPr>
                        <m:e>
                          <m:r>
                            <a:rPr lang="en-US" sz="1900" i="1">
                              <a:solidFill>
                                <a:srgbClr val="005293"/>
                              </a:solidFill>
                              <a:latin typeface="Cambria Math"/>
                            </a:rPr>
                            <m:t>𝑑</m:t>
                          </m:r>
                        </m:e>
                        <m:sub>
                          <m:r>
                            <a:rPr lang="en-US" sz="1900" b="0" i="1" smtClean="0">
                              <a:solidFill>
                                <a:srgbClr val="005293"/>
                              </a:solidFill>
                              <a:latin typeface="Cambria Math"/>
                            </a:rPr>
                            <m:t>𝑇</m:t>
                          </m:r>
                        </m:sub>
                      </m:sSub>
                      <m:r>
                        <a:rPr lang="en-US" sz="1900" i="1">
                          <a:solidFill>
                            <a:srgbClr val="005293"/>
                          </a:solidFill>
                          <a:latin typeface="Cambria Math"/>
                        </a:rPr>
                        <m:t>=</m:t>
                      </m:r>
                      <m:nary>
                        <m:naryPr>
                          <m:chr m:val="∑"/>
                          <m:supHide m:val="on"/>
                          <m:ctrlPr>
                            <a:rPr lang="en-US" sz="1900" i="1">
                              <a:solidFill>
                                <a:srgbClr val="005293"/>
                              </a:solidFill>
                              <a:latin typeface="Cambria Math"/>
                            </a:rPr>
                          </m:ctrlPr>
                        </m:naryPr>
                        <m:sub>
                          <m:r>
                            <m:rPr>
                              <m:brk m:alnAt="7"/>
                            </m:rPr>
                            <a:rPr lang="en-US" sz="1900" i="1">
                              <a:solidFill>
                                <a:srgbClr val="005293"/>
                              </a:solidFill>
                              <a:latin typeface="Cambria Math"/>
                            </a:rPr>
                            <m:t>𝑐</m:t>
                          </m:r>
                          <m:r>
                            <a:rPr lang="en-US" sz="1900" i="1" baseline="-25000">
                              <a:solidFill>
                                <a:srgbClr val="005293"/>
                              </a:solidFill>
                              <a:latin typeface="Cambria Math"/>
                            </a:rPr>
                            <m:t>𝑖</m:t>
                          </m:r>
                          <m:r>
                            <a:rPr lang="en-US" sz="1900" i="1">
                              <a:solidFill>
                                <a:srgbClr val="005293"/>
                              </a:solidFill>
                              <a:latin typeface="Cambria Math"/>
                              <a:ea typeface="Cambria Math"/>
                            </a:rPr>
                            <m:t>∈</m:t>
                          </m:r>
                          <m:r>
                            <a:rPr lang="en-US" sz="1900" i="1">
                              <a:solidFill>
                                <a:srgbClr val="005293"/>
                              </a:solidFill>
                              <a:latin typeface="Cambria Math"/>
                              <a:ea typeface="Cambria Math"/>
                            </a:rPr>
                            <m:t>𝐶</m:t>
                          </m:r>
                        </m:sub>
                        <m:sup/>
                        <m:e>
                          <m:nary>
                            <m:naryPr>
                              <m:chr m:val="∑"/>
                              <m:ctrlPr>
                                <a:rPr lang="en-US" sz="1900" i="1" smtClean="0">
                                  <a:solidFill>
                                    <a:srgbClr val="005293"/>
                                  </a:solidFill>
                                  <a:latin typeface="Cambria Math"/>
                                  <a:ea typeface="Cambria Math"/>
                                </a:rPr>
                              </m:ctrlPr>
                            </m:naryPr>
                            <m:sub>
                              <m:r>
                                <m:rPr>
                                  <m:brk m:alnAt="23"/>
                                </m:rPr>
                                <a:rPr lang="en-US" sz="1900" b="0" i="1" smtClean="0">
                                  <a:solidFill>
                                    <a:srgbClr val="005293"/>
                                  </a:solidFill>
                                  <a:latin typeface="Cambria Math"/>
                                  <a:ea typeface="Cambria Math"/>
                                </a:rPr>
                                <m:t>𝑡</m:t>
                              </m:r>
                              <m:r>
                                <a:rPr lang="en-US" sz="1900" b="0" i="1" smtClean="0">
                                  <a:solidFill>
                                    <a:srgbClr val="005293"/>
                                  </a:solidFill>
                                  <a:latin typeface="Cambria Math"/>
                                  <a:ea typeface="Cambria Math"/>
                                </a:rPr>
                                <m:t>=0</m:t>
                              </m:r>
                            </m:sub>
                            <m:sup>
                              <m:r>
                                <a:rPr lang="en-US" sz="1900" b="0" i="1" smtClean="0">
                                  <a:solidFill>
                                    <a:srgbClr val="005293"/>
                                  </a:solidFill>
                                  <a:latin typeface="Cambria Math"/>
                                  <a:ea typeface="Cambria Math"/>
                                </a:rPr>
                                <m:t>𝑇</m:t>
                              </m:r>
                            </m:sup>
                            <m:e>
                              <m:sSubSup>
                                <m:sSubSupPr>
                                  <m:ctrlPr>
                                    <a:rPr lang="en-US" sz="1900" i="1">
                                      <a:solidFill>
                                        <a:srgbClr val="005293"/>
                                      </a:solidFill>
                                      <a:latin typeface="Cambria Math"/>
                                    </a:rPr>
                                  </m:ctrlPr>
                                </m:sSubSupPr>
                                <m:e>
                                  <m:r>
                                    <a:rPr lang="en-US" sz="1900" i="1">
                                      <a:solidFill>
                                        <a:srgbClr val="005293"/>
                                      </a:solidFill>
                                      <a:latin typeface="Cambria Math"/>
                                    </a:rPr>
                                    <m:t>(</m:t>
                                  </m:r>
                                  <m:r>
                                    <a:rPr lang="en-US" sz="1900" i="1">
                                      <a:solidFill>
                                        <a:srgbClr val="005293"/>
                                      </a:solidFill>
                                      <a:latin typeface="Cambria Math"/>
                                    </a:rPr>
                                    <m:t>𝑜𝑢𝑡</m:t>
                                  </m:r>
                                </m:e>
                                <m:sub>
                                  <m:r>
                                    <a:rPr lang="en-US" sz="1900" i="1">
                                      <a:solidFill>
                                        <a:srgbClr val="005293"/>
                                      </a:solidFill>
                                      <a:latin typeface="Cambria Math"/>
                                    </a:rPr>
                                    <m:t>𝑓𝑟𝑒𝑒</m:t>
                                  </m:r>
                                </m:sub>
                                <m:sup>
                                  <m:r>
                                    <a:rPr lang="en-US" sz="1900" i="1">
                                      <a:solidFill>
                                        <a:srgbClr val="005293"/>
                                      </a:solidFill>
                                      <a:latin typeface="Cambria Math"/>
                                    </a:rPr>
                                    <m:t>𝑡</m:t>
                                  </m:r>
                                </m:sup>
                              </m:sSubSup>
                            </m:e>
                          </m:nary>
                        </m:e>
                      </m:nary>
                      <m:r>
                        <a:rPr lang="en-US" sz="1900" i="1">
                          <a:solidFill>
                            <a:srgbClr val="005293"/>
                          </a:solidFill>
                          <a:latin typeface="Cambria Math"/>
                        </a:rPr>
                        <m:t>−</m:t>
                      </m:r>
                      <m:sSup>
                        <m:sSupPr>
                          <m:ctrlPr>
                            <a:rPr lang="en-US" sz="1900" i="1">
                              <a:solidFill>
                                <a:srgbClr val="005293"/>
                              </a:solidFill>
                              <a:latin typeface="Cambria Math"/>
                            </a:rPr>
                          </m:ctrlPr>
                        </m:sSupPr>
                        <m:e>
                          <m:r>
                            <a:rPr lang="en-US" sz="1900" i="1">
                              <a:solidFill>
                                <a:srgbClr val="005293"/>
                              </a:solidFill>
                              <a:latin typeface="Cambria Math"/>
                            </a:rPr>
                            <m:t>𝑜𝑢𝑡</m:t>
                          </m:r>
                        </m:e>
                        <m:sup>
                          <m:r>
                            <a:rPr lang="en-US" sz="1900" i="1">
                              <a:solidFill>
                                <a:srgbClr val="005293"/>
                              </a:solidFill>
                              <a:latin typeface="Cambria Math"/>
                            </a:rPr>
                            <m:t>𝑡</m:t>
                          </m:r>
                        </m:sup>
                      </m:sSup>
                      <m:r>
                        <a:rPr lang="en-US" sz="1900" i="1">
                          <a:solidFill>
                            <a:srgbClr val="005293"/>
                          </a:solidFill>
                          <a:latin typeface="Cambria Math"/>
                        </a:rPr>
                        <m:t>)</m:t>
                      </m:r>
                    </m:oMath>
                  </m:oMathPara>
                </a14:m>
                <a:endParaRPr lang="en-US" sz="1900" dirty="0" smtClean="0">
                  <a:solidFill>
                    <a:srgbClr val="005293"/>
                  </a:solidFill>
                </a:endParaRPr>
              </a:p>
              <a:p>
                <a:pPr/>
                <a14:m>
                  <m:oMathPara xmlns:m="http://schemas.openxmlformats.org/officeDocument/2006/math">
                    <m:oMathParaPr>
                      <m:jc m:val="centerGroup"/>
                    </m:oMathParaPr>
                    <m:oMath xmlns:m="http://schemas.openxmlformats.org/officeDocument/2006/math">
                      <m:sSub>
                        <m:sSubPr>
                          <m:ctrlPr>
                            <a:rPr lang="en-US" sz="1900" i="1">
                              <a:solidFill>
                                <a:srgbClr val="005293"/>
                              </a:solidFill>
                              <a:latin typeface="Cambria Math"/>
                            </a:rPr>
                          </m:ctrlPr>
                        </m:sSubPr>
                        <m:e>
                          <m:r>
                            <a:rPr lang="en-US" sz="1900" i="1">
                              <a:solidFill>
                                <a:srgbClr val="005293"/>
                              </a:solidFill>
                              <a:latin typeface="Cambria Math"/>
                            </a:rPr>
                            <m:t>𝑟</m:t>
                          </m:r>
                        </m:e>
                        <m:sub>
                          <m:r>
                            <a:rPr lang="en-US" sz="1900" i="1">
                              <a:solidFill>
                                <a:srgbClr val="005293"/>
                              </a:solidFill>
                              <a:latin typeface="Cambria Math"/>
                            </a:rPr>
                            <m:t>𝑇</m:t>
                          </m:r>
                          <m:r>
                            <a:rPr lang="en-US" sz="1900" i="1">
                              <a:solidFill>
                                <a:srgbClr val="005293"/>
                              </a:solidFill>
                              <a:latin typeface="Cambria Math"/>
                            </a:rPr>
                            <m:t>+1</m:t>
                          </m:r>
                        </m:sub>
                      </m:sSub>
                      <m:r>
                        <a:rPr lang="en-US" sz="1900" i="1">
                          <a:solidFill>
                            <a:srgbClr val="005293"/>
                          </a:solidFill>
                          <a:latin typeface="Cambria Math"/>
                        </a:rPr>
                        <m:t>=</m:t>
                      </m:r>
                      <m:d>
                        <m:dPr>
                          <m:begChr m:val="{"/>
                          <m:endChr m:val=""/>
                          <m:ctrlPr>
                            <a:rPr lang="en-US" sz="1900" i="1" smtClean="0">
                              <a:solidFill>
                                <a:srgbClr val="005293"/>
                              </a:solidFill>
                              <a:latin typeface="Cambria Math"/>
                            </a:rPr>
                          </m:ctrlPr>
                        </m:dPr>
                        <m:e>
                          <m:eqArr>
                            <m:eqArrPr>
                              <m:ctrlPr>
                                <a:rPr lang="en-US" sz="1900" i="1" smtClean="0">
                                  <a:solidFill>
                                    <a:srgbClr val="005293"/>
                                  </a:solidFill>
                                  <a:latin typeface="Cambria Math"/>
                                </a:rPr>
                              </m:ctrlPr>
                            </m:eqArrPr>
                            <m:e>
                              <m:r>
                                <a:rPr lang="en-US" sz="1900" i="1">
                                  <a:solidFill>
                                    <a:srgbClr val="005293"/>
                                  </a:solidFill>
                                  <a:latin typeface="Cambria Math"/>
                                  <a:ea typeface="Cambria Math"/>
                                </a:rPr>
                                <m:t>𝛼</m:t>
                              </m:r>
                              <m:d>
                                <m:dPr>
                                  <m:ctrlPr>
                                    <a:rPr lang="en-US" sz="1900" i="1">
                                      <a:solidFill>
                                        <a:srgbClr val="005293"/>
                                      </a:solidFill>
                                      <a:latin typeface="Cambria Math"/>
                                      <a:ea typeface="Cambria Math"/>
                                    </a:rPr>
                                  </m:ctrlPr>
                                </m:dPr>
                                <m:e>
                                  <m:sSub>
                                    <m:sSubPr>
                                      <m:ctrlPr>
                                        <a:rPr lang="en-US" sz="1900" i="1">
                                          <a:solidFill>
                                            <a:srgbClr val="005293"/>
                                          </a:solidFill>
                                          <a:latin typeface="Cambria Math"/>
                                          <a:ea typeface="Cambria Math"/>
                                        </a:rPr>
                                      </m:ctrlPr>
                                    </m:sSubPr>
                                    <m:e>
                                      <m:r>
                                        <a:rPr lang="en-US" sz="1900" i="1">
                                          <a:solidFill>
                                            <a:srgbClr val="005293"/>
                                          </a:solidFill>
                                          <a:latin typeface="Cambria Math"/>
                                          <a:ea typeface="Cambria Math"/>
                                        </a:rPr>
                                        <m:t>𝑑</m:t>
                                      </m:r>
                                    </m:e>
                                    <m:sub>
                                      <m:r>
                                        <a:rPr lang="en-US" sz="1900" i="1">
                                          <a:solidFill>
                                            <a:srgbClr val="005293"/>
                                          </a:solidFill>
                                          <a:latin typeface="Cambria Math"/>
                                          <a:ea typeface="Cambria Math"/>
                                        </a:rPr>
                                        <m:t>𝑇</m:t>
                                      </m:r>
                                      <m:r>
                                        <a:rPr lang="en-US" sz="1900" i="1">
                                          <a:solidFill>
                                            <a:srgbClr val="005293"/>
                                          </a:solidFill>
                                          <a:latin typeface="Cambria Math"/>
                                          <a:ea typeface="Cambria Math"/>
                                        </a:rPr>
                                        <m:t>+1</m:t>
                                      </m:r>
                                    </m:sub>
                                  </m:sSub>
                                  <m:r>
                                    <a:rPr lang="en-US" sz="1900" i="1">
                                      <a:solidFill>
                                        <a:srgbClr val="005293"/>
                                      </a:solidFill>
                                      <a:latin typeface="Cambria Math"/>
                                      <a:ea typeface="Cambria Math"/>
                                    </a:rPr>
                                    <m:t>−</m:t>
                                  </m:r>
                                  <m:sSub>
                                    <m:sSubPr>
                                      <m:ctrlPr>
                                        <a:rPr lang="en-US" sz="1900" i="1">
                                          <a:solidFill>
                                            <a:srgbClr val="005293"/>
                                          </a:solidFill>
                                          <a:latin typeface="Cambria Math"/>
                                          <a:ea typeface="Cambria Math"/>
                                        </a:rPr>
                                      </m:ctrlPr>
                                    </m:sSubPr>
                                    <m:e>
                                      <m:r>
                                        <a:rPr lang="en-US" sz="1900" i="1">
                                          <a:solidFill>
                                            <a:srgbClr val="005293"/>
                                          </a:solidFill>
                                          <a:latin typeface="Cambria Math"/>
                                          <a:ea typeface="Cambria Math"/>
                                        </a:rPr>
                                        <m:t>𝑑</m:t>
                                      </m:r>
                                    </m:e>
                                    <m:sub>
                                      <m:r>
                                        <a:rPr lang="en-US" sz="1900" i="1">
                                          <a:solidFill>
                                            <a:srgbClr val="005293"/>
                                          </a:solidFill>
                                          <a:latin typeface="Cambria Math"/>
                                          <a:ea typeface="Cambria Math"/>
                                        </a:rPr>
                                        <m:t>𝑇</m:t>
                                      </m:r>
                                    </m:sub>
                                  </m:sSub>
                                </m:e>
                              </m:d>
                              <m:r>
                                <a:rPr lang="en-US" sz="1900" b="0" i="1" smtClean="0">
                                  <a:solidFill>
                                    <a:srgbClr val="005293"/>
                                  </a:solidFill>
                                  <a:latin typeface="Cambria Math"/>
                                  <a:ea typeface="Cambria Math"/>
                                </a:rPr>
                                <m:t> </m:t>
                              </m:r>
                              <m:r>
                                <a:rPr lang="en-US" sz="1900" b="0" i="1" smtClean="0">
                                  <a:solidFill>
                                    <a:srgbClr val="005293"/>
                                  </a:solidFill>
                                  <a:latin typeface="Cambria Math"/>
                                  <a:ea typeface="Cambria Math"/>
                                </a:rPr>
                                <m:t>𝑖𝑓</m:t>
                              </m:r>
                              <m:r>
                                <a:rPr lang="en-US" sz="1900" b="0" i="1" smtClean="0">
                                  <a:solidFill>
                                    <a:srgbClr val="005293"/>
                                  </a:solidFill>
                                  <a:latin typeface="Cambria Math"/>
                                  <a:ea typeface="Cambria Math"/>
                                </a:rPr>
                                <m:t> </m:t>
                              </m:r>
                              <m:r>
                                <a:rPr lang="en-US" sz="1900" b="0" i="1" smtClean="0">
                                  <a:solidFill>
                                    <a:srgbClr val="005293"/>
                                  </a:solidFill>
                                  <a:latin typeface="Cambria Math"/>
                                  <a:ea typeface="Cambria Math"/>
                                </a:rPr>
                                <m:t>𝑡</m:t>
                              </m:r>
                              <m:r>
                                <a:rPr lang="en-US" sz="1900" b="0" i="1" smtClean="0">
                                  <a:solidFill>
                                    <a:srgbClr val="005293"/>
                                  </a:solidFill>
                                  <a:latin typeface="Cambria Math"/>
                                  <a:ea typeface="Cambria Math"/>
                                </a:rPr>
                                <m:t>&lt;</m:t>
                              </m:r>
                              <m:r>
                                <a:rPr lang="en-US" sz="1900" b="0" i="1" smtClean="0">
                                  <a:solidFill>
                                    <a:srgbClr val="005293"/>
                                  </a:solidFill>
                                  <a:latin typeface="Cambria Math"/>
                                  <a:ea typeface="Cambria Math"/>
                                </a:rPr>
                                <m:t>𝑇</m:t>
                              </m:r>
                            </m:e>
                            <m:e>
                              <m:r>
                                <a:rPr lang="en-US" sz="1900" i="1" smtClean="0">
                                  <a:solidFill>
                                    <a:srgbClr val="005293"/>
                                  </a:solidFill>
                                  <a:latin typeface="Cambria Math"/>
                                  <a:ea typeface="Cambria Math"/>
                                </a:rPr>
                                <m:t>𝛽</m:t>
                              </m:r>
                              <m:r>
                                <a:rPr lang="en-US" sz="1900" b="0" i="1" smtClean="0">
                                  <a:solidFill>
                                    <a:srgbClr val="005293"/>
                                  </a:solidFill>
                                  <a:latin typeface="Cambria Math"/>
                                  <a:ea typeface="Cambria Math"/>
                                </a:rPr>
                                <m:t>+</m:t>
                              </m:r>
                              <m:r>
                                <a:rPr lang="en-US" sz="1900" b="0" i="1" smtClean="0">
                                  <a:solidFill>
                                    <a:srgbClr val="005293"/>
                                  </a:solidFill>
                                  <a:latin typeface="Cambria Math"/>
                                  <a:ea typeface="Cambria Math"/>
                                </a:rPr>
                                <m:t>𝜀</m:t>
                              </m:r>
                              <m:d>
                                <m:dPr>
                                  <m:ctrlPr>
                                    <a:rPr lang="en-US" sz="1900" b="0" i="1" smtClean="0">
                                      <a:solidFill>
                                        <a:srgbClr val="005293"/>
                                      </a:solidFill>
                                      <a:latin typeface="Cambria Math"/>
                                      <a:ea typeface="Cambria Math"/>
                                    </a:rPr>
                                  </m:ctrlPr>
                                </m:dPr>
                                <m:e>
                                  <m:sSup>
                                    <m:sSupPr>
                                      <m:ctrlPr>
                                        <a:rPr lang="en-US" sz="1900" b="0" i="1" smtClean="0">
                                          <a:solidFill>
                                            <a:srgbClr val="005293"/>
                                          </a:solidFill>
                                          <a:latin typeface="Cambria Math"/>
                                          <a:ea typeface="Cambria Math"/>
                                        </a:rPr>
                                      </m:ctrlPr>
                                    </m:sSupPr>
                                    <m:e>
                                      <m:r>
                                        <a:rPr lang="en-US" sz="1900" b="0" i="1" smtClean="0">
                                          <a:solidFill>
                                            <a:srgbClr val="005293"/>
                                          </a:solidFill>
                                          <a:latin typeface="Cambria Math"/>
                                          <a:ea typeface="Cambria Math"/>
                                        </a:rPr>
                                        <m:t>𝐷</m:t>
                                      </m:r>
                                    </m:e>
                                    <m:sup>
                                      <m:r>
                                        <a:rPr lang="en-US" sz="1900" b="0" i="1" smtClean="0">
                                          <a:solidFill>
                                            <a:srgbClr val="005293"/>
                                          </a:solidFill>
                                          <a:latin typeface="Cambria Math"/>
                                          <a:ea typeface="Cambria Math"/>
                                        </a:rPr>
                                        <m:t>𝑛𝑜𝑅𝑀</m:t>
                                      </m:r>
                                    </m:sup>
                                  </m:sSup>
                                  <m:r>
                                    <a:rPr lang="en-US" sz="1900" b="0" i="1" smtClean="0">
                                      <a:solidFill>
                                        <a:srgbClr val="005293"/>
                                      </a:solidFill>
                                      <a:latin typeface="Cambria Math"/>
                                      <a:ea typeface="Cambria Math"/>
                                    </a:rPr>
                                    <m:t>−</m:t>
                                  </m:r>
                                  <m:sSup>
                                    <m:sSupPr>
                                      <m:ctrlPr>
                                        <a:rPr lang="en-US" sz="1900" b="0" i="1" smtClean="0">
                                          <a:solidFill>
                                            <a:srgbClr val="005293"/>
                                          </a:solidFill>
                                          <a:latin typeface="Cambria Math"/>
                                          <a:ea typeface="Cambria Math"/>
                                        </a:rPr>
                                      </m:ctrlPr>
                                    </m:sSupPr>
                                    <m:e>
                                      <m:r>
                                        <a:rPr lang="en-US" sz="1900" b="0" i="1" smtClean="0">
                                          <a:solidFill>
                                            <a:srgbClr val="005293"/>
                                          </a:solidFill>
                                          <a:latin typeface="Cambria Math"/>
                                          <a:ea typeface="Cambria Math"/>
                                        </a:rPr>
                                        <m:t>𝐷</m:t>
                                      </m:r>
                                    </m:e>
                                    <m:sup>
                                      <m:r>
                                        <a:rPr lang="en-US" sz="1900" b="0" i="1" smtClean="0">
                                          <a:solidFill>
                                            <a:srgbClr val="005293"/>
                                          </a:solidFill>
                                          <a:latin typeface="Cambria Math"/>
                                          <a:ea typeface="Cambria Math"/>
                                        </a:rPr>
                                        <m:t>𝑅𝑀</m:t>
                                      </m:r>
                                    </m:sup>
                                  </m:sSup>
                                </m:e>
                              </m:d>
                              <m:r>
                                <a:rPr lang="en-US" sz="1900" b="0" i="1" smtClean="0">
                                  <a:solidFill>
                                    <a:srgbClr val="005293"/>
                                  </a:solidFill>
                                  <a:latin typeface="Cambria Math"/>
                                  <a:ea typeface="Cambria Math"/>
                                </a:rPr>
                                <m:t> </m:t>
                              </m:r>
                              <m:r>
                                <a:rPr lang="en-US" sz="1900" b="0" i="1" smtClean="0">
                                  <a:solidFill>
                                    <a:srgbClr val="005293"/>
                                  </a:solidFill>
                                  <a:latin typeface="Cambria Math"/>
                                  <a:ea typeface="Cambria Math"/>
                                </a:rPr>
                                <m:t>𝑜𝑡h𝑒𝑟𝑤𝑖𝑠𝑒</m:t>
                              </m:r>
                            </m:e>
                          </m:eqArr>
                        </m:e>
                      </m:d>
                    </m:oMath>
                  </m:oMathPara>
                </a14:m>
                <a:endParaRPr lang="en-US" sz="1900" dirty="0" smtClean="0">
                  <a:solidFill>
                    <a:srgbClr val="005293"/>
                  </a:solidFill>
                </a:endParaRPr>
              </a:p>
              <a:p>
                <a:r>
                  <a:rPr lang="en-US" sz="1900" dirty="0" smtClean="0">
                    <a:solidFill>
                      <a:srgbClr val="005293"/>
                    </a:solidFill>
                  </a:rPr>
                  <a:t>Here </a:t>
                </a:r>
                <a14:m>
                  <m:oMath xmlns:m="http://schemas.openxmlformats.org/officeDocument/2006/math">
                    <m:sSup>
                      <m:sSupPr>
                        <m:ctrlPr>
                          <a:rPr lang="en-US" sz="1900" i="1" smtClean="0">
                            <a:solidFill>
                              <a:srgbClr val="005293"/>
                            </a:solidFill>
                            <a:latin typeface="Cambria Math"/>
                          </a:rPr>
                        </m:ctrlPr>
                      </m:sSupPr>
                      <m:e>
                        <m:r>
                          <a:rPr lang="en-US" sz="1900" b="0" i="1" smtClean="0">
                            <a:solidFill>
                              <a:srgbClr val="005293"/>
                            </a:solidFill>
                            <a:latin typeface="Cambria Math"/>
                          </a:rPr>
                          <m:t>𝐷</m:t>
                        </m:r>
                      </m:e>
                      <m:sup>
                        <m:r>
                          <a:rPr lang="en-US" sz="1900" b="0" i="1" smtClean="0">
                            <a:solidFill>
                              <a:srgbClr val="005293"/>
                            </a:solidFill>
                            <a:latin typeface="Cambria Math"/>
                          </a:rPr>
                          <m:t>𝑛𝑜𝑅𝑀</m:t>
                        </m:r>
                      </m:sup>
                    </m:sSup>
                  </m:oMath>
                </a14:m>
                <a:r>
                  <a:rPr lang="en-US" sz="1900" dirty="0" smtClean="0">
                    <a:solidFill>
                      <a:srgbClr val="005293"/>
                    </a:solidFill>
                  </a:rPr>
                  <a:t> is the total delay over 1800 seconds when there is no ramp metering. </a:t>
                </a:r>
              </a:p>
              <a:p>
                <a:endParaRPr lang="en-US" sz="1900" dirty="0" smtClean="0">
                  <a:solidFill>
                    <a:srgbClr val="005293"/>
                  </a:solidFill>
                </a:endParaRPr>
              </a:p>
              <a:p>
                <a:pPr marL="342900" indent="-342900">
                  <a:buFont typeface="Wingdings" panose="05000000000000000000" pitchFamily="2" charset="2"/>
                  <a:buChar char="v"/>
                </a:pPr>
                <a:r>
                  <a:rPr lang="en-US" sz="1900" dirty="0" smtClean="0">
                    <a:solidFill>
                      <a:srgbClr val="005293"/>
                    </a:solidFill>
                  </a:rPr>
                  <a:t>Thus the goal of the reinforcement learning game is to take an action which minimizes the delay compared to the previous action taken over a time horizon of 1800 seconds. </a:t>
                </a:r>
              </a:p>
              <a:p>
                <a:pPr marL="342900" indent="-342900">
                  <a:buFont typeface="Wingdings" panose="05000000000000000000" pitchFamily="2" charset="2"/>
                  <a:buChar char="v"/>
                </a:pPr>
                <a:r>
                  <a:rPr lang="en-US" sz="1900" dirty="0" smtClean="0">
                    <a:solidFill>
                      <a:srgbClr val="005293"/>
                    </a:solidFill>
                  </a:rPr>
                  <a:t>Hence each episode consist of  </a:t>
                </a:r>
                <a14:m>
                  <m:oMath xmlns:m="http://schemas.openxmlformats.org/officeDocument/2006/math">
                    <m:f>
                      <m:fPr>
                        <m:ctrlPr>
                          <a:rPr lang="en-US" sz="1900" i="1" smtClean="0">
                            <a:solidFill>
                              <a:srgbClr val="005293"/>
                            </a:solidFill>
                            <a:latin typeface="Cambria Math"/>
                          </a:rPr>
                        </m:ctrlPr>
                      </m:fPr>
                      <m:num>
                        <m:r>
                          <a:rPr lang="en-US" sz="1900" b="0" i="1" smtClean="0">
                            <a:solidFill>
                              <a:srgbClr val="005293"/>
                            </a:solidFill>
                            <a:latin typeface="Cambria Math"/>
                          </a:rPr>
                          <m:t>1800</m:t>
                        </m:r>
                      </m:num>
                      <m:den>
                        <m:r>
                          <a:rPr lang="en-US" sz="1900" b="0" i="1" smtClean="0">
                            <a:solidFill>
                              <a:srgbClr val="005293"/>
                            </a:solidFill>
                            <a:latin typeface="Cambria Math"/>
                          </a:rPr>
                          <m:t>12</m:t>
                        </m:r>
                      </m:den>
                    </m:f>
                    <m:r>
                      <a:rPr lang="en-US" sz="1900" b="0" i="1" smtClean="0">
                        <a:solidFill>
                          <a:srgbClr val="005293"/>
                        </a:solidFill>
                        <a:latin typeface="Cambria Math"/>
                      </a:rPr>
                      <m:t>=150&lt;</m:t>
                    </m:r>
                    <m:r>
                      <a:rPr lang="en-US" sz="1900" b="0" i="1" smtClean="0">
                        <a:solidFill>
                          <a:srgbClr val="005293"/>
                        </a:solidFill>
                        <a:latin typeface="Cambria Math"/>
                      </a:rPr>
                      <m:t>𝑠</m:t>
                    </m:r>
                    <m:r>
                      <a:rPr lang="en-US" sz="1900" b="0" i="1" smtClean="0">
                        <a:solidFill>
                          <a:srgbClr val="005293"/>
                        </a:solidFill>
                        <a:latin typeface="Cambria Math"/>
                      </a:rPr>
                      <m:t>,</m:t>
                    </m:r>
                    <m:r>
                      <a:rPr lang="en-US" sz="1900" b="0" i="1" smtClean="0">
                        <a:solidFill>
                          <a:srgbClr val="005293"/>
                        </a:solidFill>
                        <a:latin typeface="Cambria Math"/>
                      </a:rPr>
                      <m:t>𝑎</m:t>
                    </m:r>
                    <m:r>
                      <a:rPr lang="en-US" sz="1900" b="0" i="1" smtClean="0">
                        <a:solidFill>
                          <a:srgbClr val="005293"/>
                        </a:solidFill>
                        <a:latin typeface="Cambria Math"/>
                      </a:rPr>
                      <m:t>,</m:t>
                    </m:r>
                    <m:sSup>
                      <m:sSupPr>
                        <m:ctrlPr>
                          <a:rPr lang="en-US" sz="1900" b="0" i="1" smtClean="0">
                            <a:solidFill>
                              <a:srgbClr val="005293"/>
                            </a:solidFill>
                            <a:latin typeface="Cambria Math"/>
                          </a:rPr>
                        </m:ctrlPr>
                      </m:sSupPr>
                      <m:e>
                        <m:r>
                          <a:rPr lang="en-US" sz="1900" b="0" i="1" smtClean="0">
                            <a:solidFill>
                              <a:srgbClr val="005293"/>
                            </a:solidFill>
                            <a:latin typeface="Cambria Math"/>
                          </a:rPr>
                          <m:t>𝑟</m:t>
                        </m:r>
                      </m:e>
                      <m:sup>
                        <m:r>
                          <a:rPr lang="en-US" sz="1900" b="0" i="1" smtClean="0">
                            <a:solidFill>
                              <a:srgbClr val="005293"/>
                            </a:solidFill>
                            <a:latin typeface="Cambria Math"/>
                          </a:rPr>
                          <m:t>′</m:t>
                        </m:r>
                      </m:sup>
                    </m:sSup>
                    <m:r>
                      <a:rPr lang="en-US" sz="1900" b="0" i="1" smtClean="0">
                        <a:solidFill>
                          <a:srgbClr val="005293"/>
                        </a:solidFill>
                        <a:latin typeface="Cambria Math"/>
                      </a:rPr>
                      <m:t>,</m:t>
                    </m:r>
                    <m:sSup>
                      <m:sSupPr>
                        <m:ctrlPr>
                          <a:rPr lang="en-US" sz="1900" b="0" i="1" smtClean="0">
                            <a:solidFill>
                              <a:srgbClr val="005293"/>
                            </a:solidFill>
                            <a:latin typeface="Cambria Math"/>
                          </a:rPr>
                        </m:ctrlPr>
                      </m:sSupPr>
                      <m:e>
                        <m:r>
                          <a:rPr lang="en-US" sz="1900" b="0" i="1" smtClean="0">
                            <a:solidFill>
                              <a:srgbClr val="005293"/>
                            </a:solidFill>
                            <a:latin typeface="Cambria Math"/>
                          </a:rPr>
                          <m:t>𝑠</m:t>
                        </m:r>
                      </m:e>
                      <m:sup>
                        <m:r>
                          <a:rPr lang="en-US" sz="1900" b="0" i="1" smtClean="0">
                            <a:solidFill>
                              <a:srgbClr val="005293"/>
                            </a:solidFill>
                            <a:latin typeface="Cambria Math"/>
                          </a:rPr>
                          <m:t>′</m:t>
                        </m:r>
                      </m:sup>
                    </m:sSup>
                    <m:r>
                      <a:rPr lang="en-US" sz="1900" b="0" i="1" smtClean="0">
                        <a:solidFill>
                          <a:srgbClr val="005293"/>
                        </a:solidFill>
                        <a:latin typeface="Cambria Math"/>
                      </a:rPr>
                      <m:t>,</m:t>
                    </m:r>
                    <m:sSup>
                      <m:sSupPr>
                        <m:ctrlPr>
                          <a:rPr lang="en-US" sz="1900" b="0" i="1" smtClean="0">
                            <a:solidFill>
                              <a:srgbClr val="005293"/>
                            </a:solidFill>
                            <a:latin typeface="Cambria Math"/>
                          </a:rPr>
                        </m:ctrlPr>
                      </m:sSupPr>
                      <m:e>
                        <m:r>
                          <a:rPr lang="en-US" sz="1900" b="0" i="1" smtClean="0">
                            <a:solidFill>
                              <a:srgbClr val="005293"/>
                            </a:solidFill>
                            <a:latin typeface="Cambria Math"/>
                          </a:rPr>
                          <m:t>𝑎</m:t>
                        </m:r>
                      </m:e>
                      <m:sup>
                        <m:r>
                          <a:rPr lang="en-US" sz="1900" b="0" i="1" smtClean="0">
                            <a:solidFill>
                              <a:srgbClr val="005293"/>
                            </a:solidFill>
                            <a:latin typeface="Cambria Math"/>
                          </a:rPr>
                          <m:t>′</m:t>
                        </m:r>
                      </m:sup>
                    </m:sSup>
                    <m:r>
                      <a:rPr lang="en-US" sz="1900" b="0" i="1" smtClean="0">
                        <a:solidFill>
                          <a:srgbClr val="005293"/>
                        </a:solidFill>
                        <a:latin typeface="Cambria Math"/>
                      </a:rPr>
                      <m:t>&gt;</m:t>
                    </m:r>
                  </m:oMath>
                </a14:m>
                <a:r>
                  <a:rPr lang="en-US" sz="1900" dirty="0" smtClean="0">
                    <a:solidFill>
                      <a:srgbClr val="005293"/>
                    </a:solidFill>
                  </a:rPr>
                  <a:t> state action pairs. </a:t>
                </a:r>
              </a:p>
              <a:p>
                <a:pPr marL="342900" indent="-342900">
                  <a:buFont typeface="Wingdings" panose="05000000000000000000" pitchFamily="2" charset="2"/>
                  <a:buChar char="v"/>
                </a:pPr>
                <a:endParaRPr lang="en-US" sz="19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29304" y="729595"/>
                <a:ext cx="8508999" cy="5972762"/>
              </a:xfrm>
              <a:blipFill rotWithShape="1">
                <a:blip r:embed="rId3"/>
                <a:stretch>
                  <a:fillRect l="-1719" t="-1124" r="-1289"/>
                </a:stretch>
              </a:blipFill>
            </p:spPr>
            <p:txBody>
              <a:bodyPr/>
              <a:lstStyle/>
              <a:p>
                <a:r>
                  <a:rPr lang="en-US">
                    <a:noFill/>
                  </a:rPr>
                  <a:t> </a:t>
                </a:r>
              </a:p>
            </p:txBody>
          </p:sp>
        </mc:Fallback>
      </mc:AlternateContent>
      <p:sp>
        <p:nvSpPr>
          <p:cNvPr id="3" name="Title 2"/>
          <p:cNvSpPr>
            <a:spLocks noGrp="1"/>
          </p:cNvSpPr>
          <p:nvPr>
            <p:ph type="title"/>
          </p:nvPr>
        </p:nvSpPr>
        <p:spPr>
          <a:xfrm>
            <a:off x="421555" y="275914"/>
            <a:ext cx="8508999" cy="360000"/>
          </a:xfrm>
        </p:spPr>
        <p:txBody>
          <a:bodyPr/>
          <a:lstStyle/>
          <a:p>
            <a:r>
              <a:rPr lang="en-US" b="1" dirty="0">
                <a:solidFill>
                  <a:srgbClr val="00B050"/>
                </a:solidFill>
              </a:rPr>
              <a:t>Traffic Emulator </a:t>
            </a:r>
            <a:r>
              <a:rPr lang="en-US" b="1" dirty="0" smtClean="0">
                <a:solidFill>
                  <a:srgbClr val="00B050"/>
                </a:solidFill>
              </a:rPr>
              <a:t>Reward</a:t>
            </a:r>
            <a:endParaRPr lang="en-US" dirty="0"/>
          </a:p>
        </p:txBody>
      </p:sp>
    </p:spTree>
    <p:extLst>
      <p:ext uri="{BB962C8B-B14F-4D97-AF65-F5344CB8AC3E}">
        <p14:creationId xmlns:p14="http://schemas.microsoft.com/office/powerpoint/2010/main" val="1079984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510" y="992568"/>
            <a:ext cx="8508999" cy="5385372"/>
          </a:xfrm>
        </p:spPr>
        <p:txBody>
          <a:bodyPr/>
          <a:lstStyle/>
          <a:p>
            <a:pPr marL="285750" indent="-285750">
              <a:buFont typeface="Wingdings" panose="05000000000000000000" pitchFamily="2" charset="2"/>
              <a:buChar char="v"/>
            </a:pPr>
            <a:r>
              <a:rPr lang="en-US" sz="2200" dirty="0" smtClean="0">
                <a:solidFill>
                  <a:srgbClr val="005293"/>
                </a:solidFill>
              </a:rPr>
              <a:t>The number of epochs =300;</a:t>
            </a:r>
          </a:p>
          <a:p>
            <a:pPr marL="285750" indent="-285750">
              <a:buFont typeface="Wingdings" panose="05000000000000000000" pitchFamily="2" charset="2"/>
              <a:buChar char="v"/>
            </a:pPr>
            <a:r>
              <a:rPr lang="en-US" sz="2200" dirty="0" smtClean="0">
                <a:solidFill>
                  <a:srgbClr val="005293"/>
                </a:solidFill>
              </a:rPr>
              <a:t>For each epoch set random (bounded) flow rates for all source cells of the expressway.</a:t>
            </a:r>
          </a:p>
          <a:p>
            <a:pPr marL="285750" indent="-285750">
              <a:buFont typeface="Wingdings" panose="05000000000000000000" pitchFamily="2" charset="2"/>
              <a:buChar char="v"/>
            </a:pPr>
            <a:r>
              <a:rPr lang="en-US" sz="2200" dirty="0" smtClean="0">
                <a:solidFill>
                  <a:srgbClr val="005293"/>
                </a:solidFill>
              </a:rPr>
              <a:t>The CTM based traffic simulation gives the reward over 1800 seconds (of simulation time) which is back propagated to train the Neural network shown below.  </a:t>
            </a:r>
          </a:p>
          <a:p>
            <a:pPr marL="285750" indent="-285750">
              <a:buFont typeface="Wingdings" panose="05000000000000000000" pitchFamily="2" charset="2"/>
              <a:buChar char="v"/>
            </a:pPr>
            <a:r>
              <a:rPr lang="en-US" sz="2200" dirty="0" smtClean="0">
                <a:solidFill>
                  <a:srgbClr val="005293"/>
                </a:solidFill>
              </a:rPr>
              <a:t>100,000&lt;</a:t>
            </a:r>
            <a:r>
              <a:rPr lang="en-US" sz="2200" dirty="0" err="1" smtClean="0">
                <a:solidFill>
                  <a:srgbClr val="005293"/>
                </a:solidFill>
              </a:rPr>
              <a:t>s,a,r’,s</a:t>
            </a:r>
            <a:r>
              <a:rPr lang="en-US" sz="2200" dirty="0" smtClean="0">
                <a:solidFill>
                  <a:srgbClr val="005293"/>
                </a:solidFill>
              </a:rPr>
              <a:t>’&gt; records stored in memory for Experience replay</a:t>
            </a:r>
          </a:p>
          <a:p>
            <a:pPr marL="285750" indent="-285750">
              <a:buFont typeface="Wingdings" panose="05000000000000000000" pitchFamily="2" charset="2"/>
              <a:buChar char="v"/>
            </a:pPr>
            <a:r>
              <a:rPr lang="en-US" sz="2200" dirty="0" smtClean="0">
                <a:solidFill>
                  <a:srgbClr val="005293"/>
                </a:solidFill>
              </a:rPr>
              <a:t>batch size for Neural network update is 32.</a:t>
            </a:r>
          </a:p>
          <a:p>
            <a:endParaRPr lang="en-US" sz="2200" dirty="0" smtClean="0"/>
          </a:p>
        </p:txBody>
      </p:sp>
      <p:sp>
        <p:nvSpPr>
          <p:cNvPr id="3" name="Title 2"/>
          <p:cNvSpPr>
            <a:spLocks noGrp="1"/>
          </p:cNvSpPr>
          <p:nvPr>
            <p:ph type="title"/>
          </p:nvPr>
        </p:nvSpPr>
        <p:spPr>
          <a:xfrm>
            <a:off x="349570" y="328930"/>
            <a:ext cx="8508999" cy="360000"/>
          </a:xfrm>
        </p:spPr>
        <p:txBody>
          <a:bodyPr/>
          <a:lstStyle/>
          <a:p>
            <a:r>
              <a:rPr lang="en-US" b="1" dirty="0" smtClean="0">
                <a:solidFill>
                  <a:srgbClr val="00B050"/>
                </a:solidFill>
              </a:rPr>
              <a:t>Training</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4236318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9090" y="906154"/>
            <a:ext cx="8508999" cy="4783754"/>
          </a:xfrm>
        </p:spPr>
        <p:txBody>
          <a:bodyPr/>
          <a:lstStyle/>
          <a:p>
            <a:r>
              <a:rPr lang="en-US" sz="1500" dirty="0" err="1">
                <a:solidFill>
                  <a:srgbClr val="000000"/>
                </a:solidFill>
                <a:latin typeface="Consolas"/>
              </a:rPr>
              <a:t>MultiLayerConfiguration</a:t>
            </a:r>
            <a:r>
              <a:rPr lang="en-US" sz="1500" dirty="0">
                <a:solidFill>
                  <a:srgbClr val="000000"/>
                </a:solidFill>
                <a:latin typeface="Consolas"/>
              </a:rPr>
              <a:t> </a:t>
            </a:r>
            <a:r>
              <a:rPr lang="en-US" sz="1500" dirty="0" err="1">
                <a:solidFill>
                  <a:srgbClr val="000000"/>
                </a:solidFill>
                <a:latin typeface="Consolas"/>
              </a:rPr>
              <a:t>conf</a:t>
            </a:r>
            <a:r>
              <a:rPr lang="en-US" sz="1500" dirty="0">
                <a:solidFill>
                  <a:srgbClr val="000000"/>
                </a:solidFill>
                <a:latin typeface="Consolas"/>
              </a:rPr>
              <a:t> = </a:t>
            </a:r>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NeuralNetConfiguration.Builder</a:t>
            </a:r>
            <a:r>
              <a:rPr lang="en-US" sz="1500" b="1" dirty="0">
                <a:solidFill>
                  <a:srgbClr val="000000"/>
                </a:solidFill>
                <a:latin typeface="Consolas"/>
              </a:rPr>
              <a:t>()</a:t>
            </a:r>
          </a:p>
          <a:p>
            <a:r>
              <a:rPr lang="en-US" sz="1500" dirty="0">
                <a:solidFill>
                  <a:srgbClr val="000000"/>
                </a:solidFill>
                <a:latin typeface="Consolas"/>
              </a:rPr>
              <a:t>.seed(</a:t>
            </a:r>
            <a:r>
              <a:rPr lang="en-US" sz="1500" dirty="0" err="1">
                <a:solidFill>
                  <a:srgbClr val="0000C0"/>
                </a:solidFill>
                <a:latin typeface="Consolas"/>
              </a:rPr>
              <a:t>random</a:t>
            </a:r>
            <a:r>
              <a:rPr lang="en-US" sz="1500" dirty="0" err="1">
                <a:solidFill>
                  <a:srgbClr val="000000"/>
                </a:solidFill>
                <a:latin typeface="Consolas"/>
              </a:rPr>
              <a:t>.nextLong</a:t>
            </a:r>
            <a:r>
              <a:rPr lang="en-US" sz="1500"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optimizationAlgo</a:t>
            </a:r>
            <a:r>
              <a:rPr lang="en-US" sz="1500" dirty="0">
                <a:solidFill>
                  <a:srgbClr val="000000"/>
                </a:solidFill>
                <a:latin typeface="Consolas"/>
              </a:rPr>
              <a:t>(</a:t>
            </a:r>
            <a:r>
              <a:rPr lang="en-US" sz="1500" dirty="0" err="1">
                <a:solidFill>
                  <a:srgbClr val="000000"/>
                </a:solidFill>
                <a:latin typeface="Consolas"/>
              </a:rPr>
              <a:t>OptimizationAlgorithm.</a:t>
            </a:r>
            <a:r>
              <a:rPr lang="en-US" sz="1500" i="1" dirty="0" err="1">
                <a:solidFill>
                  <a:srgbClr val="0000C0"/>
                </a:solidFill>
                <a:latin typeface="Consolas"/>
              </a:rPr>
              <a:t>STOCHASTIC_GRADIENT_DESCENT</a:t>
            </a:r>
            <a:r>
              <a:rPr lang="en-US" sz="1500" i="1" dirty="0">
                <a:solidFill>
                  <a:srgbClr val="000000"/>
                </a:solidFill>
                <a:latin typeface="Consolas"/>
              </a:rPr>
              <a:t>)</a:t>
            </a:r>
          </a:p>
          <a:p>
            <a:r>
              <a:rPr lang="en-US" sz="1500" dirty="0">
                <a:solidFill>
                  <a:srgbClr val="000000"/>
                </a:solidFill>
                <a:latin typeface="Consolas"/>
              </a:rPr>
              <a:t>.iterations(1)</a:t>
            </a:r>
          </a:p>
          <a:p>
            <a:r>
              <a:rPr lang="en-US" sz="1500" dirty="0">
                <a:solidFill>
                  <a:srgbClr val="000000"/>
                </a:solidFill>
                <a:latin typeface="Consolas"/>
              </a:rPr>
              <a:t>.activation(</a:t>
            </a:r>
            <a:r>
              <a:rPr lang="en-US" sz="1500" dirty="0">
                <a:solidFill>
                  <a:srgbClr val="2A00FF"/>
                </a:solidFill>
                <a:latin typeface="Consolas"/>
              </a:rPr>
              <a:t>"</a:t>
            </a:r>
            <a:r>
              <a:rPr lang="en-US" sz="1500" dirty="0" err="1">
                <a:solidFill>
                  <a:srgbClr val="2A00FF"/>
                </a:solidFill>
                <a:latin typeface="Consolas"/>
              </a:rPr>
              <a:t>leakyrelu</a:t>
            </a:r>
            <a:r>
              <a:rPr lang="en-US" sz="1500" dirty="0">
                <a:solidFill>
                  <a:srgbClr val="2A00FF"/>
                </a:solidFill>
                <a:latin typeface="Consolas"/>
              </a:rPr>
              <a:t>"</a:t>
            </a:r>
            <a:r>
              <a:rPr lang="en-US" sz="1500"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weightInit</a:t>
            </a:r>
            <a:r>
              <a:rPr lang="en-US" sz="1500" dirty="0">
                <a:solidFill>
                  <a:srgbClr val="000000"/>
                </a:solidFill>
                <a:latin typeface="Consolas"/>
              </a:rPr>
              <a:t>(</a:t>
            </a:r>
            <a:r>
              <a:rPr lang="en-US" sz="1500" dirty="0" err="1">
                <a:solidFill>
                  <a:srgbClr val="000000"/>
                </a:solidFill>
                <a:latin typeface="Consolas"/>
              </a:rPr>
              <a:t>WeightInit.</a:t>
            </a:r>
            <a:r>
              <a:rPr lang="en-US" sz="1500" i="1" dirty="0" err="1">
                <a:solidFill>
                  <a:srgbClr val="0000C0"/>
                </a:solidFill>
                <a:latin typeface="Consolas"/>
              </a:rPr>
              <a:t>RELU</a:t>
            </a:r>
            <a:r>
              <a:rPr lang="en-US" sz="1500" i="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learningRate</a:t>
            </a:r>
            <a:r>
              <a:rPr lang="en-US" sz="1500" dirty="0">
                <a:solidFill>
                  <a:srgbClr val="000000"/>
                </a:solidFill>
                <a:latin typeface="Consolas"/>
              </a:rPr>
              <a:t>(</a:t>
            </a:r>
            <a:r>
              <a:rPr lang="en-US" sz="1500" dirty="0" err="1">
                <a:solidFill>
                  <a:srgbClr val="000000"/>
                </a:solidFill>
                <a:latin typeface="Consolas"/>
              </a:rPr>
              <a:t>learningRate</a:t>
            </a:r>
            <a:r>
              <a:rPr lang="en-US" sz="1500" dirty="0">
                <a:solidFill>
                  <a:srgbClr val="000000"/>
                </a:solidFill>
                <a:latin typeface="Consolas"/>
              </a:rPr>
              <a:t>)</a:t>
            </a:r>
          </a:p>
          <a:p>
            <a:r>
              <a:rPr lang="en-US" sz="1500" dirty="0">
                <a:solidFill>
                  <a:srgbClr val="000000"/>
                </a:solidFill>
                <a:latin typeface="Consolas"/>
              </a:rPr>
              <a:t>.updater(</a:t>
            </a:r>
            <a:r>
              <a:rPr lang="en-US" sz="1500" dirty="0" err="1">
                <a:solidFill>
                  <a:srgbClr val="000000"/>
                </a:solidFill>
                <a:latin typeface="Consolas"/>
              </a:rPr>
              <a:t>Updater.</a:t>
            </a:r>
            <a:r>
              <a:rPr lang="en-US" sz="1500" i="1" dirty="0" err="1">
                <a:solidFill>
                  <a:srgbClr val="0000C0"/>
                </a:solidFill>
                <a:latin typeface="Consolas"/>
              </a:rPr>
              <a:t>RMSPROP</a:t>
            </a:r>
            <a:r>
              <a:rPr lang="en-US" sz="1500" i="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rmsDecay</a:t>
            </a:r>
            <a:r>
              <a:rPr lang="en-US" sz="1500" dirty="0">
                <a:solidFill>
                  <a:srgbClr val="000000"/>
                </a:solidFill>
                <a:latin typeface="Consolas"/>
              </a:rPr>
              <a:t>(0.9)</a:t>
            </a:r>
          </a:p>
          <a:p>
            <a:r>
              <a:rPr lang="en-US" sz="1500" dirty="0">
                <a:solidFill>
                  <a:srgbClr val="000000"/>
                </a:solidFill>
                <a:latin typeface="Consolas"/>
              </a:rPr>
              <a:t>.</a:t>
            </a:r>
            <a:r>
              <a:rPr lang="en-US" sz="1500" dirty="0">
                <a:solidFill>
                  <a:srgbClr val="000000"/>
                </a:solidFill>
                <a:highlight>
                  <a:srgbClr val="D4D4D4"/>
                </a:highlight>
                <a:latin typeface="Consolas"/>
              </a:rPr>
              <a:t>regularization(</a:t>
            </a:r>
            <a:r>
              <a:rPr lang="en-US" sz="1500" b="1" dirty="0">
                <a:solidFill>
                  <a:srgbClr val="7F0055"/>
                </a:solidFill>
                <a:highlight>
                  <a:srgbClr val="D4D4D4"/>
                </a:highlight>
                <a:latin typeface="Consolas"/>
              </a:rPr>
              <a:t>true</a:t>
            </a:r>
            <a:r>
              <a:rPr lang="en-US" sz="1500" b="1" dirty="0">
                <a:solidFill>
                  <a:srgbClr val="000000"/>
                </a:solidFill>
                <a:highlight>
                  <a:srgbClr val="D4D4D4"/>
                </a:highlight>
                <a:latin typeface="Consolas"/>
              </a:rPr>
              <a:t>)</a:t>
            </a:r>
          </a:p>
          <a:p>
            <a:r>
              <a:rPr lang="en-US" sz="1500" dirty="0">
                <a:solidFill>
                  <a:srgbClr val="000000"/>
                </a:solidFill>
                <a:latin typeface="Consolas"/>
              </a:rPr>
              <a:t>.l2(2.0e-4)</a:t>
            </a:r>
          </a:p>
          <a:p>
            <a:r>
              <a:rPr lang="en-US" sz="1500" dirty="0">
                <a:solidFill>
                  <a:srgbClr val="000000"/>
                </a:solidFill>
                <a:latin typeface="Consolas"/>
              </a:rPr>
              <a:t>.list()</a:t>
            </a:r>
          </a:p>
          <a:p>
            <a:r>
              <a:rPr lang="en-US" sz="1500" dirty="0">
                <a:solidFill>
                  <a:srgbClr val="000000"/>
                </a:solidFill>
                <a:latin typeface="Consolas"/>
              </a:rPr>
              <a:t>.layer(0,</a:t>
            </a:r>
          </a:p>
          <a:p>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DenseLayer.Builder</a:t>
            </a:r>
            <a:r>
              <a:rPr lang="en-US" sz="1500" b="1" dirty="0">
                <a:solidFill>
                  <a:srgbClr val="000000"/>
                </a:solidFill>
                <a:latin typeface="Consolas"/>
              </a:rPr>
              <a:t>().</a:t>
            </a:r>
            <a:r>
              <a:rPr lang="en-US" sz="1500" b="1" dirty="0" err="1">
                <a:solidFill>
                  <a:srgbClr val="000000"/>
                </a:solidFill>
                <a:latin typeface="Consolas"/>
              </a:rPr>
              <a:t>nIn</a:t>
            </a:r>
            <a:r>
              <a:rPr lang="en-US" sz="1500" b="1" dirty="0">
                <a:solidFill>
                  <a:srgbClr val="000000"/>
                </a:solidFill>
                <a:latin typeface="Consolas"/>
              </a:rPr>
              <a:t>(</a:t>
            </a:r>
            <a:r>
              <a:rPr lang="en-US" sz="1500" b="1" dirty="0" err="1">
                <a:solidFill>
                  <a:srgbClr val="0000C0"/>
                </a:solidFill>
                <a:latin typeface="Consolas"/>
              </a:rPr>
              <a:t>numOfCells</a:t>
            </a:r>
            <a:r>
              <a:rPr lang="en-US" sz="1500" b="1" dirty="0">
                <a:solidFill>
                  <a:srgbClr val="000000"/>
                </a:solidFill>
                <a:latin typeface="Consolas"/>
              </a:rPr>
              <a:t>).</a:t>
            </a:r>
            <a:r>
              <a:rPr lang="en-US" sz="1500" b="1" dirty="0" err="1">
                <a:solidFill>
                  <a:srgbClr val="000000"/>
                </a:solidFill>
                <a:latin typeface="Consolas"/>
              </a:rPr>
              <a:t>nOut</a:t>
            </a:r>
            <a:r>
              <a:rPr lang="en-US" sz="1500" b="1" dirty="0">
                <a:solidFill>
                  <a:srgbClr val="000000"/>
                </a:solidFill>
                <a:latin typeface="Consolas"/>
              </a:rPr>
              <a:t>(204).activation(</a:t>
            </a:r>
            <a:r>
              <a:rPr lang="en-US" sz="1500" b="1" dirty="0">
                <a:solidFill>
                  <a:srgbClr val="2A00FF"/>
                </a:solidFill>
                <a:latin typeface="Consolas"/>
              </a:rPr>
              <a:t>"</a:t>
            </a:r>
            <a:r>
              <a:rPr lang="en-US" sz="1500" b="1" dirty="0" err="1">
                <a:solidFill>
                  <a:srgbClr val="2A00FF"/>
                </a:solidFill>
                <a:latin typeface="Consolas"/>
              </a:rPr>
              <a:t>leakyrelu</a:t>
            </a:r>
            <a:r>
              <a:rPr lang="en-US" sz="1500" b="1" dirty="0">
                <a:solidFill>
                  <a:srgbClr val="2A00FF"/>
                </a:solidFill>
                <a:latin typeface="Consolas"/>
              </a:rPr>
              <a:t>"</a:t>
            </a:r>
            <a:r>
              <a:rPr lang="en-US" sz="1500" b="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weightInit</a:t>
            </a:r>
            <a:r>
              <a:rPr lang="en-US" sz="1500" dirty="0">
                <a:solidFill>
                  <a:srgbClr val="000000"/>
                </a:solidFill>
                <a:latin typeface="Consolas"/>
              </a:rPr>
              <a:t>(</a:t>
            </a:r>
            <a:r>
              <a:rPr lang="en-US" sz="1500" dirty="0" err="1">
                <a:solidFill>
                  <a:srgbClr val="000000"/>
                </a:solidFill>
                <a:latin typeface="Consolas"/>
              </a:rPr>
              <a:t>WeightInit.</a:t>
            </a:r>
            <a:r>
              <a:rPr lang="en-US" sz="1500" i="1" dirty="0" err="1">
                <a:solidFill>
                  <a:srgbClr val="0000C0"/>
                </a:solidFill>
                <a:latin typeface="Consolas"/>
              </a:rPr>
              <a:t>RELU</a:t>
            </a:r>
            <a:r>
              <a:rPr lang="en-US" sz="1500" i="1" dirty="0">
                <a:solidFill>
                  <a:srgbClr val="000000"/>
                </a:solidFill>
                <a:latin typeface="Consolas"/>
              </a:rPr>
              <a:t>).build())</a:t>
            </a:r>
          </a:p>
          <a:p>
            <a:r>
              <a:rPr lang="en-US" sz="1500" dirty="0">
                <a:solidFill>
                  <a:srgbClr val="000000"/>
                </a:solidFill>
                <a:latin typeface="Consolas"/>
              </a:rPr>
              <a:t>.layer(1,</a:t>
            </a:r>
          </a:p>
          <a:p>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DenseLayer.Builder</a:t>
            </a:r>
            <a:r>
              <a:rPr lang="en-US" sz="1500" b="1" dirty="0">
                <a:solidFill>
                  <a:srgbClr val="000000"/>
                </a:solidFill>
                <a:latin typeface="Consolas"/>
              </a:rPr>
              <a:t>().</a:t>
            </a:r>
            <a:r>
              <a:rPr lang="en-US" sz="1500" b="1" dirty="0" err="1">
                <a:solidFill>
                  <a:srgbClr val="000000"/>
                </a:solidFill>
                <a:latin typeface="Consolas"/>
              </a:rPr>
              <a:t>nIn</a:t>
            </a:r>
            <a:r>
              <a:rPr lang="en-US" sz="1500" b="1" dirty="0">
                <a:solidFill>
                  <a:srgbClr val="000000"/>
                </a:solidFill>
                <a:latin typeface="Consolas"/>
              </a:rPr>
              <a:t>(204).</a:t>
            </a:r>
            <a:r>
              <a:rPr lang="en-US" sz="1500" b="1" dirty="0" err="1">
                <a:solidFill>
                  <a:srgbClr val="000000"/>
                </a:solidFill>
                <a:latin typeface="Consolas"/>
              </a:rPr>
              <a:t>nOut</a:t>
            </a:r>
            <a:r>
              <a:rPr lang="en-US" sz="1500" b="1" dirty="0">
                <a:solidFill>
                  <a:srgbClr val="000000"/>
                </a:solidFill>
                <a:latin typeface="Consolas"/>
              </a:rPr>
              <a:t>(150).activation(</a:t>
            </a:r>
            <a:r>
              <a:rPr lang="en-US" sz="1500" b="1" dirty="0">
                <a:solidFill>
                  <a:srgbClr val="2A00FF"/>
                </a:solidFill>
                <a:latin typeface="Consolas"/>
              </a:rPr>
              <a:t>"</a:t>
            </a:r>
            <a:r>
              <a:rPr lang="en-US" sz="1500" b="1" dirty="0" err="1">
                <a:solidFill>
                  <a:srgbClr val="2A00FF"/>
                </a:solidFill>
                <a:latin typeface="Consolas"/>
              </a:rPr>
              <a:t>leakyrelu</a:t>
            </a:r>
            <a:r>
              <a:rPr lang="en-US" sz="1500" b="1" dirty="0">
                <a:solidFill>
                  <a:srgbClr val="2A00FF"/>
                </a:solidFill>
                <a:latin typeface="Consolas"/>
              </a:rPr>
              <a:t>"</a:t>
            </a:r>
            <a:r>
              <a:rPr lang="en-US" sz="1500" b="1" dirty="0">
                <a:solidFill>
                  <a:srgbClr val="000000"/>
                </a:solidFill>
                <a:latin typeface="Consolas"/>
              </a:rPr>
              <a:t>)</a:t>
            </a:r>
          </a:p>
          <a:p>
            <a:r>
              <a:rPr lang="en-US" sz="1500" dirty="0">
                <a:solidFill>
                  <a:srgbClr val="000000"/>
                </a:solidFill>
                <a:latin typeface="Consolas"/>
              </a:rPr>
              <a:t>.</a:t>
            </a:r>
            <a:r>
              <a:rPr lang="en-US" sz="1500" dirty="0" err="1">
                <a:solidFill>
                  <a:srgbClr val="000000"/>
                </a:solidFill>
                <a:latin typeface="Consolas"/>
              </a:rPr>
              <a:t>weightInit</a:t>
            </a:r>
            <a:r>
              <a:rPr lang="en-US" sz="1500" dirty="0">
                <a:solidFill>
                  <a:srgbClr val="000000"/>
                </a:solidFill>
                <a:latin typeface="Consolas"/>
              </a:rPr>
              <a:t>(</a:t>
            </a:r>
            <a:r>
              <a:rPr lang="en-US" sz="1500" dirty="0" err="1">
                <a:solidFill>
                  <a:srgbClr val="000000"/>
                </a:solidFill>
                <a:latin typeface="Consolas"/>
              </a:rPr>
              <a:t>WeightInit.</a:t>
            </a:r>
            <a:r>
              <a:rPr lang="en-US" sz="1500" i="1" dirty="0" err="1">
                <a:solidFill>
                  <a:srgbClr val="0000C0"/>
                </a:solidFill>
                <a:latin typeface="Consolas"/>
              </a:rPr>
              <a:t>RELU</a:t>
            </a:r>
            <a:r>
              <a:rPr lang="en-US" sz="1500" i="1" dirty="0">
                <a:solidFill>
                  <a:srgbClr val="000000"/>
                </a:solidFill>
                <a:latin typeface="Consolas"/>
              </a:rPr>
              <a:t>).build())</a:t>
            </a:r>
          </a:p>
          <a:p>
            <a:r>
              <a:rPr lang="en-US" sz="1500" dirty="0">
                <a:solidFill>
                  <a:srgbClr val="000000"/>
                </a:solidFill>
                <a:latin typeface="Consolas"/>
              </a:rPr>
              <a:t>.layer(2,</a:t>
            </a:r>
          </a:p>
          <a:p>
            <a:r>
              <a:rPr lang="en-US" sz="1500" b="1" dirty="0">
                <a:solidFill>
                  <a:srgbClr val="7F0055"/>
                </a:solidFill>
                <a:latin typeface="Consolas"/>
              </a:rPr>
              <a:t>new</a:t>
            </a:r>
            <a:r>
              <a:rPr lang="en-US" sz="1500" b="1" dirty="0">
                <a:solidFill>
                  <a:srgbClr val="000000"/>
                </a:solidFill>
                <a:latin typeface="Consolas"/>
              </a:rPr>
              <a:t> </a:t>
            </a:r>
            <a:r>
              <a:rPr lang="en-US" sz="1500" b="1" dirty="0" err="1">
                <a:solidFill>
                  <a:srgbClr val="000000"/>
                </a:solidFill>
                <a:latin typeface="Consolas"/>
              </a:rPr>
              <a:t>OutputLayer.Builder</a:t>
            </a:r>
            <a:r>
              <a:rPr lang="en-US" sz="1500" b="1" dirty="0">
                <a:solidFill>
                  <a:srgbClr val="000000"/>
                </a:solidFill>
                <a:latin typeface="Consolas"/>
              </a:rPr>
              <a:t>(</a:t>
            </a:r>
            <a:r>
              <a:rPr lang="en-US" sz="1500" b="1" dirty="0" err="1">
                <a:solidFill>
                  <a:srgbClr val="000000"/>
                </a:solidFill>
                <a:latin typeface="Consolas"/>
              </a:rPr>
              <a:t>LossFunction.</a:t>
            </a:r>
            <a:r>
              <a:rPr lang="en-US" sz="1500" b="1" i="1" dirty="0" err="1">
                <a:solidFill>
                  <a:srgbClr val="0000C0"/>
                </a:solidFill>
                <a:latin typeface="Consolas"/>
              </a:rPr>
              <a:t>MSE</a:t>
            </a:r>
            <a:r>
              <a:rPr lang="en-US" sz="1500" b="1" i="1" dirty="0">
                <a:solidFill>
                  <a:srgbClr val="000000"/>
                </a:solidFill>
                <a:latin typeface="Consolas"/>
              </a:rPr>
              <a:t>).activation(</a:t>
            </a:r>
            <a:r>
              <a:rPr lang="en-US" sz="1500" b="1" i="1" dirty="0">
                <a:solidFill>
                  <a:srgbClr val="2A00FF"/>
                </a:solidFill>
                <a:latin typeface="Consolas"/>
              </a:rPr>
              <a:t>"identity"</a:t>
            </a:r>
            <a:r>
              <a:rPr lang="en-US" sz="1500" b="1" i="1" dirty="0">
                <a:solidFill>
                  <a:srgbClr val="000000"/>
                </a:solidFill>
                <a:latin typeface="Consolas"/>
              </a:rPr>
              <a:t>).</a:t>
            </a:r>
            <a:r>
              <a:rPr lang="en-US" sz="1500" b="1" i="1" dirty="0" err="1">
                <a:solidFill>
                  <a:srgbClr val="000000"/>
                </a:solidFill>
                <a:latin typeface="Consolas"/>
              </a:rPr>
              <a:t>nIn</a:t>
            </a:r>
            <a:r>
              <a:rPr lang="en-US" sz="1500" b="1" i="1" dirty="0">
                <a:solidFill>
                  <a:srgbClr val="000000"/>
                </a:solidFill>
                <a:latin typeface="Consolas"/>
              </a:rPr>
              <a:t>(150)</a:t>
            </a:r>
          </a:p>
          <a:p>
            <a:r>
              <a:rPr lang="en-US" sz="1500" dirty="0">
                <a:solidFill>
                  <a:srgbClr val="000000"/>
                </a:solidFill>
                <a:latin typeface="Consolas"/>
              </a:rPr>
              <a:t>.</a:t>
            </a:r>
            <a:r>
              <a:rPr lang="en-US" sz="1500" dirty="0" err="1">
                <a:solidFill>
                  <a:srgbClr val="000000"/>
                </a:solidFill>
                <a:latin typeface="Consolas"/>
              </a:rPr>
              <a:t>nOut</a:t>
            </a:r>
            <a:r>
              <a:rPr lang="en-US" sz="1500" dirty="0">
                <a:solidFill>
                  <a:srgbClr val="000000"/>
                </a:solidFill>
                <a:latin typeface="Consolas"/>
              </a:rPr>
              <a:t>(</a:t>
            </a:r>
            <a:r>
              <a:rPr lang="en-US" sz="1500" dirty="0" err="1">
                <a:solidFill>
                  <a:srgbClr val="0000C0"/>
                </a:solidFill>
                <a:latin typeface="Consolas"/>
              </a:rPr>
              <a:t>numOfActions</a:t>
            </a:r>
            <a:r>
              <a:rPr lang="en-US" sz="1500" dirty="0">
                <a:solidFill>
                  <a:srgbClr val="000000"/>
                </a:solidFill>
                <a:latin typeface="Consolas"/>
              </a:rPr>
              <a:t>).build()).</a:t>
            </a:r>
            <a:r>
              <a:rPr lang="en-US" sz="1500" dirty="0" err="1">
                <a:solidFill>
                  <a:srgbClr val="000000"/>
                </a:solidFill>
                <a:latin typeface="Consolas"/>
              </a:rPr>
              <a:t>pretrain</a:t>
            </a:r>
            <a:r>
              <a:rPr lang="en-US" sz="1500" dirty="0">
                <a:solidFill>
                  <a:srgbClr val="000000"/>
                </a:solidFill>
                <a:latin typeface="Consolas"/>
              </a:rPr>
              <a:t>(</a:t>
            </a:r>
            <a:r>
              <a:rPr lang="en-US" sz="1500" b="1" dirty="0">
                <a:solidFill>
                  <a:srgbClr val="7F0055"/>
                </a:solidFill>
                <a:latin typeface="Consolas"/>
              </a:rPr>
              <a:t>false</a:t>
            </a:r>
            <a:r>
              <a:rPr lang="en-US" sz="1500" b="1" dirty="0">
                <a:solidFill>
                  <a:srgbClr val="000000"/>
                </a:solidFill>
                <a:latin typeface="Consolas"/>
              </a:rPr>
              <a:t>).</a:t>
            </a:r>
            <a:r>
              <a:rPr lang="en-US" sz="1500" b="1" dirty="0" err="1">
                <a:solidFill>
                  <a:srgbClr val="000000"/>
                </a:solidFill>
                <a:latin typeface="Consolas"/>
              </a:rPr>
              <a:t>backprop</a:t>
            </a:r>
            <a:r>
              <a:rPr lang="en-US" sz="1500" b="1" dirty="0">
                <a:solidFill>
                  <a:srgbClr val="000000"/>
                </a:solidFill>
                <a:latin typeface="Consolas"/>
              </a:rPr>
              <a:t>(</a:t>
            </a:r>
            <a:r>
              <a:rPr lang="en-US" sz="1500" b="1" dirty="0">
                <a:solidFill>
                  <a:srgbClr val="7F0055"/>
                </a:solidFill>
                <a:latin typeface="Consolas"/>
              </a:rPr>
              <a:t>true</a:t>
            </a:r>
            <a:r>
              <a:rPr lang="en-US" sz="1500" b="1" dirty="0">
                <a:solidFill>
                  <a:srgbClr val="000000"/>
                </a:solidFill>
                <a:latin typeface="Consolas"/>
              </a:rPr>
              <a:t>).build();</a:t>
            </a:r>
            <a:endParaRPr lang="en-US" sz="1500" dirty="0"/>
          </a:p>
          <a:p>
            <a:endParaRPr lang="en-US" sz="1500" dirty="0"/>
          </a:p>
        </p:txBody>
      </p:sp>
      <p:sp>
        <p:nvSpPr>
          <p:cNvPr id="3" name="Title 2"/>
          <p:cNvSpPr>
            <a:spLocks noGrp="1"/>
          </p:cNvSpPr>
          <p:nvPr>
            <p:ph type="title"/>
          </p:nvPr>
        </p:nvSpPr>
        <p:spPr>
          <a:xfrm>
            <a:off x="328818" y="252244"/>
            <a:ext cx="8508999" cy="360000"/>
          </a:xfrm>
        </p:spPr>
        <p:txBody>
          <a:bodyPr/>
          <a:lstStyle/>
          <a:p>
            <a:r>
              <a:rPr lang="en-US" b="1" dirty="0" smtClean="0">
                <a:solidFill>
                  <a:srgbClr val="00B050"/>
                </a:solidFill>
              </a:rPr>
              <a:t>TRAINING</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2027561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064" y="1377802"/>
            <a:ext cx="8157736" cy="1585531"/>
          </a:xfrm>
        </p:spPr>
        <p:txBody>
          <a:bodyPr/>
          <a:lstStyle/>
          <a:p>
            <a:pPr marL="457200" indent="-457200">
              <a:buFont typeface="+mj-lt"/>
              <a:buAutoNum type="arabicPeriod"/>
            </a:pPr>
            <a:r>
              <a:rPr lang="en-US" sz="2200" dirty="0">
                <a:solidFill>
                  <a:srgbClr val="005293"/>
                </a:solidFill>
              </a:rPr>
              <a:t>An agent interacts with an environment and learns by maximizing a scalar reward signal</a:t>
            </a:r>
            <a:r>
              <a:rPr lang="en-US" sz="2200" dirty="0" smtClean="0">
                <a:solidFill>
                  <a:srgbClr val="005293"/>
                </a:solidFill>
              </a:rPr>
              <a:t>.</a:t>
            </a:r>
          </a:p>
          <a:p>
            <a:pPr marL="457200" indent="-457200">
              <a:buFont typeface="+mj-lt"/>
              <a:buAutoNum type="arabicPeriod"/>
            </a:pPr>
            <a:r>
              <a:rPr lang="en-US" sz="2200" dirty="0">
                <a:solidFill>
                  <a:srgbClr val="005293"/>
                </a:solidFill>
              </a:rPr>
              <a:t>No models, labels, demonstrations, or any other human-provided supervision </a:t>
            </a:r>
            <a:r>
              <a:rPr lang="en-US" sz="2200" dirty="0" smtClean="0">
                <a:solidFill>
                  <a:srgbClr val="005293"/>
                </a:solidFill>
              </a:rPr>
              <a:t>signal.</a:t>
            </a:r>
            <a:endParaRPr lang="en-US" sz="2200" dirty="0">
              <a:solidFill>
                <a:srgbClr val="005293"/>
              </a:solidFill>
            </a:endParaRPr>
          </a:p>
          <a:p>
            <a:endParaRPr lang="en-US" sz="3200" dirty="0" smtClean="0">
              <a:solidFill>
                <a:srgbClr val="005293"/>
              </a:solidFill>
            </a:endParaRPr>
          </a:p>
          <a:p>
            <a:endParaRPr lang="en-US" sz="2200" dirty="0" smtClean="0">
              <a:solidFill>
                <a:srgbClr val="005293"/>
              </a:solidFill>
            </a:endParaRPr>
          </a:p>
        </p:txBody>
      </p:sp>
      <p:sp>
        <p:nvSpPr>
          <p:cNvPr id="3" name="Title 2"/>
          <p:cNvSpPr>
            <a:spLocks noGrp="1"/>
          </p:cNvSpPr>
          <p:nvPr>
            <p:ph type="title"/>
          </p:nvPr>
        </p:nvSpPr>
        <p:spPr>
          <a:xfrm>
            <a:off x="115890" y="753110"/>
            <a:ext cx="8508999" cy="360000"/>
          </a:xfrm>
        </p:spPr>
        <p:txBody>
          <a:bodyPr/>
          <a:lstStyle/>
          <a:p>
            <a:r>
              <a:rPr lang="en-US" sz="2400" b="1" dirty="0">
                <a:solidFill>
                  <a:srgbClr val="00B050"/>
                </a:solidFill>
              </a:rPr>
              <a:t>Model free learning</a:t>
            </a:r>
            <a:br>
              <a:rPr lang="en-US" sz="2400" b="1" dirty="0">
                <a:solidFill>
                  <a:srgbClr val="00B050"/>
                </a:solidFill>
              </a:rPr>
            </a:br>
            <a:endParaRPr lang="en-US" sz="2400" b="1" dirty="0">
              <a:solidFill>
                <a:srgbClr val="00B050"/>
              </a:solidFill>
            </a:endParaRPr>
          </a:p>
        </p:txBody>
      </p:sp>
      <p:sp>
        <p:nvSpPr>
          <p:cNvPr id="4" name="Content Placeholder 3"/>
          <p:cNvSpPr>
            <a:spLocks noGrp="1"/>
          </p:cNvSpPr>
          <p:nvPr>
            <p:ph idx="10"/>
          </p:nvPr>
        </p:nvSpPr>
        <p:spPr>
          <a:xfrm>
            <a:off x="65091" y="6545942"/>
            <a:ext cx="6782748" cy="210457"/>
          </a:xfrm>
        </p:spPr>
        <p:txBody>
          <a:bodyPr/>
          <a:lstStyle/>
          <a:p>
            <a:endParaRPr lang="en-US"/>
          </a:p>
        </p:txBody>
      </p:sp>
      <p:pic>
        <p:nvPicPr>
          <p:cNvPr id="1026" name="Picture 2" descr="http://kids.nationalgeographic.com/content/dam/kids/photos/articles/Science/A-G/br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716" y="3144306"/>
            <a:ext cx="1913467" cy="1076325"/>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3007782" y="5291667"/>
            <a:ext cx="2201333" cy="9144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b="1" dirty="0">
                <a:solidFill>
                  <a:srgbClr val="005293"/>
                </a:solidFill>
              </a:rPr>
              <a:t>ENVIRONMENT</a:t>
            </a:r>
          </a:p>
        </p:txBody>
      </p:sp>
      <p:cxnSp>
        <p:nvCxnSpPr>
          <p:cNvPr id="27" name="Elbow Connector 26"/>
          <p:cNvCxnSpPr>
            <a:stCxn id="9" idx="1"/>
            <a:endCxn id="1026" idx="1"/>
          </p:cNvCxnSpPr>
          <p:nvPr/>
        </p:nvCxnSpPr>
        <p:spPr>
          <a:xfrm rot="10800000" flipH="1">
            <a:off x="3007782" y="3682469"/>
            <a:ext cx="143934" cy="2066398"/>
          </a:xfrm>
          <a:prstGeom prst="bentConnector3">
            <a:avLst>
              <a:gd name="adj1" fmla="val -40764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026" idx="3"/>
            <a:endCxn id="9" idx="3"/>
          </p:cNvCxnSpPr>
          <p:nvPr/>
        </p:nvCxnSpPr>
        <p:spPr>
          <a:xfrm>
            <a:off x="5065183" y="3682469"/>
            <a:ext cx="143932" cy="2066398"/>
          </a:xfrm>
          <a:prstGeom prst="bentConnector3">
            <a:avLst>
              <a:gd name="adj1" fmla="val 37529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9" idx="0"/>
            <a:endCxn id="1026" idx="2"/>
          </p:cNvCxnSpPr>
          <p:nvPr/>
        </p:nvCxnSpPr>
        <p:spPr>
          <a:xfrm rot="5400000" flipH="1" flipV="1">
            <a:off x="3572931" y="4756149"/>
            <a:ext cx="1071036" cy="1"/>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9" name="TextBox 1038"/>
          <p:cNvSpPr txBox="1"/>
          <p:nvPr/>
        </p:nvSpPr>
        <p:spPr>
          <a:xfrm>
            <a:off x="5753100" y="4389120"/>
            <a:ext cx="1036320" cy="257250"/>
          </a:xfrm>
          <a:prstGeom prst="rect">
            <a:avLst/>
          </a:prstGeom>
          <a:noFill/>
        </p:spPr>
        <p:txBody>
          <a:bodyPr wrap="square" lIns="0" tIns="0" rIns="0" bIns="0" rtlCol="0">
            <a:spAutoFit/>
          </a:bodyPr>
          <a:lstStyle/>
          <a:p>
            <a:pPr algn="ctr">
              <a:lnSpc>
                <a:spcPct val="114000"/>
              </a:lnSpc>
            </a:pPr>
            <a:r>
              <a:rPr lang="en-US" sz="1600" dirty="0" smtClean="0">
                <a:latin typeface="+mn-lt"/>
              </a:rPr>
              <a:t>Action</a:t>
            </a:r>
          </a:p>
        </p:txBody>
      </p:sp>
      <p:sp>
        <p:nvSpPr>
          <p:cNvPr id="48" name="TextBox 47"/>
          <p:cNvSpPr txBox="1"/>
          <p:nvPr/>
        </p:nvSpPr>
        <p:spPr>
          <a:xfrm>
            <a:off x="4159673" y="4517745"/>
            <a:ext cx="1161205" cy="561436"/>
          </a:xfrm>
          <a:prstGeom prst="rect">
            <a:avLst/>
          </a:prstGeom>
          <a:noFill/>
        </p:spPr>
        <p:txBody>
          <a:bodyPr wrap="square" lIns="0" tIns="0" rIns="0" bIns="0" rtlCol="0">
            <a:spAutoFit/>
          </a:bodyPr>
          <a:lstStyle/>
          <a:p>
            <a:pPr algn="ctr">
              <a:lnSpc>
                <a:spcPct val="114000"/>
              </a:lnSpc>
            </a:pPr>
            <a:r>
              <a:rPr lang="en-US" sz="1600" dirty="0" smtClean="0">
                <a:latin typeface="+mn-lt"/>
              </a:rPr>
              <a:t>Scalar</a:t>
            </a:r>
          </a:p>
          <a:p>
            <a:pPr algn="ctr">
              <a:lnSpc>
                <a:spcPct val="114000"/>
              </a:lnSpc>
            </a:pPr>
            <a:r>
              <a:rPr lang="en-US" sz="1600" dirty="0" smtClean="0">
                <a:latin typeface="+mn-lt"/>
              </a:rPr>
              <a:t>Reward</a:t>
            </a:r>
          </a:p>
        </p:txBody>
      </p:sp>
      <p:sp>
        <p:nvSpPr>
          <p:cNvPr id="49" name="TextBox 48"/>
          <p:cNvSpPr txBox="1"/>
          <p:nvPr/>
        </p:nvSpPr>
        <p:spPr>
          <a:xfrm>
            <a:off x="1223855" y="4388923"/>
            <a:ext cx="1036320" cy="257250"/>
          </a:xfrm>
          <a:prstGeom prst="rect">
            <a:avLst/>
          </a:prstGeom>
          <a:noFill/>
        </p:spPr>
        <p:txBody>
          <a:bodyPr wrap="square" lIns="0" tIns="0" rIns="0" bIns="0" rtlCol="0">
            <a:spAutoFit/>
          </a:bodyPr>
          <a:lstStyle/>
          <a:p>
            <a:pPr algn="ctr">
              <a:lnSpc>
                <a:spcPct val="114000"/>
              </a:lnSpc>
            </a:pPr>
            <a:r>
              <a:rPr lang="en-US" sz="1600" dirty="0" smtClean="0">
                <a:latin typeface="+mn-lt"/>
              </a:rPr>
              <a:t>Next state</a:t>
            </a:r>
          </a:p>
        </p:txBody>
      </p:sp>
      <p:sp>
        <p:nvSpPr>
          <p:cNvPr id="1040" name="TextBox 1039"/>
          <p:cNvSpPr txBox="1"/>
          <p:nvPr/>
        </p:nvSpPr>
        <p:spPr>
          <a:xfrm>
            <a:off x="5209115" y="2976666"/>
            <a:ext cx="1659042" cy="537968"/>
          </a:xfrm>
          <a:prstGeom prst="rect">
            <a:avLst/>
          </a:prstGeom>
          <a:noFill/>
        </p:spPr>
        <p:txBody>
          <a:bodyPr wrap="square" lIns="0" tIns="0" rIns="0" bIns="0" rtlCol="0">
            <a:spAutoFit/>
          </a:bodyPr>
          <a:lstStyle/>
          <a:p>
            <a:pPr algn="ctr">
              <a:lnSpc>
                <a:spcPct val="114000"/>
              </a:lnSpc>
            </a:pPr>
            <a:r>
              <a:rPr lang="en-US" sz="1600" dirty="0" smtClean="0">
                <a:latin typeface="+mn-lt"/>
              </a:rPr>
              <a:t>Reinforcement learning agent</a:t>
            </a:r>
          </a:p>
        </p:txBody>
      </p:sp>
      <p:sp>
        <p:nvSpPr>
          <p:cNvPr id="1041" name="TextBox 1040"/>
          <p:cNvSpPr txBox="1"/>
          <p:nvPr/>
        </p:nvSpPr>
        <p:spPr>
          <a:xfrm>
            <a:off x="6979920" y="4061460"/>
            <a:ext cx="1691640" cy="537968"/>
          </a:xfrm>
          <a:prstGeom prst="rect">
            <a:avLst/>
          </a:prstGeom>
          <a:noFill/>
        </p:spPr>
        <p:txBody>
          <a:bodyPr wrap="square" lIns="0" tIns="0" rIns="0" bIns="0" rtlCol="0">
            <a:spAutoFit/>
          </a:bodyPr>
          <a:lstStyle/>
          <a:p>
            <a:pPr algn="ctr">
              <a:lnSpc>
                <a:spcPct val="114000"/>
              </a:lnSpc>
            </a:pPr>
            <a:r>
              <a:rPr lang="en-US" sz="1600" dirty="0" smtClean="0">
                <a:solidFill>
                  <a:srgbClr val="00B050"/>
                </a:solidFill>
                <a:latin typeface="+mn-lt"/>
              </a:rPr>
              <a:t>Markov Decision process</a:t>
            </a:r>
          </a:p>
        </p:txBody>
      </p:sp>
    </p:spTree>
    <p:extLst>
      <p:ext uri="{BB962C8B-B14F-4D97-AF65-F5344CB8AC3E}">
        <p14:creationId xmlns:p14="http://schemas.microsoft.com/office/powerpoint/2010/main" val="4225843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990" y="1304988"/>
            <a:ext cx="8508999" cy="4783754"/>
          </a:xfrm>
        </p:spPr>
        <p:txBody>
          <a:bodyPr/>
          <a:lstStyle/>
          <a:p>
            <a:pPr marL="881063" lvl="3" indent="-342900">
              <a:buFont typeface="+mj-lt"/>
              <a:buAutoNum type="arabicPeriod"/>
            </a:pPr>
            <a:r>
              <a:rPr lang="en-US" sz="2200" dirty="0">
                <a:solidFill>
                  <a:srgbClr val="005293"/>
                </a:solidFill>
              </a:rPr>
              <a:t>	</a:t>
            </a:r>
            <a:r>
              <a:rPr lang="en-US" sz="2200" dirty="0" smtClean="0">
                <a:solidFill>
                  <a:srgbClr val="005293"/>
                </a:solidFill>
              </a:rPr>
              <a:t>Generate random flow at the source links with constant mean inter-arrival times.</a:t>
            </a:r>
          </a:p>
          <a:p>
            <a:pPr marL="881063" lvl="3" indent="-342900">
              <a:buFont typeface="+mj-lt"/>
              <a:buAutoNum type="arabicPeriod"/>
            </a:pPr>
            <a:r>
              <a:rPr lang="en-US" sz="2200" dirty="0">
                <a:solidFill>
                  <a:srgbClr val="005293"/>
                </a:solidFill>
              </a:rPr>
              <a:t>	</a:t>
            </a:r>
            <a:r>
              <a:rPr lang="en-US" sz="2200" dirty="0" smtClean="0">
                <a:solidFill>
                  <a:srgbClr val="005293"/>
                </a:solidFill>
              </a:rPr>
              <a:t>Determine the net delay experienced by all vehicles with no ramp metering over 1800 seconds.</a:t>
            </a:r>
          </a:p>
          <a:p>
            <a:pPr marL="881063" lvl="3" indent="-342900">
              <a:buFont typeface="+mj-lt"/>
              <a:buAutoNum type="arabicPeriod"/>
            </a:pPr>
            <a:r>
              <a:rPr lang="en-US" sz="2200" dirty="0">
                <a:solidFill>
                  <a:srgbClr val="005293"/>
                </a:solidFill>
              </a:rPr>
              <a:t>	</a:t>
            </a:r>
            <a:r>
              <a:rPr lang="en-US" sz="2200" dirty="0" smtClean="0">
                <a:solidFill>
                  <a:srgbClr val="005293"/>
                </a:solidFill>
              </a:rPr>
              <a:t>Determine the net delay experienced by all vehicles with the ramp metering strategy determined by the trained neural network i.e. choose the action with the highest assigned probability by feeding forward the current state.</a:t>
            </a:r>
          </a:p>
          <a:p>
            <a:pPr marL="881063" lvl="3" indent="-342900">
              <a:buFont typeface="+mj-lt"/>
              <a:buAutoNum type="arabicPeriod"/>
            </a:pPr>
            <a:r>
              <a:rPr lang="en-US" sz="2200" dirty="0" smtClean="0">
                <a:solidFill>
                  <a:srgbClr val="005293"/>
                </a:solidFill>
              </a:rPr>
              <a:t>Compare and plot the results from steps 2 and 3.</a:t>
            </a:r>
            <a:endParaRPr lang="en-US" sz="2200" dirty="0">
              <a:solidFill>
                <a:srgbClr val="005293"/>
              </a:solidFill>
            </a:endParaRPr>
          </a:p>
        </p:txBody>
      </p:sp>
      <p:sp>
        <p:nvSpPr>
          <p:cNvPr id="3" name="Title 2"/>
          <p:cNvSpPr>
            <a:spLocks noGrp="1"/>
          </p:cNvSpPr>
          <p:nvPr>
            <p:ph type="title"/>
          </p:nvPr>
        </p:nvSpPr>
        <p:spPr>
          <a:xfrm>
            <a:off x="326710" y="717550"/>
            <a:ext cx="8508999" cy="360000"/>
          </a:xfrm>
        </p:spPr>
        <p:txBody>
          <a:bodyPr/>
          <a:lstStyle/>
          <a:p>
            <a:r>
              <a:rPr lang="en-US" b="1" dirty="0" smtClean="0">
                <a:solidFill>
                  <a:srgbClr val="00B050"/>
                </a:solidFill>
              </a:rPr>
              <a:t>TESTING</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4283094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0180" y="300882"/>
            <a:ext cx="8508999" cy="360000"/>
          </a:xfrm>
        </p:spPr>
        <p:txBody>
          <a:bodyPr/>
          <a:lstStyle/>
          <a:p>
            <a:r>
              <a:rPr lang="en-US" b="1" dirty="0" smtClean="0">
                <a:solidFill>
                  <a:srgbClr val="00B050"/>
                </a:solidFill>
              </a:rPr>
              <a:t>RESULTS</a:t>
            </a:r>
            <a:endParaRPr lang="en-US" b="1" dirty="0">
              <a:solidFill>
                <a:srgbClr val="00B050"/>
              </a:solidFill>
            </a:endParaRPr>
          </a:p>
        </p:txBody>
      </p:sp>
      <p:sp>
        <p:nvSpPr>
          <p:cNvPr id="7" name="TextBox 6"/>
          <p:cNvSpPr txBox="1"/>
          <p:nvPr/>
        </p:nvSpPr>
        <p:spPr>
          <a:xfrm>
            <a:off x="262647" y="1001613"/>
            <a:ext cx="6352162" cy="321563"/>
          </a:xfrm>
          <a:prstGeom prst="rect">
            <a:avLst/>
          </a:prstGeom>
          <a:noFill/>
        </p:spPr>
        <p:txBody>
          <a:bodyPr wrap="square" lIns="0" tIns="0" rIns="0" bIns="0" rtlCol="0">
            <a:spAutoFit/>
          </a:bodyPr>
          <a:lstStyle/>
          <a:p>
            <a:pPr>
              <a:lnSpc>
                <a:spcPct val="114000"/>
              </a:lnSpc>
            </a:pPr>
            <a:r>
              <a:rPr lang="en-US" sz="2000" b="1" dirty="0" smtClean="0">
                <a:solidFill>
                  <a:srgbClr val="005293"/>
                </a:solidFill>
                <a:latin typeface="+mn-lt"/>
              </a:rPr>
              <a:t>PROOF OF Q-LEARNING</a:t>
            </a:r>
          </a:p>
        </p:txBody>
      </p:sp>
      <p:graphicFrame>
        <p:nvGraphicFramePr>
          <p:cNvPr id="15" name="Content Placeholder 14"/>
          <p:cNvGraphicFramePr>
            <a:graphicFrameLocks noGrp="1"/>
          </p:cNvGraphicFramePr>
          <p:nvPr>
            <p:ph idx="10"/>
            <p:extLst>
              <p:ext uri="{D42A27DB-BD31-4B8C-83A1-F6EECF244321}">
                <p14:modId xmlns:p14="http://schemas.microsoft.com/office/powerpoint/2010/main" val="4050622772"/>
              </p:ext>
            </p:extLst>
          </p:nvPr>
        </p:nvGraphicFramePr>
        <p:xfrm>
          <a:off x="6614808" y="812199"/>
          <a:ext cx="2214664" cy="5505432"/>
        </p:xfrm>
        <a:graphic>
          <a:graphicData uri="http://schemas.openxmlformats.org/drawingml/2006/table">
            <a:tbl>
              <a:tblPr>
                <a:tableStyleId>{2D5ABB26-0587-4C30-8999-92F81FD0307C}</a:tableStyleId>
              </a:tblPr>
              <a:tblGrid>
                <a:gridCol w="1107332"/>
                <a:gridCol w="1107332"/>
              </a:tblGrid>
              <a:tr h="407351">
                <a:tc>
                  <a:txBody>
                    <a:bodyPr/>
                    <a:lstStyle/>
                    <a:p>
                      <a:pPr algn="ctr" fontAlgn="b"/>
                      <a:r>
                        <a:rPr lang="en-US" sz="2000" b="0" i="0" u="none" strike="noStrike" dirty="0" smtClean="0">
                          <a:solidFill>
                            <a:srgbClr val="000000"/>
                          </a:solidFill>
                          <a:effectLst/>
                          <a:latin typeface="Calibri"/>
                        </a:rPr>
                        <a:t>Source Link ID</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2000" b="0" i="0" u="none" strike="noStrike" dirty="0" smtClean="0">
                          <a:solidFill>
                            <a:srgbClr val="000000"/>
                          </a:solidFill>
                          <a:effectLst/>
                          <a:latin typeface="Calibri"/>
                        </a:rPr>
                        <a:t>Mean IAT</a:t>
                      </a:r>
                      <a:endParaRPr lang="en-US" sz="20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407351">
                <a:tc>
                  <a:txBody>
                    <a:bodyPr/>
                    <a:lstStyle/>
                    <a:p>
                      <a:pPr algn="ctr" fontAlgn="b"/>
                      <a:r>
                        <a:rPr lang="en-US" sz="2000" b="0" i="0" u="none" strike="noStrike" dirty="0">
                          <a:solidFill>
                            <a:srgbClr val="000000"/>
                          </a:solidFill>
                          <a:effectLst/>
                          <a:latin typeface="Calibri"/>
                        </a:rPr>
                        <a:t>30633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en-US" sz="2000" b="0" i="0" u="none" strike="noStrike" dirty="0">
                          <a:solidFill>
                            <a:srgbClr val="000000"/>
                          </a:solidFill>
                          <a:effectLst/>
                          <a:latin typeface="Calibri"/>
                        </a:rPr>
                        <a:t>3800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r>
              <a:tr h="407351">
                <a:tc>
                  <a:txBody>
                    <a:bodyPr/>
                    <a:lstStyle/>
                    <a:p>
                      <a:pPr algn="ctr" fontAlgn="b"/>
                      <a:r>
                        <a:rPr lang="en-US" sz="2000" b="0" i="0" u="none" strike="noStrike" dirty="0">
                          <a:solidFill>
                            <a:srgbClr val="000000"/>
                          </a:solidFill>
                          <a:effectLst/>
                          <a:latin typeface="Calibri"/>
                        </a:rPr>
                        <a:t>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29310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1300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28946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1000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07351">
                <a:tc>
                  <a:txBody>
                    <a:bodyPr/>
                    <a:lstStyle/>
                    <a:p>
                      <a:pPr algn="ctr" fontAlgn="b"/>
                      <a:r>
                        <a:rPr lang="en-US" sz="2000" b="0" i="0" u="none" strike="noStrike">
                          <a:solidFill>
                            <a:srgbClr val="000000"/>
                          </a:solidFill>
                          <a:effectLst/>
                          <a:latin typeface="Calibri"/>
                        </a:rPr>
                        <a:t>30790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a:solidFill>
                            <a:srgbClr val="000000"/>
                          </a:solidFill>
                          <a:effectLst/>
                          <a:latin typeface="Calibri"/>
                        </a:rPr>
                        <a:t>37980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a:solidFill>
                            <a:srgbClr val="000000"/>
                          </a:solidFill>
                          <a:effectLst/>
                          <a:latin typeface="Calibri"/>
                        </a:rPr>
                        <a:t>28595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1400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29152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1000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07351">
                <a:tc>
                  <a:txBody>
                    <a:bodyPr/>
                    <a:lstStyle/>
                    <a:p>
                      <a:pPr algn="ctr" fontAlgn="b"/>
                      <a:r>
                        <a:rPr lang="en-US" sz="2000" b="0" i="0" u="none" strike="noStrike" dirty="0">
                          <a:solidFill>
                            <a:srgbClr val="000000"/>
                          </a:solidFill>
                          <a:effectLst/>
                          <a:latin typeface="Calibri"/>
                        </a:rPr>
                        <a:t>29005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1000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07351">
                <a:tc>
                  <a:txBody>
                    <a:bodyPr/>
                    <a:lstStyle/>
                    <a:p>
                      <a:pPr algn="ctr" fontAlgn="b"/>
                      <a:r>
                        <a:rPr lang="en-US" sz="2000" b="0" i="0" u="none" strike="noStrike">
                          <a:solidFill>
                            <a:srgbClr val="000000"/>
                          </a:solidFill>
                          <a:effectLst/>
                          <a:latin typeface="Calibri"/>
                        </a:rPr>
                        <a:t>29553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1500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a:solidFill>
                            <a:srgbClr val="000000"/>
                          </a:solidFill>
                          <a:effectLst/>
                          <a:latin typeface="Calibri"/>
                        </a:rPr>
                        <a:t>28613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1500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7351">
                <a:tc>
                  <a:txBody>
                    <a:bodyPr/>
                    <a:lstStyle/>
                    <a:p>
                      <a:pPr algn="ctr" fontAlgn="b"/>
                      <a:r>
                        <a:rPr lang="en-US" sz="2000" b="0" i="0" u="none" strike="noStrike" dirty="0">
                          <a:solidFill>
                            <a:srgbClr val="000000"/>
                          </a:solidFill>
                          <a:effectLst/>
                          <a:latin typeface="Calibri"/>
                        </a:rPr>
                        <a:t>31991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2000" b="0" i="0" u="none" strike="noStrike" dirty="0">
                          <a:solidFill>
                            <a:srgbClr val="000000"/>
                          </a:solidFill>
                          <a:effectLst/>
                          <a:latin typeface="Calibri"/>
                        </a:rPr>
                        <a:t>800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742157210"/>
              </p:ext>
            </p:extLst>
          </p:nvPr>
        </p:nvGraphicFramePr>
        <p:xfrm>
          <a:off x="262647" y="5307520"/>
          <a:ext cx="5577192" cy="1013460"/>
        </p:xfrm>
        <a:graphic>
          <a:graphicData uri="http://schemas.openxmlformats.org/drawingml/2006/table">
            <a:tbl>
              <a:tblPr firstRow="1" bandRow="1">
                <a:tableStyleId>{2D5ABB26-0587-4C30-8999-92F81FD0307C}</a:tableStyleId>
              </a:tblPr>
              <a:tblGrid>
                <a:gridCol w="3048000"/>
                <a:gridCol w="2529192"/>
              </a:tblGrid>
              <a:tr h="370840">
                <a:tc>
                  <a:txBody>
                    <a:bodyPr/>
                    <a:lstStyle/>
                    <a:p>
                      <a:pPr algn="ctr"/>
                      <a:r>
                        <a:rPr lang="en-US" dirty="0" smtClean="0">
                          <a:latin typeface="+mj-lt"/>
                        </a:rPr>
                        <a:t>Without</a:t>
                      </a:r>
                      <a:r>
                        <a:rPr lang="en-US" baseline="0" dirty="0" smtClean="0">
                          <a:latin typeface="+mj-lt"/>
                        </a:rPr>
                        <a:t> Ramp Metering</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mj-lt"/>
                        </a:rPr>
                        <a:t>With Deep-RL based ramp metering</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pPr algn="ctr" fontAlgn="b"/>
                      <a:r>
                        <a:rPr lang="en-US" sz="2400" b="0" i="0" u="none" strike="noStrike" dirty="0" smtClean="0">
                          <a:solidFill>
                            <a:srgbClr val="000000"/>
                          </a:solidFill>
                          <a:effectLst/>
                          <a:latin typeface="+mj-lt"/>
                        </a:rPr>
                        <a:t>1026160</a:t>
                      </a:r>
                      <a:endParaRPr lang="en-US" sz="24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mj-lt"/>
                        </a:rPr>
                        <a:t>947915</a:t>
                      </a:r>
                      <a:endParaRPr lang="en-US" sz="24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3712880090"/>
              </p:ext>
            </p:extLst>
          </p:nvPr>
        </p:nvGraphicFramePr>
        <p:xfrm>
          <a:off x="486383" y="1653702"/>
          <a:ext cx="5904689" cy="328308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37771" y="1478604"/>
            <a:ext cx="385939" cy="3249039"/>
          </a:xfrm>
          <a:prstGeom prst="rect">
            <a:avLst/>
          </a:prstGeom>
          <a:noFill/>
        </p:spPr>
        <p:txBody>
          <a:bodyPr vert="vert270" wrap="square" lIns="0" tIns="0" rIns="0" bIns="0" rtlCol="0">
            <a:spAutoFit/>
          </a:bodyPr>
          <a:lstStyle/>
          <a:p>
            <a:pPr algn="ctr">
              <a:lnSpc>
                <a:spcPct val="114000"/>
              </a:lnSpc>
            </a:pPr>
            <a:r>
              <a:rPr lang="en-US" sz="2200" dirty="0" smtClean="0">
                <a:latin typeface="+mn-lt"/>
              </a:rPr>
              <a:t>Action-Value Function</a:t>
            </a:r>
          </a:p>
        </p:txBody>
      </p:sp>
    </p:spTree>
    <p:extLst>
      <p:ext uri="{BB962C8B-B14F-4D97-AF65-F5344CB8AC3E}">
        <p14:creationId xmlns:p14="http://schemas.microsoft.com/office/powerpoint/2010/main" val="3338592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8001" y="281426"/>
            <a:ext cx="8508999" cy="360000"/>
          </a:xfrm>
        </p:spPr>
        <p:txBody>
          <a:bodyPr/>
          <a:lstStyle/>
          <a:p>
            <a:r>
              <a:rPr lang="en-US" b="1" dirty="0" smtClean="0">
                <a:solidFill>
                  <a:srgbClr val="00B050"/>
                </a:solidFill>
              </a:rPr>
              <a:t>RESULTS</a:t>
            </a:r>
            <a:endParaRPr lang="en-US" b="1" dirty="0">
              <a:solidFill>
                <a:srgbClr val="00B05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788382546"/>
              </p:ext>
            </p:extLst>
          </p:nvPr>
        </p:nvGraphicFramePr>
        <p:xfrm>
          <a:off x="223736" y="787939"/>
          <a:ext cx="8667345" cy="5992239"/>
        </p:xfrm>
        <a:graphic>
          <a:graphicData uri="http://schemas.openxmlformats.org/presentationml/2006/ole">
            <mc:AlternateContent xmlns:mc="http://schemas.openxmlformats.org/markup-compatibility/2006">
              <mc:Choice xmlns:v="urn:schemas-microsoft-com:vml" Requires="v">
                <p:oleObj spid="_x0000_s1042" name="Worksheet" r:id="rId3" imgW="8305832" imgH="7322832" progId="Excel.Sheet.12">
                  <p:embed/>
                </p:oleObj>
              </mc:Choice>
              <mc:Fallback>
                <p:oleObj name="Worksheet" r:id="rId3" imgW="8305832" imgH="7322832" progId="Excel.Sheet.12">
                  <p:embed/>
                  <p:pic>
                    <p:nvPicPr>
                      <p:cNvPr id="0" name=""/>
                      <p:cNvPicPr/>
                      <p:nvPr/>
                    </p:nvPicPr>
                    <p:blipFill>
                      <a:blip r:embed="rId4"/>
                      <a:stretch>
                        <a:fillRect/>
                      </a:stretch>
                    </p:blipFill>
                    <p:spPr>
                      <a:xfrm>
                        <a:off x="223736" y="787939"/>
                        <a:ext cx="8667345" cy="5992239"/>
                      </a:xfrm>
                      <a:prstGeom prst="rect">
                        <a:avLst/>
                      </a:prstGeom>
                    </p:spPr>
                  </p:pic>
                </p:oleObj>
              </mc:Fallback>
            </mc:AlternateContent>
          </a:graphicData>
        </a:graphic>
      </p:graphicFrame>
    </p:spTree>
    <p:extLst>
      <p:ext uri="{BB962C8B-B14F-4D97-AF65-F5344CB8AC3E}">
        <p14:creationId xmlns:p14="http://schemas.microsoft.com/office/powerpoint/2010/main" val="3734858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1027079221"/>
              </p:ext>
            </p:extLst>
          </p:nvPr>
        </p:nvGraphicFramePr>
        <p:xfrm>
          <a:off x="1258841" y="749030"/>
          <a:ext cx="6941576" cy="396888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a:xfrm>
            <a:off x="466927" y="310610"/>
            <a:ext cx="8508999" cy="360000"/>
          </a:xfrm>
        </p:spPr>
        <p:txBody>
          <a:bodyPr/>
          <a:lstStyle/>
          <a:p>
            <a:r>
              <a:rPr lang="en-US" b="1" dirty="0" smtClean="0">
                <a:solidFill>
                  <a:srgbClr val="00B050"/>
                </a:solidFill>
              </a:rPr>
              <a:t>RESULTS</a:t>
            </a:r>
            <a:endParaRPr lang="en-US" b="1" dirty="0">
              <a:solidFill>
                <a:srgbClr val="00B050"/>
              </a:solidFill>
            </a:endParaRPr>
          </a:p>
        </p:txBody>
      </p:sp>
      <p:sp>
        <p:nvSpPr>
          <p:cNvPr id="2" name="TextBox 1"/>
          <p:cNvSpPr txBox="1"/>
          <p:nvPr/>
        </p:nvSpPr>
        <p:spPr>
          <a:xfrm>
            <a:off x="2208179" y="4856268"/>
            <a:ext cx="4747098" cy="257250"/>
          </a:xfrm>
          <a:prstGeom prst="rect">
            <a:avLst/>
          </a:prstGeom>
          <a:noFill/>
        </p:spPr>
        <p:txBody>
          <a:bodyPr wrap="square" lIns="0" tIns="0" rIns="0" bIns="0" rtlCol="0">
            <a:spAutoFit/>
          </a:bodyPr>
          <a:lstStyle/>
          <a:p>
            <a:pPr algn="ctr">
              <a:lnSpc>
                <a:spcPct val="114000"/>
              </a:lnSpc>
            </a:pPr>
            <a:r>
              <a:rPr lang="en-US" sz="1600" b="1" dirty="0" smtClean="0">
                <a:latin typeface="+mn-lt"/>
              </a:rPr>
              <a:t>50 Random flow rates</a:t>
            </a:r>
          </a:p>
        </p:txBody>
      </p:sp>
      <p:sp>
        <p:nvSpPr>
          <p:cNvPr id="5" name="TextBox 4"/>
          <p:cNvSpPr txBox="1"/>
          <p:nvPr/>
        </p:nvSpPr>
        <p:spPr>
          <a:xfrm>
            <a:off x="856034" y="758758"/>
            <a:ext cx="280718" cy="3336587"/>
          </a:xfrm>
          <a:prstGeom prst="rect">
            <a:avLst/>
          </a:prstGeom>
          <a:noFill/>
        </p:spPr>
        <p:txBody>
          <a:bodyPr vert="vert270" wrap="square" lIns="0" tIns="0" rIns="0" bIns="0" rtlCol="0">
            <a:spAutoFit/>
          </a:bodyPr>
          <a:lstStyle/>
          <a:p>
            <a:pPr>
              <a:lnSpc>
                <a:spcPct val="114000"/>
              </a:lnSpc>
            </a:pPr>
            <a:r>
              <a:rPr lang="en-US" sz="1600" b="1" dirty="0" smtClean="0">
                <a:latin typeface="+mn-lt"/>
              </a:rPr>
              <a:t>Total delay over 1800 seconds</a:t>
            </a:r>
          </a:p>
        </p:txBody>
      </p:sp>
      <p:sp>
        <p:nvSpPr>
          <p:cNvPr id="8" name="TextBox 7"/>
          <p:cNvSpPr txBox="1"/>
          <p:nvPr/>
        </p:nvSpPr>
        <p:spPr>
          <a:xfrm>
            <a:off x="184826" y="5384710"/>
            <a:ext cx="8959174" cy="1122743"/>
          </a:xfrm>
          <a:prstGeom prst="rect">
            <a:avLst/>
          </a:prstGeom>
          <a:noFill/>
        </p:spPr>
        <p:txBody>
          <a:bodyPr wrap="square" lIns="0" tIns="0" rIns="0" bIns="0" rtlCol="0">
            <a:spAutoFit/>
          </a:bodyPr>
          <a:lstStyle/>
          <a:p>
            <a:pPr marL="457200" indent="-457200">
              <a:lnSpc>
                <a:spcPct val="114000"/>
              </a:lnSpc>
              <a:buFont typeface="+mj-lt"/>
              <a:buAutoNum type="arabicPeriod"/>
            </a:pPr>
            <a:r>
              <a:rPr lang="en-US" sz="2200" dirty="0" smtClean="0">
                <a:solidFill>
                  <a:srgbClr val="005293"/>
                </a:solidFill>
              </a:rPr>
              <a:t>1 million &lt;</a:t>
            </a:r>
            <a:r>
              <a:rPr lang="en-US" sz="2200" dirty="0" err="1" smtClean="0">
                <a:solidFill>
                  <a:srgbClr val="005293"/>
                </a:solidFill>
              </a:rPr>
              <a:t>s,a,r</a:t>
            </a:r>
            <a:r>
              <a:rPr lang="en-US" sz="2200" dirty="0" err="1">
                <a:solidFill>
                  <a:srgbClr val="005293"/>
                </a:solidFill>
              </a:rPr>
              <a:t>’,s</a:t>
            </a:r>
            <a:r>
              <a:rPr lang="en-US" sz="2200" dirty="0">
                <a:solidFill>
                  <a:srgbClr val="005293"/>
                </a:solidFill>
              </a:rPr>
              <a:t>’&gt; records stored in memory for </a:t>
            </a:r>
            <a:r>
              <a:rPr lang="en-US" sz="2200" dirty="0" smtClean="0">
                <a:solidFill>
                  <a:srgbClr val="005293"/>
                </a:solidFill>
              </a:rPr>
              <a:t>experience replay.</a:t>
            </a:r>
          </a:p>
          <a:p>
            <a:pPr marL="457200" indent="-457200">
              <a:lnSpc>
                <a:spcPct val="114000"/>
              </a:lnSpc>
              <a:buFont typeface="+mj-lt"/>
              <a:buAutoNum type="arabicPeriod"/>
            </a:pPr>
            <a:r>
              <a:rPr lang="en-US" sz="2200" dirty="0" smtClean="0">
                <a:solidFill>
                  <a:srgbClr val="005293"/>
                </a:solidFill>
              </a:rPr>
              <a:t>1500 epochs of training</a:t>
            </a:r>
            <a:endParaRPr lang="en-US" sz="2200" dirty="0">
              <a:solidFill>
                <a:srgbClr val="005293"/>
              </a:solidFill>
            </a:endParaRPr>
          </a:p>
          <a:p>
            <a:pPr marL="342900" indent="-342900">
              <a:lnSpc>
                <a:spcPct val="114000"/>
              </a:lnSpc>
              <a:buFont typeface="+mj-lt"/>
              <a:buAutoNum type="arabicPeriod"/>
            </a:pPr>
            <a:endParaRPr lang="en-US" sz="2000" dirty="0" err="1" smtClean="0">
              <a:latin typeface="+mn-lt"/>
            </a:endParaRPr>
          </a:p>
        </p:txBody>
      </p:sp>
    </p:spTree>
    <p:extLst>
      <p:ext uri="{BB962C8B-B14F-4D97-AF65-F5344CB8AC3E}">
        <p14:creationId xmlns:p14="http://schemas.microsoft.com/office/powerpoint/2010/main" val="2707954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3175" y="1363354"/>
            <a:ext cx="8508999" cy="4783754"/>
          </a:xfrm>
        </p:spPr>
        <p:txBody>
          <a:bodyPr/>
          <a:lstStyle/>
          <a:p>
            <a:pPr marL="342900" indent="-342900">
              <a:buFont typeface="+mj-lt"/>
              <a:buAutoNum type="arabicPeriod"/>
            </a:pPr>
            <a:r>
              <a:rPr lang="en-US" sz="2200" dirty="0" smtClean="0">
                <a:solidFill>
                  <a:srgbClr val="005293"/>
                </a:solidFill>
              </a:rPr>
              <a:t>The results how that deep reinforcement learning has promise for optimizing traffic flow through control mechanisms such a ramp metering.</a:t>
            </a:r>
          </a:p>
          <a:p>
            <a:pPr marL="342900" indent="-342900">
              <a:buFont typeface="+mj-lt"/>
              <a:buAutoNum type="arabicPeriod"/>
            </a:pPr>
            <a:r>
              <a:rPr lang="en-US" sz="2200" dirty="0" smtClean="0">
                <a:solidFill>
                  <a:srgbClr val="005293"/>
                </a:solidFill>
              </a:rPr>
              <a:t>A more suitable emulator (Cellular Automata based) is required to analyze and optimize the effect of other control mechanisms such as  variable speed limits, adaptive cruise control  but I confident that Deep Q Learning will be just as effective.</a:t>
            </a:r>
          </a:p>
          <a:p>
            <a:pPr marL="342900" indent="-342900">
              <a:buFont typeface="+mj-lt"/>
              <a:buAutoNum type="arabicPeriod"/>
            </a:pPr>
            <a:r>
              <a:rPr lang="en-US" sz="2200" dirty="0" smtClean="0">
                <a:solidFill>
                  <a:srgbClr val="005293"/>
                </a:solidFill>
              </a:rPr>
              <a:t>I have not found a single paper which uses Deep Q learning for traffic flow optimization and more specifically with ramp metering. This is the biggest contribution of this paper.</a:t>
            </a:r>
          </a:p>
        </p:txBody>
      </p:sp>
      <p:sp>
        <p:nvSpPr>
          <p:cNvPr id="3" name="Title 2"/>
          <p:cNvSpPr>
            <a:spLocks noGrp="1"/>
          </p:cNvSpPr>
          <p:nvPr>
            <p:ph type="title"/>
          </p:nvPr>
        </p:nvSpPr>
        <p:spPr>
          <a:xfrm>
            <a:off x="319090" y="777537"/>
            <a:ext cx="8508999" cy="360000"/>
          </a:xfrm>
        </p:spPr>
        <p:txBody>
          <a:bodyPr/>
          <a:lstStyle/>
          <a:p>
            <a:r>
              <a:rPr lang="en-US" b="1" dirty="0" smtClean="0">
                <a:solidFill>
                  <a:srgbClr val="00B050"/>
                </a:solidFill>
              </a:rPr>
              <a:t>CONCLUSION</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1434980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179" y="867243"/>
            <a:ext cx="8508999" cy="4783754"/>
          </a:xfrm>
        </p:spPr>
        <p:txBody>
          <a:bodyPr/>
          <a:lstStyle/>
          <a:p>
            <a:pPr marL="342900" indent="-342900">
              <a:buFont typeface="+mj-lt"/>
              <a:buAutoNum type="arabicPeriod"/>
            </a:pPr>
            <a:r>
              <a:rPr lang="en-US" sz="2200" dirty="0" smtClean="0">
                <a:solidFill>
                  <a:srgbClr val="005293"/>
                </a:solidFill>
              </a:rPr>
              <a:t>Introduction</a:t>
            </a:r>
          </a:p>
          <a:p>
            <a:pPr marL="342900" indent="-342900">
              <a:buFont typeface="+mj-lt"/>
              <a:buAutoNum type="arabicPeriod"/>
            </a:pPr>
            <a:r>
              <a:rPr lang="en-US" sz="2200" dirty="0" smtClean="0">
                <a:solidFill>
                  <a:srgbClr val="005293"/>
                </a:solidFill>
              </a:rPr>
              <a:t>Related Work</a:t>
            </a:r>
          </a:p>
          <a:p>
            <a:pPr marL="342900" indent="-342900">
              <a:buFont typeface="+mj-lt"/>
              <a:buAutoNum type="arabicPeriod"/>
            </a:pPr>
            <a:r>
              <a:rPr lang="en-US" sz="2200" dirty="0" smtClean="0">
                <a:solidFill>
                  <a:srgbClr val="005293"/>
                </a:solidFill>
              </a:rPr>
              <a:t>Stochastic </a:t>
            </a:r>
            <a:r>
              <a:rPr lang="en-US" sz="2200" dirty="0">
                <a:solidFill>
                  <a:srgbClr val="005293"/>
                </a:solidFill>
              </a:rPr>
              <a:t>T</a:t>
            </a:r>
            <a:r>
              <a:rPr lang="en-US" sz="2200" dirty="0" smtClean="0">
                <a:solidFill>
                  <a:srgbClr val="005293"/>
                </a:solidFill>
              </a:rPr>
              <a:t>raffic Simulation</a:t>
            </a:r>
          </a:p>
          <a:p>
            <a:pPr marL="342900" indent="-342900">
              <a:buFont typeface="+mj-lt"/>
              <a:buAutoNum type="arabicPeriod"/>
            </a:pPr>
            <a:r>
              <a:rPr lang="en-US" sz="2200" dirty="0" smtClean="0">
                <a:solidFill>
                  <a:srgbClr val="005293"/>
                </a:solidFill>
              </a:rPr>
              <a:t>Deep Queue Learning for </a:t>
            </a:r>
            <a:r>
              <a:rPr lang="en-US" sz="2200" dirty="0">
                <a:solidFill>
                  <a:srgbClr val="005293"/>
                </a:solidFill>
              </a:rPr>
              <a:t>R</a:t>
            </a:r>
            <a:r>
              <a:rPr lang="en-US" sz="2200" dirty="0" smtClean="0">
                <a:solidFill>
                  <a:srgbClr val="005293"/>
                </a:solidFill>
              </a:rPr>
              <a:t>amp Metering</a:t>
            </a:r>
          </a:p>
          <a:p>
            <a:pPr marL="760413" lvl="2" indent="-400050">
              <a:buFont typeface="+mj-lt"/>
              <a:buAutoNum type="alphaUcPeriod"/>
            </a:pPr>
            <a:r>
              <a:rPr lang="en-US" sz="1600" dirty="0" smtClean="0">
                <a:solidFill>
                  <a:srgbClr val="005293"/>
                </a:solidFill>
              </a:rPr>
              <a:t>Ramp metering</a:t>
            </a:r>
          </a:p>
          <a:p>
            <a:pPr marL="760413" lvl="2" indent="-400050">
              <a:buFont typeface="+mj-lt"/>
              <a:buAutoNum type="alphaUcPeriod"/>
            </a:pPr>
            <a:r>
              <a:rPr lang="en-US" sz="1600" dirty="0" smtClean="0">
                <a:solidFill>
                  <a:srgbClr val="005293"/>
                </a:solidFill>
              </a:rPr>
              <a:t>Traffic State Estimation</a:t>
            </a:r>
          </a:p>
          <a:p>
            <a:pPr marL="760413" lvl="2" indent="-400050">
              <a:buFont typeface="+mj-lt"/>
              <a:buAutoNum type="alphaUcPeriod"/>
            </a:pPr>
            <a:r>
              <a:rPr lang="en-US" sz="1600" dirty="0" smtClean="0">
                <a:solidFill>
                  <a:srgbClr val="005293"/>
                </a:solidFill>
              </a:rPr>
              <a:t>Reward Computation</a:t>
            </a:r>
          </a:p>
          <a:p>
            <a:pPr marL="342900" indent="-342900">
              <a:buFont typeface="+mj-lt"/>
              <a:buAutoNum type="arabicPeriod"/>
            </a:pPr>
            <a:r>
              <a:rPr lang="en-US" sz="2200" dirty="0" smtClean="0">
                <a:solidFill>
                  <a:srgbClr val="005293"/>
                </a:solidFill>
              </a:rPr>
              <a:t>Experiments</a:t>
            </a:r>
          </a:p>
          <a:p>
            <a:pPr marL="703263" lvl="2" indent="-342900">
              <a:buFont typeface="+mj-lt"/>
              <a:buAutoNum type="alphaUcPeriod"/>
            </a:pPr>
            <a:r>
              <a:rPr lang="en-US" sz="1600" dirty="0" smtClean="0">
                <a:solidFill>
                  <a:srgbClr val="005293"/>
                </a:solidFill>
              </a:rPr>
              <a:t>The Simulated Environment</a:t>
            </a:r>
          </a:p>
          <a:p>
            <a:pPr marL="703263" lvl="2" indent="-342900">
              <a:buFont typeface="+mj-lt"/>
              <a:buAutoNum type="alphaUcPeriod"/>
            </a:pPr>
            <a:r>
              <a:rPr lang="en-US" sz="1600" dirty="0" smtClean="0">
                <a:solidFill>
                  <a:srgbClr val="005293"/>
                </a:solidFill>
              </a:rPr>
              <a:t>Training</a:t>
            </a:r>
          </a:p>
          <a:p>
            <a:pPr marL="703263" lvl="2" indent="-342900">
              <a:buFont typeface="+mj-lt"/>
              <a:buAutoNum type="alphaUcPeriod"/>
            </a:pPr>
            <a:r>
              <a:rPr lang="en-US" sz="1600" dirty="0" smtClean="0">
                <a:solidFill>
                  <a:srgbClr val="005293"/>
                </a:solidFill>
              </a:rPr>
              <a:t>Results</a:t>
            </a:r>
          </a:p>
          <a:p>
            <a:pPr marL="342900" indent="-342900">
              <a:buFont typeface="+mj-lt"/>
              <a:buAutoNum type="arabicPeriod"/>
            </a:pPr>
            <a:r>
              <a:rPr lang="en-US" sz="2200" dirty="0" smtClean="0">
                <a:solidFill>
                  <a:srgbClr val="005293"/>
                </a:solidFill>
              </a:rPr>
              <a:t>Conclusions and Future Work</a:t>
            </a:r>
          </a:p>
          <a:p>
            <a:endParaRPr lang="en-US" sz="2200" dirty="0">
              <a:solidFill>
                <a:srgbClr val="005293"/>
              </a:solidFill>
            </a:endParaRPr>
          </a:p>
        </p:txBody>
      </p:sp>
      <p:sp>
        <p:nvSpPr>
          <p:cNvPr id="3" name="Title 2"/>
          <p:cNvSpPr>
            <a:spLocks noGrp="1"/>
          </p:cNvSpPr>
          <p:nvPr>
            <p:ph type="title"/>
          </p:nvPr>
        </p:nvSpPr>
        <p:spPr>
          <a:xfrm>
            <a:off x="348273" y="252244"/>
            <a:ext cx="8508999" cy="360000"/>
          </a:xfrm>
        </p:spPr>
        <p:txBody>
          <a:bodyPr/>
          <a:lstStyle/>
          <a:p>
            <a:r>
              <a:rPr lang="en-US" b="1" dirty="0" smtClean="0">
                <a:solidFill>
                  <a:srgbClr val="00B050"/>
                </a:solidFill>
              </a:rPr>
              <a:t>STRUCTURE OF PAPER</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4283750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3850" y="1259268"/>
            <a:ext cx="8508999" cy="4783754"/>
          </a:xfrm>
        </p:spPr>
        <p:txBody>
          <a:bodyPr/>
          <a:lstStyle/>
          <a:p>
            <a:pPr marL="342900" indent="-342900">
              <a:buAutoNum type="arabicParenR"/>
            </a:pPr>
            <a:r>
              <a:rPr lang="en-US" sz="2200" dirty="0" smtClean="0">
                <a:solidFill>
                  <a:srgbClr val="005293"/>
                </a:solidFill>
              </a:rPr>
              <a:t>Actions transform the environment into a new state.</a:t>
            </a:r>
          </a:p>
          <a:p>
            <a:pPr marL="342900" indent="-342900">
              <a:buAutoNum type="arabicParenR"/>
            </a:pPr>
            <a:r>
              <a:rPr lang="en-US" sz="2200" dirty="0" smtClean="0">
                <a:solidFill>
                  <a:srgbClr val="005293"/>
                </a:solidFill>
              </a:rPr>
              <a:t>The rules on how to choose an action when in a particular state is called a </a:t>
            </a:r>
            <a:r>
              <a:rPr lang="en-US" sz="2200" b="1" dirty="0" smtClean="0">
                <a:solidFill>
                  <a:srgbClr val="005293"/>
                </a:solidFill>
              </a:rPr>
              <a:t>policy</a:t>
            </a:r>
            <a:r>
              <a:rPr lang="en-US" sz="2200" dirty="0" smtClean="0">
                <a:solidFill>
                  <a:srgbClr val="005293"/>
                </a:solidFill>
              </a:rPr>
              <a:t>.</a:t>
            </a:r>
          </a:p>
          <a:p>
            <a:pPr marL="342900" indent="-342900">
              <a:buAutoNum type="arabicParenR"/>
            </a:pPr>
            <a:r>
              <a:rPr lang="en-US" sz="2200" dirty="0" smtClean="0">
                <a:solidFill>
                  <a:srgbClr val="005293"/>
                </a:solidFill>
              </a:rPr>
              <a:t>The </a:t>
            </a:r>
            <a:r>
              <a:rPr lang="en-US" sz="2200" dirty="0">
                <a:solidFill>
                  <a:srgbClr val="005293"/>
                </a:solidFill>
              </a:rPr>
              <a:t>environment in general is stochastic, which means the next state may be somewhat </a:t>
            </a:r>
            <a:r>
              <a:rPr lang="en-US" sz="2200" dirty="0" smtClean="0">
                <a:solidFill>
                  <a:srgbClr val="005293"/>
                </a:solidFill>
              </a:rPr>
              <a:t>random for the same action.</a:t>
            </a:r>
          </a:p>
          <a:p>
            <a:pPr marL="342900" indent="-342900">
              <a:buAutoNum type="arabicParenR"/>
            </a:pPr>
            <a:r>
              <a:rPr lang="en-US" sz="2200" dirty="0">
                <a:solidFill>
                  <a:srgbClr val="005293"/>
                </a:solidFill>
              </a:rPr>
              <a:t>The set of states and actions, together with rules for transitioning from one state to another, make up the MDP</a:t>
            </a:r>
            <a:r>
              <a:rPr lang="en-US" sz="2200" dirty="0" smtClean="0">
                <a:solidFill>
                  <a:srgbClr val="005293"/>
                </a:solidFill>
              </a:rPr>
              <a:t>.</a:t>
            </a:r>
          </a:p>
          <a:p>
            <a:pPr marL="342900" indent="-342900">
              <a:buFontTx/>
              <a:buAutoNum type="arabicParenR"/>
            </a:pPr>
            <a:r>
              <a:rPr lang="en-US" sz="2200" dirty="0">
                <a:solidFill>
                  <a:srgbClr val="005293"/>
                </a:solidFill>
              </a:rPr>
              <a:t>A Markov decision process relies on the Markov assumption, that the probability of the next state s</a:t>
            </a:r>
            <a:r>
              <a:rPr lang="en-US" sz="2200" baseline="-25000" dirty="0">
                <a:solidFill>
                  <a:srgbClr val="005293"/>
                </a:solidFill>
              </a:rPr>
              <a:t>i+1</a:t>
            </a:r>
            <a:r>
              <a:rPr lang="en-US" sz="2200" dirty="0">
                <a:solidFill>
                  <a:srgbClr val="005293"/>
                </a:solidFill>
              </a:rPr>
              <a:t> depends only on current state </a:t>
            </a:r>
            <a:r>
              <a:rPr lang="en-US" sz="2200" dirty="0" err="1">
                <a:solidFill>
                  <a:srgbClr val="005293"/>
                </a:solidFill>
              </a:rPr>
              <a:t>s</a:t>
            </a:r>
            <a:r>
              <a:rPr lang="en-US" sz="2200" baseline="-25000" dirty="0" err="1">
                <a:solidFill>
                  <a:srgbClr val="005293"/>
                </a:solidFill>
              </a:rPr>
              <a:t>i</a:t>
            </a:r>
            <a:r>
              <a:rPr lang="en-US" sz="2200" dirty="0">
                <a:solidFill>
                  <a:srgbClr val="005293"/>
                </a:solidFill>
              </a:rPr>
              <a:t> and action </a:t>
            </a:r>
            <a:r>
              <a:rPr lang="en-US" sz="2200" dirty="0" err="1">
                <a:solidFill>
                  <a:srgbClr val="005293"/>
                </a:solidFill>
              </a:rPr>
              <a:t>a</a:t>
            </a:r>
            <a:r>
              <a:rPr lang="en-US" sz="2200" baseline="-25000" dirty="0" err="1">
                <a:solidFill>
                  <a:srgbClr val="005293"/>
                </a:solidFill>
              </a:rPr>
              <a:t>i</a:t>
            </a:r>
            <a:r>
              <a:rPr lang="en-US" sz="2200" dirty="0">
                <a:solidFill>
                  <a:srgbClr val="005293"/>
                </a:solidFill>
              </a:rPr>
              <a:t>, but not on preceding states or actions.</a:t>
            </a:r>
            <a:endParaRPr lang="en-US" sz="2200" baseline="-25000" dirty="0">
              <a:solidFill>
                <a:srgbClr val="005293"/>
              </a:solidFill>
            </a:endParaRPr>
          </a:p>
          <a:p>
            <a:endParaRPr lang="en-US" sz="2200" dirty="0" smtClean="0">
              <a:solidFill>
                <a:srgbClr val="005293"/>
              </a:solidFill>
            </a:endParaRPr>
          </a:p>
          <a:p>
            <a:endParaRPr lang="en-US" sz="2200" dirty="0">
              <a:solidFill>
                <a:srgbClr val="005293"/>
              </a:solidFill>
            </a:endParaRPr>
          </a:p>
        </p:txBody>
      </p:sp>
      <p:sp>
        <p:nvSpPr>
          <p:cNvPr id="3" name="Title 2"/>
          <p:cNvSpPr>
            <a:spLocks noGrp="1"/>
          </p:cNvSpPr>
          <p:nvPr>
            <p:ph type="title"/>
          </p:nvPr>
        </p:nvSpPr>
        <p:spPr>
          <a:xfrm>
            <a:off x="364810" y="786130"/>
            <a:ext cx="8508999" cy="360000"/>
          </a:xfrm>
        </p:spPr>
        <p:txBody>
          <a:bodyPr/>
          <a:lstStyle/>
          <a:p>
            <a:r>
              <a:rPr lang="en-US" b="1" dirty="0" smtClean="0">
                <a:solidFill>
                  <a:srgbClr val="00B050"/>
                </a:solidFill>
              </a:rPr>
              <a:t>Markov Decision process</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197714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17490" y="1296522"/>
                <a:ext cx="8508999" cy="4220358"/>
              </a:xfrm>
            </p:spPr>
            <p:txBody>
              <a:bodyPr/>
              <a:lstStyle/>
              <a:p>
                <a:r>
                  <a:rPr lang="en-US" sz="2400" dirty="0" smtClean="0">
                    <a:solidFill>
                      <a:srgbClr val="005293"/>
                    </a:solidFill>
                  </a:rPr>
                  <a:t>One</a:t>
                </a:r>
                <a:r>
                  <a:rPr lang="en-US" sz="2400" dirty="0">
                    <a:solidFill>
                      <a:srgbClr val="005293"/>
                    </a:solidFill>
                  </a:rPr>
                  <a:t> </a:t>
                </a:r>
                <a:r>
                  <a:rPr lang="en-US" sz="2400" b="1" dirty="0">
                    <a:solidFill>
                      <a:srgbClr val="005293"/>
                    </a:solidFill>
                  </a:rPr>
                  <a:t>episode</a:t>
                </a:r>
                <a:r>
                  <a:rPr lang="en-US" sz="2400" dirty="0">
                    <a:solidFill>
                      <a:srgbClr val="005293"/>
                    </a:solidFill>
                  </a:rPr>
                  <a:t> of this </a:t>
                </a:r>
                <a:r>
                  <a:rPr lang="en-US" sz="2400" dirty="0" smtClean="0">
                    <a:solidFill>
                      <a:srgbClr val="005293"/>
                    </a:solidFill>
                  </a:rPr>
                  <a:t>MDP </a:t>
                </a:r>
                <a:r>
                  <a:rPr lang="en-US" sz="2400" dirty="0">
                    <a:solidFill>
                      <a:srgbClr val="005293"/>
                    </a:solidFill>
                  </a:rPr>
                  <a:t>forms a finite sequence of states, actions and rewards</a:t>
                </a:r>
                <a:r>
                  <a:rPr lang="en-US" sz="2400" dirty="0" smtClean="0">
                    <a:solidFill>
                      <a:srgbClr val="005293"/>
                    </a:solidFill>
                  </a:rPr>
                  <a:t>:</a:t>
                </a:r>
                <a:endParaRPr lang="en-US" sz="2400" dirty="0">
                  <a:solidFill>
                    <a:srgbClr val="005293"/>
                  </a:solidFill>
                </a:endParaRPr>
              </a:p>
              <a:p>
                <a:pPr/>
                <a14:m>
                  <m:oMathPara xmlns:m="http://schemas.openxmlformats.org/officeDocument/2006/math">
                    <m:oMathParaPr>
                      <m:jc m:val="centerGroup"/>
                    </m:oMathParaPr>
                    <m:oMath xmlns:m="http://schemas.openxmlformats.org/officeDocument/2006/math">
                      <m:r>
                        <a:rPr lang="en-US" sz="2400" b="0" i="1" smtClean="0">
                          <a:solidFill>
                            <a:srgbClr val="005293"/>
                          </a:solidFill>
                          <a:latin typeface="Cambria Math"/>
                        </a:rPr>
                        <m:t>&lt;</m:t>
                      </m:r>
                      <m:r>
                        <a:rPr lang="en-US" sz="2400" b="0" i="1" smtClean="0">
                          <a:solidFill>
                            <a:srgbClr val="005293"/>
                          </a:solidFill>
                          <a:latin typeface="Cambria Math"/>
                        </a:rPr>
                        <m:t>𝑠</m:t>
                      </m:r>
                      <m:r>
                        <a:rPr lang="en-US" sz="2400" b="0" i="1" baseline="-25000" smtClean="0">
                          <a:solidFill>
                            <a:srgbClr val="005293"/>
                          </a:solidFill>
                          <a:latin typeface="Cambria Math"/>
                        </a:rPr>
                        <m:t>0</m:t>
                      </m:r>
                      <m:r>
                        <a:rPr lang="en-US" sz="2400" b="0" i="1" smtClean="0">
                          <a:solidFill>
                            <a:srgbClr val="005293"/>
                          </a:solidFill>
                          <a:latin typeface="Cambria Math"/>
                        </a:rPr>
                        <m:t>,</m:t>
                      </m:r>
                      <m:r>
                        <a:rPr lang="en-US" sz="2400" b="0" i="1" smtClean="0">
                          <a:solidFill>
                            <a:srgbClr val="005293"/>
                          </a:solidFill>
                          <a:latin typeface="Cambria Math"/>
                        </a:rPr>
                        <m:t>𝑎</m:t>
                      </m:r>
                      <m:r>
                        <a:rPr lang="en-US" sz="2400" b="0" i="1" baseline="-25000" smtClean="0">
                          <a:solidFill>
                            <a:srgbClr val="005293"/>
                          </a:solidFill>
                          <a:latin typeface="Cambria Math"/>
                        </a:rPr>
                        <m:t>0</m:t>
                      </m:r>
                      <m:r>
                        <a:rPr lang="en-US" sz="2400" b="0" i="1" smtClean="0">
                          <a:solidFill>
                            <a:srgbClr val="005293"/>
                          </a:solidFill>
                          <a:latin typeface="Cambria Math"/>
                        </a:rPr>
                        <m:t>,</m:t>
                      </m:r>
                      <m:r>
                        <a:rPr lang="en-US" sz="2400" b="0" i="1" smtClean="0">
                          <a:solidFill>
                            <a:srgbClr val="005293"/>
                          </a:solidFill>
                          <a:latin typeface="Cambria Math"/>
                        </a:rPr>
                        <m:t>𝑟</m:t>
                      </m:r>
                      <m:r>
                        <a:rPr lang="en-US" sz="2400" b="0" i="1" baseline="-25000" smtClean="0">
                          <a:solidFill>
                            <a:srgbClr val="005293"/>
                          </a:solidFill>
                          <a:latin typeface="Cambria Math"/>
                        </a:rPr>
                        <m:t>1</m:t>
                      </m:r>
                      <m:r>
                        <a:rPr lang="en-US" sz="2400" b="0" i="1" smtClean="0">
                          <a:solidFill>
                            <a:srgbClr val="005293"/>
                          </a:solidFill>
                          <a:latin typeface="Cambria Math"/>
                        </a:rPr>
                        <m:t>&gt;, &lt;</m:t>
                      </m:r>
                      <m:r>
                        <a:rPr lang="en-US" sz="2400" b="0" i="1" smtClean="0">
                          <a:solidFill>
                            <a:srgbClr val="005293"/>
                          </a:solidFill>
                          <a:latin typeface="Cambria Math"/>
                        </a:rPr>
                        <m:t>𝑠</m:t>
                      </m:r>
                      <m:r>
                        <a:rPr lang="en-US" sz="2400" b="0" i="1" baseline="-25000" smtClean="0">
                          <a:solidFill>
                            <a:srgbClr val="005293"/>
                          </a:solidFill>
                          <a:latin typeface="Cambria Math"/>
                        </a:rPr>
                        <m:t>1</m:t>
                      </m:r>
                      <m:r>
                        <a:rPr lang="en-US" sz="2400" b="0" i="1" smtClean="0">
                          <a:solidFill>
                            <a:srgbClr val="005293"/>
                          </a:solidFill>
                          <a:latin typeface="Cambria Math"/>
                        </a:rPr>
                        <m:t>,</m:t>
                      </m:r>
                      <m:r>
                        <a:rPr lang="en-US" sz="2400" b="0" i="1" smtClean="0">
                          <a:solidFill>
                            <a:srgbClr val="005293"/>
                          </a:solidFill>
                          <a:latin typeface="Cambria Math"/>
                        </a:rPr>
                        <m:t>𝑎</m:t>
                      </m:r>
                      <m:r>
                        <a:rPr lang="en-US" sz="2400" b="0" i="1" baseline="-25000" smtClean="0">
                          <a:solidFill>
                            <a:srgbClr val="005293"/>
                          </a:solidFill>
                          <a:latin typeface="Cambria Math"/>
                        </a:rPr>
                        <m:t>1</m:t>
                      </m:r>
                      <m:r>
                        <a:rPr lang="en-US" sz="2400" b="0" i="1" smtClean="0">
                          <a:solidFill>
                            <a:srgbClr val="005293"/>
                          </a:solidFill>
                          <a:latin typeface="Cambria Math"/>
                        </a:rPr>
                        <m:t>,</m:t>
                      </m:r>
                      <m:r>
                        <a:rPr lang="en-US" sz="2400" b="0" i="1" smtClean="0">
                          <a:solidFill>
                            <a:srgbClr val="005293"/>
                          </a:solidFill>
                          <a:latin typeface="Cambria Math"/>
                        </a:rPr>
                        <m:t>𝑟</m:t>
                      </m:r>
                      <m:r>
                        <a:rPr lang="en-US" sz="2400" b="0" i="1" baseline="-25000" smtClean="0">
                          <a:solidFill>
                            <a:srgbClr val="005293"/>
                          </a:solidFill>
                          <a:latin typeface="Cambria Math"/>
                        </a:rPr>
                        <m:t>2</m:t>
                      </m:r>
                      <m:r>
                        <a:rPr lang="en-US" sz="2400" b="0" i="1" smtClean="0">
                          <a:solidFill>
                            <a:srgbClr val="005293"/>
                          </a:solidFill>
                          <a:latin typeface="Cambria Math"/>
                        </a:rPr>
                        <m:t>&gt; …&lt;</m:t>
                      </m:r>
                      <m:sSub>
                        <m:sSubPr>
                          <m:ctrlPr>
                            <a:rPr lang="en-US" sz="2400" b="0" i="1" smtClean="0">
                              <a:solidFill>
                                <a:srgbClr val="005293"/>
                              </a:solidFill>
                              <a:latin typeface="Cambria Math"/>
                            </a:rPr>
                          </m:ctrlPr>
                        </m:sSubPr>
                        <m:e>
                          <m:r>
                            <a:rPr lang="en-US" sz="2400" b="0" i="1" smtClean="0">
                              <a:solidFill>
                                <a:srgbClr val="005293"/>
                              </a:solidFill>
                              <a:latin typeface="Cambria Math"/>
                            </a:rPr>
                            <m:t>𝑠</m:t>
                          </m:r>
                        </m:e>
                        <m:sub>
                          <m:r>
                            <a:rPr lang="en-US" sz="2400" i="1">
                              <a:solidFill>
                                <a:srgbClr val="005293"/>
                              </a:solidFill>
                              <a:latin typeface="Cambria Math"/>
                            </a:rPr>
                            <m:t>𝑛</m:t>
                          </m:r>
                          <m:r>
                            <a:rPr lang="en-US" sz="2400" i="1">
                              <a:solidFill>
                                <a:srgbClr val="005293"/>
                              </a:solidFill>
                              <a:latin typeface="Cambria Math"/>
                            </a:rPr>
                            <m:t>−1</m:t>
                          </m:r>
                        </m:sub>
                      </m:sSub>
                      <m:r>
                        <a:rPr lang="en-US" sz="2400" b="0" i="1" smtClean="0">
                          <a:solidFill>
                            <a:srgbClr val="005293"/>
                          </a:solidFill>
                          <a:latin typeface="Cambria Math"/>
                        </a:rPr>
                        <m:t>,</m:t>
                      </m:r>
                      <m:sSub>
                        <m:sSubPr>
                          <m:ctrlPr>
                            <a:rPr lang="en-US" sz="2400" b="0" i="1" smtClean="0">
                              <a:solidFill>
                                <a:srgbClr val="005293"/>
                              </a:solidFill>
                              <a:latin typeface="Cambria Math"/>
                            </a:rPr>
                          </m:ctrlPr>
                        </m:sSubPr>
                        <m:e>
                          <m:r>
                            <a:rPr lang="en-US" sz="2400" b="0" i="1" smtClean="0">
                              <a:solidFill>
                                <a:srgbClr val="005293"/>
                              </a:solidFill>
                              <a:latin typeface="Cambria Math"/>
                            </a:rPr>
                            <m:t>𝑎</m:t>
                          </m:r>
                        </m:e>
                        <m:sub>
                          <m:r>
                            <a:rPr lang="en-US" sz="2400" i="1">
                              <a:solidFill>
                                <a:srgbClr val="005293"/>
                              </a:solidFill>
                              <a:latin typeface="Cambria Math"/>
                            </a:rPr>
                            <m:t>𝑛</m:t>
                          </m:r>
                          <m:r>
                            <a:rPr lang="en-US" sz="2400" i="1">
                              <a:solidFill>
                                <a:srgbClr val="005293"/>
                              </a:solidFill>
                              <a:latin typeface="Cambria Math"/>
                            </a:rPr>
                            <m:t>−1</m:t>
                          </m:r>
                        </m:sub>
                      </m:sSub>
                      <m:r>
                        <a:rPr lang="en-US" sz="2400" b="0" i="1" smtClean="0">
                          <a:solidFill>
                            <a:srgbClr val="005293"/>
                          </a:solidFill>
                          <a:latin typeface="Cambria Math"/>
                        </a:rPr>
                        <m:t>,</m:t>
                      </m:r>
                      <m:r>
                        <a:rPr lang="en-US" sz="2400" b="0" i="1" smtClean="0">
                          <a:solidFill>
                            <a:srgbClr val="005293"/>
                          </a:solidFill>
                          <a:latin typeface="Cambria Math"/>
                        </a:rPr>
                        <m:t>𝑟𝑛</m:t>
                      </m:r>
                      <m:r>
                        <a:rPr lang="en-US" sz="2400" b="0" i="1" smtClean="0">
                          <a:solidFill>
                            <a:srgbClr val="005293"/>
                          </a:solidFill>
                          <a:latin typeface="Cambria Math"/>
                        </a:rPr>
                        <m:t>&gt;</m:t>
                      </m:r>
                    </m:oMath>
                  </m:oMathPara>
                </a14:m>
                <a:endParaRPr lang="en-US" sz="2400" b="0" dirty="0" smtClean="0">
                  <a:solidFill>
                    <a:srgbClr val="005293"/>
                  </a:solidFill>
                </a:endParaRPr>
              </a:p>
              <a:p>
                <a:r>
                  <a:rPr lang="en-US" sz="2400" dirty="0">
                    <a:solidFill>
                      <a:srgbClr val="005293"/>
                    </a:solidFill>
                  </a:rPr>
                  <a:t> The episode ends with </a:t>
                </a:r>
                <a:r>
                  <a:rPr lang="en-US" sz="2400" b="1" dirty="0">
                    <a:solidFill>
                      <a:srgbClr val="005293"/>
                    </a:solidFill>
                  </a:rPr>
                  <a:t>terminal</a:t>
                </a:r>
                <a:r>
                  <a:rPr lang="en-US" sz="2400" dirty="0">
                    <a:solidFill>
                      <a:srgbClr val="005293"/>
                    </a:solidFill>
                  </a:rPr>
                  <a:t> state s</a:t>
                </a:r>
                <a:r>
                  <a:rPr lang="en-US" sz="2400" baseline="-25000" dirty="0">
                    <a:solidFill>
                      <a:srgbClr val="005293"/>
                    </a:solidFill>
                  </a:rPr>
                  <a:t>n</a:t>
                </a:r>
                <a:r>
                  <a:rPr lang="en-US" sz="2400" dirty="0">
                    <a:solidFill>
                      <a:srgbClr val="005293"/>
                    </a:solidFill>
                  </a:rPr>
                  <a:t> </a:t>
                </a:r>
                <a:endParaRPr lang="en-US" sz="2400" dirty="0" smtClean="0">
                  <a:solidFill>
                    <a:srgbClr val="005293"/>
                  </a:solidFill>
                </a:endParaRPr>
              </a:p>
              <a:p>
                <a:endParaRPr lang="en-US" sz="2400" b="0" dirty="0" smtClean="0">
                  <a:solidFill>
                    <a:srgbClr val="005293"/>
                  </a:solidFill>
                </a:endParaRPr>
              </a:p>
              <a:p>
                <a:r>
                  <a:rPr lang="en-US" sz="2400" dirty="0" smtClean="0">
                    <a:solidFill>
                      <a:srgbClr val="005293"/>
                    </a:solidFill>
                  </a:rPr>
                  <a:t>Hence given one episode of the MDP we try to maximize the total reward given by</a:t>
                </a:r>
              </a:p>
              <a:p>
                <a:pPr/>
                <a14:m>
                  <m:oMathPara xmlns:m="http://schemas.openxmlformats.org/officeDocument/2006/math">
                    <m:oMathParaPr>
                      <m:jc m:val="centerGroup"/>
                    </m:oMathParaPr>
                    <m:oMath xmlns:m="http://schemas.openxmlformats.org/officeDocument/2006/math">
                      <m:r>
                        <a:rPr lang="en-US" sz="2400" i="1">
                          <a:solidFill>
                            <a:srgbClr val="005293"/>
                          </a:solidFill>
                          <a:latin typeface="Cambria Math"/>
                        </a:rPr>
                        <m:t>𝑅</m:t>
                      </m:r>
                      <m:r>
                        <a:rPr lang="en-US" sz="2400" i="1">
                          <a:solidFill>
                            <a:srgbClr val="005293"/>
                          </a:solidFill>
                          <a:latin typeface="Cambria Math"/>
                        </a:rPr>
                        <m:t>=</m:t>
                      </m:r>
                      <m:r>
                        <a:rPr lang="en-US" sz="2400" i="1">
                          <a:solidFill>
                            <a:srgbClr val="005293"/>
                          </a:solidFill>
                          <a:latin typeface="Cambria Math"/>
                        </a:rPr>
                        <m:t>𝑟</m:t>
                      </m:r>
                      <m:r>
                        <a:rPr lang="en-US" sz="2400" i="1" baseline="-25000">
                          <a:solidFill>
                            <a:srgbClr val="005293"/>
                          </a:solidFill>
                          <a:latin typeface="Cambria Math"/>
                        </a:rPr>
                        <m:t>1</m:t>
                      </m:r>
                      <m:r>
                        <a:rPr lang="en-US" sz="2400" i="1">
                          <a:solidFill>
                            <a:srgbClr val="005293"/>
                          </a:solidFill>
                          <a:latin typeface="Cambria Math"/>
                        </a:rPr>
                        <m:t>+</m:t>
                      </m:r>
                      <m:r>
                        <a:rPr lang="en-US" sz="2400" i="1">
                          <a:solidFill>
                            <a:srgbClr val="005293"/>
                          </a:solidFill>
                          <a:latin typeface="Cambria Math"/>
                        </a:rPr>
                        <m:t>𝑟</m:t>
                      </m:r>
                      <m:r>
                        <a:rPr lang="en-US" sz="2400" i="1" baseline="-25000">
                          <a:solidFill>
                            <a:srgbClr val="005293"/>
                          </a:solidFill>
                          <a:latin typeface="Cambria Math"/>
                        </a:rPr>
                        <m:t>2</m:t>
                      </m:r>
                      <m:r>
                        <a:rPr lang="en-US" sz="2400" i="1">
                          <a:solidFill>
                            <a:srgbClr val="005293"/>
                          </a:solidFill>
                          <a:latin typeface="Cambria Math"/>
                        </a:rPr>
                        <m:t>+</m:t>
                      </m:r>
                      <m:r>
                        <a:rPr lang="en-US" sz="2400" i="1">
                          <a:solidFill>
                            <a:srgbClr val="005293"/>
                          </a:solidFill>
                          <a:latin typeface="Cambria Math"/>
                        </a:rPr>
                        <m:t>𝑟</m:t>
                      </m:r>
                      <m:r>
                        <a:rPr lang="en-US" sz="2400" i="1" baseline="-25000">
                          <a:solidFill>
                            <a:srgbClr val="005293"/>
                          </a:solidFill>
                          <a:latin typeface="Cambria Math"/>
                        </a:rPr>
                        <m:t>3</m:t>
                      </m:r>
                      <m:r>
                        <a:rPr lang="en-US" sz="2400" i="1">
                          <a:solidFill>
                            <a:srgbClr val="005293"/>
                          </a:solidFill>
                          <a:latin typeface="Cambria Math"/>
                        </a:rPr>
                        <m:t>…+</m:t>
                      </m:r>
                      <m:r>
                        <a:rPr lang="en-US" sz="2400" i="1">
                          <a:solidFill>
                            <a:srgbClr val="005293"/>
                          </a:solidFill>
                          <a:latin typeface="Cambria Math"/>
                        </a:rPr>
                        <m:t>𝑟𝑛</m:t>
                      </m:r>
                    </m:oMath>
                  </m:oMathPara>
                </a14:m>
                <a:endParaRPr lang="en-US" sz="2400" baseline="-25000" dirty="0">
                  <a:solidFill>
                    <a:srgbClr val="005293"/>
                  </a:solidFill>
                </a:endParaRPr>
              </a:p>
              <a:p>
                <a:endParaRPr lang="en-US" sz="2400" dirty="0" smtClean="0">
                  <a:solidFill>
                    <a:srgbClr val="005293"/>
                  </a:solidFill>
                </a:endParaRPr>
              </a:p>
              <a:p>
                <a:endParaRPr lang="en-US" sz="2400" baseline="-25000" dirty="0">
                  <a:solidFill>
                    <a:srgbClr val="005293"/>
                  </a:solidFill>
                </a:endParaRPr>
              </a:p>
              <a:p>
                <a:endParaRPr lang="en-US" sz="2400" baseline="-25000" dirty="0" smtClean="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17490" y="1296522"/>
                <a:ext cx="8508999" cy="4220358"/>
              </a:xfrm>
              <a:blipFill rotWithShape="1">
                <a:blip r:embed="rId2"/>
                <a:stretch>
                  <a:fillRect l="-2221" t="-1879"/>
                </a:stretch>
              </a:blipFill>
            </p:spPr>
            <p:txBody>
              <a:bodyPr/>
              <a:lstStyle/>
              <a:p>
                <a:r>
                  <a:rPr lang="en-US">
                    <a:noFill/>
                  </a:rPr>
                  <a:t> </a:t>
                </a:r>
              </a:p>
            </p:txBody>
          </p:sp>
        </mc:Fallback>
      </mc:AlternateContent>
      <p:sp>
        <p:nvSpPr>
          <p:cNvPr id="3" name="Title 2"/>
          <p:cNvSpPr>
            <a:spLocks noGrp="1"/>
          </p:cNvSpPr>
          <p:nvPr>
            <p:ph type="title"/>
          </p:nvPr>
        </p:nvSpPr>
        <p:spPr>
          <a:xfrm>
            <a:off x="302157" y="700617"/>
            <a:ext cx="8508999" cy="360000"/>
          </a:xfrm>
        </p:spPr>
        <p:txBody>
          <a:bodyPr/>
          <a:lstStyle/>
          <a:p>
            <a:r>
              <a:rPr lang="en-US" sz="2400" b="1" dirty="0" smtClean="0">
                <a:solidFill>
                  <a:srgbClr val="00B050"/>
                </a:solidFill>
              </a:rPr>
              <a:t>Markov Decision Process</a:t>
            </a:r>
            <a:endParaRPr lang="en-US" sz="2400"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1062974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310" y="689610"/>
            <a:ext cx="8508999" cy="360000"/>
          </a:xfrm>
        </p:spPr>
        <p:txBody>
          <a:bodyPr/>
          <a:lstStyle/>
          <a:p>
            <a:r>
              <a:rPr lang="en-US" b="1" dirty="0" smtClean="0">
                <a:solidFill>
                  <a:srgbClr val="00B050"/>
                </a:solidFill>
              </a:rPr>
              <a:t>MDP DISCOUNTED REWARD</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350520" y="1242060"/>
                <a:ext cx="8534400" cy="4854149"/>
              </a:xfrm>
              <a:prstGeom prst="rect">
                <a:avLst/>
              </a:prstGeom>
              <a:noFill/>
            </p:spPr>
            <p:txBody>
              <a:bodyPr wrap="square" lIns="0" tIns="0" rIns="0" bIns="0" rtlCol="0">
                <a:spAutoFit/>
              </a:bodyPr>
              <a:lstStyle/>
              <a:p>
                <a:pPr>
                  <a:lnSpc>
                    <a:spcPct val="114000"/>
                  </a:lnSpc>
                </a:pPr>
                <a:r>
                  <a:rPr lang="en-US" sz="2200" dirty="0" smtClean="0">
                    <a:solidFill>
                      <a:srgbClr val="005293"/>
                    </a:solidFill>
                  </a:rPr>
                  <a:t>Given our </a:t>
                </a:r>
                <a:r>
                  <a:rPr lang="en-US" sz="2200" dirty="0">
                    <a:solidFill>
                      <a:srgbClr val="005293"/>
                    </a:solidFill>
                  </a:rPr>
                  <a:t>environment is </a:t>
                </a:r>
                <a:r>
                  <a:rPr lang="en-US" sz="2200" dirty="0" smtClean="0">
                    <a:solidFill>
                      <a:srgbClr val="005293"/>
                    </a:solidFill>
                  </a:rPr>
                  <a:t>stochastic (shall discuss later), </a:t>
                </a:r>
                <a:r>
                  <a:rPr lang="en-US" sz="2200" dirty="0">
                    <a:solidFill>
                      <a:srgbClr val="005293"/>
                    </a:solidFill>
                  </a:rPr>
                  <a:t>we can never be sure, if we will get the same rewards the next time we perform the same actions. </a:t>
                </a:r>
                <a:endParaRPr lang="en-US" sz="2200" dirty="0" smtClean="0">
                  <a:solidFill>
                    <a:srgbClr val="005293"/>
                  </a:solidFill>
                </a:endParaRPr>
              </a:p>
              <a:p>
                <a:pPr>
                  <a:lnSpc>
                    <a:spcPct val="114000"/>
                  </a:lnSpc>
                </a:pPr>
                <a:r>
                  <a:rPr lang="en-US" sz="2200" dirty="0" smtClean="0">
                    <a:solidFill>
                      <a:srgbClr val="005293"/>
                    </a:solidFill>
                  </a:rPr>
                  <a:t>The </a:t>
                </a:r>
                <a:r>
                  <a:rPr lang="en-US" sz="2200" dirty="0">
                    <a:solidFill>
                      <a:srgbClr val="005293"/>
                    </a:solidFill>
                  </a:rPr>
                  <a:t>more into the future we go, the more it may diverge. For that reason it is common to use </a:t>
                </a:r>
                <a:r>
                  <a:rPr lang="en-US" sz="2200" b="1" dirty="0">
                    <a:solidFill>
                      <a:srgbClr val="005293"/>
                    </a:solidFill>
                  </a:rPr>
                  <a:t>discounted future reward </a:t>
                </a:r>
                <a:r>
                  <a:rPr lang="en-US" sz="2200" dirty="0" smtClean="0">
                    <a:solidFill>
                      <a:srgbClr val="005293"/>
                    </a:solidFill>
                  </a:rPr>
                  <a:t>(from time t)</a:t>
                </a:r>
                <a:r>
                  <a:rPr lang="en-US" sz="2200" b="1" dirty="0" smtClean="0">
                    <a:solidFill>
                      <a:srgbClr val="005293"/>
                    </a:solidFill>
                  </a:rPr>
                  <a:t> </a:t>
                </a:r>
                <a:r>
                  <a:rPr lang="en-US" sz="2200" dirty="0" smtClean="0">
                    <a:solidFill>
                      <a:srgbClr val="005293"/>
                    </a:solidFill>
                  </a:rPr>
                  <a:t>instead. </a:t>
                </a:r>
              </a:p>
              <a:p>
                <a:pPr>
                  <a:lnSpc>
                    <a:spcPct val="114000"/>
                  </a:lnSpc>
                </a:pPr>
                <a14:m>
                  <m:oMathPara xmlns:m="http://schemas.openxmlformats.org/officeDocument/2006/math">
                    <m:oMathParaPr>
                      <m:jc m:val="centerGroup"/>
                    </m:oMathParaPr>
                    <m:oMath xmlns:m="http://schemas.openxmlformats.org/officeDocument/2006/math">
                      <m:r>
                        <a:rPr lang="en-US" sz="2200" i="1">
                          <a:solidFill>
                            <a:srgbClr val="005293"/>
                          </a:solidFill>
                          <a:latin typeface="Cambria Math"/>
                        </a:rPr>
                        <m:t>𝑅</m:t>
                      </m:r>
                      <m:r>
                        <a:rPr lang="en-US" sz="2200" b="0" i="1" baseline="-25000" smtClean="0">
                          <a:solidFill>
                            <a:srgbClr val="005293"/>
                          </a:solidFill>
                          <a:latin typeface="Cambria Math"/>
                        </a:rPr>
                        <m:t>𝑡</m:t>
                      </m:r>
                      <m:r>
                        <a:rPr lang="en-US" sz="2200" i="1">
                          <a:solidFill>
                            <a:srgbClr val="005293"/>
                          </a:solidFill>
                          <a:latin typeface="Cambria Math"/>
                        </a:rPr>
                        <m:t>=</m:t>
                      </m:r>
                      <m:r>
                        <a:rPr lang="en-US" sz="2200" i="1">
                          <a:solidFill>
                            <a:srgbClr val="005293"/>
                          </a:solidFill>
                          <a:latin typeface="Cambria Math"/>
                        </a:rPr>
                        <m:t>𝑟𝑡</m:t>
                      </m:r>
                      <m:r>
                        <a:rPr lang="en-US" sz="2200" i="1">
                          <a:solidFill>
                            <a:srgbClr val="005293"/>
                          </a:solidFill>
                          <a:latin typeface="Cambria Math"/>
                        </a:rPr>
                        <m:t>+</m:t>
                      </m:r>
                      <m:r>
                        <a:rPr lang="en-US" sz="2200" i="1" smtClean="0">
                          <a:solidFill>
                            <a:srgbClr val="005293"/>
                          </a:solidFill>
                          <a:latin typeface="Cambria Math"/>
                          <a:ea typeface="Cambria Math"/>
                        </a:rPr>
                        <m:t>𝛾</m:t>
                      </m:r>
                      <m:sSub>
                        <m:sSubPr>
                          <m:ctrlPr>
                            <a:rPr lang="en-US" sz="2200" i="1" smtClean="0">
                              <a:solidFill>
                                <a:srgbClr val="005293"/>
                              </a:solidFill>
                              <a:latin typeface="Cambria Math"/>
                              <a:ea typeface="Cambria Math"/>
                            </a:rPr>
                          </m:ctrlPr>
                        </m:sSubPr>
                        <m:e>
                          <m:r>
                            <a:rPr lang="en-US" sz="2200" b="0" i="1" smtClean="0">
                              <a:solidFill>
                                <a:srgbClr val="005293"/>
                              </a:solidFill>
                              <a:latin typeface="Cambria Math"/>
                              <a:ea typeface="Cambria Math"/>
                            </a:rPr>
                            <m:t>𝑟</m:t>
                          </m:r>
                        </m:e>
                        <m:sub>
                          <m:r>
                            <a:rPr lang="en-US" sz="2200" b="0" i="1" smtClean="0">
                              <a:solidFill>
                                <a:srgbClr val="005293"/>
                              </a:solidFill>
                              <a:latin typeface="Cambria Math"/>
                              <a:ea typeface="Cambria Math"/>
                            </a:rPr>
                            <m:t>𝑡</m:t>
                          </m:r>
                          <m:r>
                            <a:rPr lang="en-US" sz="2200" b="0" i="1" smtClean="0">
                              <a:solidFill>
                                <a:srgbClr val="005293"/>
                              </a:solidFill>
                              <a:latin typeface="Cambria Math"/>
                              <a:ea typeface="Cambria Math"/>
                            </a:rPr>
                            <m:t>+1</m:t>
                          </m:r>
                        </m:sub>
                      </m:sSub>
                      <m:r>
                        <a:rPr lang="en-US" sz="2200" i="1">
                          <a:solidFill>
                            <a:srgbClr val="005293"/>
                          </a:solidFill>
                          <a:latin typeface="Cambria Math"/>
                        </a:rPr>
                        <m:t>+</m:t>
                      </m:r>
                      <m:sSup>
                        <m:sSupPr>
                          <m:ctrlPr>
                            <a:rPr lang="en-US" sz="2200" i="1" smtClean="0">
                              <a:solidFill>
                                <a:srgbClr val="005293"/>
                              </a:solidFill>
                              <a:latin typeface="Cambria Math"/>
                            </a:rPr>
                          </m:ctrlPr>
                        </m:sSupPr>
                        <m:e>
                          <m:r>
                            <a:rPr lang="en-US" sz="2200" i="1">
                              <a:solidFill>
                                <a:srgbClr val="005293"/>
                              </a:solidFill>
                              <a:latin typeface="Cambria Math"/>
                              <a:ea typeface="Cambria Math"/>
                            </a:rPr>
                            <m:t>𝛾</m:t>
                          </m:r>
                        </m:e>
                        <m:sup>
                          <m:r>
                            <a:rPr lang="en-US" sz="2200" b="0" i="1" smtClean="0">
                              <a:solidFill>
                                <a:srgbClr val="005293"/>
                              </a:solidFill>
                              <a:latin typeface="Cambria Math"/>
                            </a:rPr>
                            <m:t>2</m:t>
                          </m:r>
                        </m:sup>
                      </m:sSup>
                      <m:sSub>
                        <m:sSubPr>
                          <m:ctrlPr>
                            <a:rPr lang="en-US" sz="2200" i="1" smtClean="0">
                              <a:solidFill>
                                <a:srgbClr val="005293"/>
                              </a:solidFill>
                              <a:latin typeface="Cambria Math"/>
                            </a:rPr>
                          </m:ctrlPr>
                        </m:sSubPr>
                        <m:e>
                          <m:r>
                            <a:rPr lang="en-US" sz="2200" b="0" i="1" smtClean="0">
                              <a:solidFill>
                                <a:srgbClr val="005293"/>
                              </a:solidFill>
                              <a:latin typeface="Cambria Math"/>
                            </a:rPr>
                            <m:t>𝑟</m:t>
                          </m:r>
                        </m:e>
                        <m:sub>
                          <m:r>
                            <a:rPr lang="en-US" sz="2200" b="0" i="1" smtClean="0">
                              <a:solidFill>
                                <a:srgbClr val="005293"/>
                              </a:solidFill>
                              <a:latin typeface="Cambria Math"/>
                            </a:rPr>
                            <m:t>𝑡</m:t>
                          </m:r>
                          <m:r>
                            <a:rPr lang="en-US" sz="2200" b="0" i="1" smtClean="0">
                              <a:solidFill>
                                <a:srgbClr val="005293"/>
                              </a:solidFill>
                              <a:latin typeface="Cambria Math"/>
                            </a:rPr>
                            <m:t>+2</m:t>
                          </m:r>
                        </m:sub>
                      </m:sSub>
                      <m:r>
                        <a:rPr lang="en-US" sz="2200" i="1">
                          <a:solidFill>
                            <a:srgbClr val="005293"/>
                          </a:solidFill>
                          <a:latin typeface="Cambria Math"/>
                        </a:rPr>
                        <m:t>…+</m:t>
                      </m:r>
                      <m:sSup>
                        <m:sSupPr>
                          <m:ctrlPr>
                            <a:rPr lang="en-US" sz="2200" i="1" smtClean="0">
                              <a:solidFill>
                                <a:srgbClr val="005293"/>
                              </a:solidFill>
                              <a:latin typeface="Cambria Math"/>
                            </a:rPr>
                          </m:ctrlPr>
                        </m:sSupPr>
                        <m:e>
                          <m:r>
                            <a:rPr lang="en-US" sz="2200" i="1">
                              <a:solidFill>
                                <a:srgbClr val="005293"/>
                              </a:solidFill>
                              <a:latin typeface="Cambria Math"/>
                              <a:ea typeface="Cambria Math"/>
                            </a:rPr>
                            <m:t>𝛾</m:t>
                          </m:r>
                        </m:e>
                        <m:sup>
                          <m:r>
                            <a:rPr lang="en-US" sz="2200" b="0" i="1" smtClean="0">
                              <a:solidFill>
                                <a:srgbClr val="005293"/>
                              </a:solidFill>
                              <a:latin typeface="Cambria Math"/>
                            </a:rPr>
                            <m:t>𝑛</m:t>
                          </m:r>
                          <m:r>
                            <a:rPr lang="en-US" sz="2200" b="0" i="1" smtClean="0">
                              <a:solidFill>
                                <a:srgbClr val="005293"/>
                              </a:solidFill>
                              <a:latin typeface="Cambria Math"/>
                            </a:rPr>
                            <m:t>−</m:t>
                          </m:r>
                          <m:r>
                            <a:rPr lang="en-US" sz="2200" b="0" i="1" smtClean="0">
                              <a:solidFill>
                                <a:srgbClr val="005293"/>
                              </a:solidFill>
                              <a:latin typeface="Cambria Math"/>
                            </a:rPr>
                            <m:t>𝑡</m:t>
                          </m:r>
                        </m:sup>
                      </m:sSup>
                      <m:r>
                        <a:rPr lang="en-US" sz="2200" i="1">
                          <a:solidFill>
                            <a:srgbClr val="005293"/>
                          </a:solidFill>
                          <a:latin typeface="Cambria Math"/>
                        </a:rPr>
                        <m:t>𝑟</m:t>
                      </m:r>
                      <m:r>
                        <a:rPr lang="en-US" sz="2200" i="1" baseline="-25000">
                          <a:solidFill>
                            <a:srgbClr val="005293"/>
                          </a:solidFill>
                          <a:latin typeface="Cambria Math"/>
                        </a:rPr>
                        <m:t>𝑛</m:t>
                      </m:r>
                    </m:oMath>
                  </m:oMathPara>
                </a14:m>
                <a:endParaRPr lang="en-US" sz="2200" baseline="-25000" dirty="0">
                  <a:solidFill>
                    <a:srgbClr val="005293"/>
                  </a:solidFill>
                </a:endParaRPr>
              </a:p>
              <a:p>
                <a:pPr>
                  <a:lnSpc>
                    <a:spcPct val="114000"/>
                  </a:lnSpc>
                </a:pPr>
                <a:endParaRPr lang="en-US" sz="2200" baseline="-25000" dirty="0">
                  <a:solidFill>
                    <a:srgbClr val="005293"/>
                  </a:solidFill>
                </a:endParaRPr>
              </a:p>
              <a:p>
                <a:pPr>
                  <a:lnSpc>
                    <a:spcPct val="114000"/>
                  </a:lnSpc>
                </a:pPr>
                <a:r>
                  <a:rPr lang="en-US" sz="2200" dirty="0">
                    <a:solidFill>
                      <a:srgbClr val="005293"/>
                    </a:solidFill>
                  </a:rPr>
                  <a:t>Discounting is thus a measure for weighting future reward less than the immediate </a:t>
                </a:r>
                <a:r>
                  <a:rPr lang="en-US" sz="2200" dirty="0" smtClean="0">
                    <a:solidFill>
                      <a:srgbClr val="005293"/>
                    </a:solidFill>
                  </a:rPr>
                  <a:t>reward (</a:t>
                </a:r>
                <a14:m>
                  <m:oMath xmlns:m="http://schemas.openxmlformats.org/officeDocument/2006/math">
                    <m:r>
                      <a:rPr lang="en-US" sz="2200" b="0" i="1" smtClean="0">
                        <a:solidFill>
                          <a:srgbClr val="005293"/>
                        </a:solidFill>
                        <a:latin typeface="Cambria Math"/>
                      </a:rPr>
                      <m:t>0&lt;</m:t>
                    </m:r>
                    <m:r>
                      <a:rPr lang="en-US" sz="2200" b="0" i="1" smtClean="0">
                        <a:solidFill>
                          <a:srgbClr val="005293"/>
                        </a:solidFill>
                        <a:latin typeface="Cambria Math"/>
                        <a:ea typeface="Cambria Math"/>
                      </a:rPr>
                      <m:t>𝛾</m:t>
                    </m:r>
                    <m:r>
                      <a:rPr lang="en-US" sz="2200" b="0" i="1" smtClean="0">
                        <a:solidFill>
                          <a:srgbClr val="005293"/>
                        </a:solidFill>
                        <a:latin typeface="Cambria Math"/>
                        <a:ea typeface="Cambria Math"/>
                      </a:rPr>
                      <m:t>&lt;1</m:t>
                    </m:r>
                  </m:oMath>
                </a14:m>
                <a:r>
                  <a:rPr lang="en-US" sz="2200" dirty="0" smtClean="0">
                    <a:solidFill>
                      <a:srgbClr val="005293"/>
                    </a:solidFill>
                  </a:rPr>
                  <a:t>).</a:t>
                </a:r>
              </a:p>
              <a:p>
                <a:pPr>
                  <a:lnSpc>
                    <a:spcPct val="114000"/>
                  </a:lnSpc>
                </a:pPr>
                <a14:m>
                  <m:oMathPara xmlns:m="http://schemas.openxmlformats.org/officeDocument/2006/math">
                    <m:oMathParaPr>
                      <m:jc m:val="centerGroup"/>
                    </m:oMathParaPr>
                    <m:oMath xmlns:m="http://schemas.openxmlformats.org/officeDocument/2006/math">
                      <m:r>
                        <a:rPr lang="en-US" sz="2200" i="1">
                          <a:solidFill>
                            <a:srgbClr val="005293"/>
                          </a:solidFill>
                          <a:latin typeface="Cambria Math"/>
                        </a:rPr>
                        <m:t>𝑅</m:t>
                      </m:r>
                      <m:r>
                        <a:rPr lang="en-US" sz="2200" b="0" i="1" baseline="-25000" smtClean="0">
                          <a:solidFill>
                            <a:srgbClr val="005293"/>
                          </a:solidFill>
                          <a:latin typeface="Cambria Math"/>
                        </a:rPr>
                        <m:t>𝑡</m:t>
                      </m:r>
                      <m:r>
                        <a:rPr lang="en-US" sz="2200" i="1">
                          <a:solidFill>
                            <a:srgbClr val="005293"/>
                          </a:solidFill>
                          <a:latin typeface="Cambria Math"/>
                        </a:rPr>
                        <m:t>=</m:t>
                      </m:r>
                      <m:r>
                        <a:rPr lang="en-US" sz="2200" i="1">
                          <a:solidFill>
                            <a:srgbClr val="005293"/>
                          </a:solidFill>
                          <a:latin typeface="Cambria Math"/>
                        </a:rPr>
                        <m:t>𝑟𝑡</m:t>
                      </m:r>
                      <m:r>
                        <a:rPr lang="en-US" sz="2200" i="1">
                          <a:solidFill>
                            <a:srgbClr val="005293"/>
                          </a:solidFill>
                          <a:latin typeface="Cambria Math"/>
                        </a:rPr>
                        <m:t>+</m:t>
                      </m:r>
                      <m:r>
                        <a:rPr lang="en-US" sz="2200" i="1">
                          <a:solidFill>
                            <a:srgbClr val="005293"/>
                          </a:solidFill>
                          <a:latin typeface="Cambria Math"/>
                          <a:ea typeface="Cambria Math"/>
                        </a:rPr>
                        <m:t>𝛾</m:t>
                      </m:r>
                      <m:d>
                        <m:dPr>
                          <m:ctrlPr>
                            <a:rPr lang="en-US" sz="2200" b="0" i="1" smtClean="0">
                              <a:solidFill>
                                <a:srgbClr val="005293"/>
                              </a:solidFill>
                              <a:latin typeface="Cambria Math"/>
                              <a:ea typeface="Cambria Math"/>
                            </a:rPr>
                          </m:ctrlPr>
                        </m:dPr>
                        <m:e>
                          <m:sSub>
                            <m:sSubPr>
                              <m:ctrlPr>
                                <a:rPr lang="en-US" sz="2200" b="0" i="1" smtClean="0">
                                  <a:solidFill>
                                    <a:srgbClr val="005293"/>
                                  </a:solidFill>
                                  <a:latin typeface="Cambria Math"/>
                                  <a:ea typeface="Cambria Math"/>
                                </a:rPr>
                              </m:ctrlPr>
                            </m:sSubPr>
                            <m:e>
                              <m:r>
                                <a:rPr lang="en-US" sz="2200" b="0" i="1" smtClean="0">
                                  <a:solidFill>
                                    <a:srgbClr val="005293"/>
                                  </a:solidFill>
                                  <a:latin typeface="Cambria Math"/>
                                  <a:ea typeface="Cambria Math"/>
                                </a:rPr>
                                <m:t>𝑟</m:t>
                              </m:r>
                            </m:e>
                            <m:sub>
                              <m:r>
                                <a:rPr lang="en-US" sz="2200" b="0" i="1" smtClean="0">
                                  <a:solidFill>
                                    <a:srgbClr val="005293"/>
                                  </a:solidFill>
                                  <a:latin typeface="Cambria Math"/>
                                  <a:ea typeface="Cambria Math"/>
                                </a:rPr>
                                <m:t>𝑡</m:t>
                              </m:r>
                              <m:r>
                                <a:rPr lang="en-US" sz="2200" b="0" i="1" smtClean="0">
                                  <a:solidFill>
                                    <a:srgbClr val="005293"/>
                                  </a:solidFill>
                                  <a:latin typeface="Cambria Math"/>
                                  <a:ea typeface="Cambria Math"/>
                                </a:rPr>
                                <m:t>+1</m:t>
                              </m:r>
                            </m:sub>
                          </m:sSub>
                          <m:r>
                            <a:rPr lang="en-US" sz="2200" i="1">
                              <a:solidFill>
                                <a:srgbClr val="005293"/>
                              </a:solidFill>
                              <a:latin typeface="Cambria Math"/>
                            </a:rPr>
                            <m:t>+</m:t>
                          </m:r>
                          <m:r>
                            <a:rPr lang="en-US" sz="2200" i="1" smtClean="0">
                              <a:solidFill>
                                <a:srgbClr val="005293"/>
                              </a:solidFill>
                              <a:latin typeface="Cambria Math"/>
                              <a:ea typeface="Cambria Math"/>
                            </a:rPr>
                            <m:t>𝛾</m:t>
                          </m:r>
                          <m:sSub>
                            <m:sSubPr>
                              <m:ctrlPr>
                                <a:rPr lang="en-US" sz="2200" i="1" smtClean="0">
                                  <a:solidFill>
                                    <a:srgbClr val="005293"/>
                                  </a:solidFill>
                                  <a:latin typeface="Cambria Math"/>
                                  <a:ea typeface="Cambria Math"/>
                                </a:rPr>
                              </m:ctrlPr>
                            </m:sSubPr>
                            <m:e>
                              <m:r>
                                <a:rPr lang="en-US" sz="2200" b="0" i="1" smtClean="0">
                                  <a:solidFill>
                                    <a:srgbClr val="005293"/>
                                  </a:solidFill>
                                  <a:latin typeface="Cambria Math"/>
                                  <a:ea typeface="Cambria Math"/>
                                </a:rPr>
                                <m:t>(</m:t>
                              </m:r>
                              <m:r>
                                <a:rPr lang="en-US" sz="2200" b="0" i="1" smtClean="0">
                                  <a:solidFill>
                                    <a:srgbClr val="005293"/>
                                  </a:solidFill>
                                  <a:latin typeface="Cambria Math"/>
                                  <a:ea typeface="Cambria Math"/>
                                </a:rPr>
                                <m:t>𝑟</m:t>
                              </m:r>
                            </m:e>
                            <m:sub>
                              <m:r>
                                <a:rPr lang="en-US" sz="2200" b="0" i="1" smtClean="0">
                                  <a:solidFill>
                                    <a:srgbClr val="005293"/>
                                  </a:solidFill>
                                  <a:latin typeface="Cambria Math"/>
                                  <a:ea typeface="Cambria Math"/>
                                </a:rPr>
                                <m:t>𝑡</m:t>
                              </m:r>
                              <m:r>
                                <a:rPr lang="en-US" sz="2200" b="0" i="1" smtClean="0">
                                  <a:solidFill>
                                    <a:srgbClr val="005293"/>
                                  </a:solidFill>
                                  <a:latin typeface="Cambria Math"/>
                                  <a:ea typeface="Cambria Math"/>
                                </a:rPr>
                                <m:t>+2</m:t>
                              </m:r>
                            </m:sub>
                          </m:sSub>
                          <m:r>
                            <a:rPr lang="en-US" sz="2200" i="1">
                              <a:solidFill>
                                <a:srgbClr val="005293"/>
                              </a:solidFill>
                              <a:latin typeface="Cambria Math"/>
                            </a:rPr>
                            <m:t>…</m:t>
                          </m:r>
                          <m:r>
                            <a:rPr lang="en-US" sz="2200" b="0" i="1" smtClean="0">
                              <a:solidFill>
                                <a:srgbClr val="005293"/>
                              </a:solidFill>
                              <a:latin typeface="Cambria Math"/>
                            </a:rPr>
                            <m:t>)</m:t>
                          </m:r>
                        </m:e>
                      </m:d>
                      <m:r>
                        <a:rPr lang="en-US" sz="2200" b="0" i="1" smtClean="0">
                          <a:solidFill>
                            <a:srgbClr val="005293"/>
                          </a:solidFill>
                          <a:latin typeface="Cambria Math"/>
                        </a:rPr>
                        <m:t>=</m:t>
                      </m:r>
                      <m:r>
                        <a:rPr lang="en-US" sz="2200" b="0" i="1" smtClean="0">
                          <a:solidFill>
                            <a:srgbClr val="005293"/>
                          </a:solidFill>
                          <a:latin typeface="Cambria Math"/>
                        </a:rPr>
                        <m:t>𝑟𝑡</m:t>
                      </m:r>
                      <m:r>
                        <a:rPr lang="en-US" sz="2200" b="0" i="1" smtClean="0">
                          <a:solidFill>
                            <a:srgbClr val="005293"/>
                          </a:solidFill>
                          <a:latin typeface="Cambria Math"/>
                        </a:rPr>
                        <m:t>+</m:t>
                      </m:r>
                      <m:r>
                        <a:rPr lang="en-US" sz="2200" b="0" i="1" smtClean="0">
                          <a:solidFill>
                            <a:srgbClr val="005293"/>
                          </a:solidFill>
                          <a:latin typeface="Cambria Math"/>
                          <a:ea typeface="Cambria Math"/>
                        </a:rPr>
                        <m:t>𝛾</m:t>
                      </m:r>
                      <m:sSub>
                        <m:sSubPr>
                          <m:ctrlPr>
                            <a:rPr lang="en-US" sz="2200" b="0" i="1" smtClean="0">
                              <a:solidFill>
                                <a:srgbClr val="005293"/>
                              </a:solidFill>
                              <a:latin typeface="Cambria Math"/>
                              <a:ea typeface="Cambria Math"/>
                            </a:rPr>
                          </m:ctrlPr>
                        </m:sSubPr>
                        <m:e>
                          <m:r>
                            <a:rPr lang="en-US" sz="2200" b="0" i="1" smtClean="0">
                              <a:solidFill>
                                <a:srgbClr val="005293"/>
                              </a:solidFill>
                              <a:latin typeface="Cambria Math"/>
                              <a:ea typeface="Cambria Math"/>
                            </a:rPr>
                            <m:t>𝑅</m:t>
                          </m:r>
                        </m:e>
                        <m:sub>
                          <m:r>
                            <a:rPr lang="en-US" sz="2200" b="0" i="1" smtClean="0">
                              <a:solidFill>
                                <a:srgbClr val="005293"/>
                              </a:solidFill>
                              <a:latin typeface="Cambria Math"/>
                              <a:ea typeface="Cambria Math"/>
                            </a:rPr>
                            <m:t>𝑡</m:t>
                          </m:r>
                          <m:r>
                            <a:rPr lang="en-US" sz="2200" b="0" i="1" smtClean="0">
                              <a:solidFill>
                                <a:srgbClr val="005293"/>
                              </a:solidFill>
                              <a:latin typeface="Cambria Math"/>
                              <a:ea typeface="Cambria Math"/>
                            </a:rPr>
                            <m:t>+1</m:t>
                          </m:r>
                        </m:sub>
                      </m:sSub>
                    </m:oMath>
                  </m:oMathPara>
                </a14:m>
                <a:endParaRPr lang="en-US" sz="2200" baseline="-25000" dirty="0">
                  <a:solidFill>
                    <a:srgbClr val="005293"/>
                  </a:solidFill>
                </a:endParaRPr>
              </a:p>
              <a:p>
                <a:pPr>
                  <a:lnSpc>
                    <a:spcPct val="114000"/>
                  </a:lnSpc>
                </a:pPr>
                <a:endParaRPr lang="en-US" sz="2200" dirty="0" smtClean="0">
                  <a:solidFill>
                    <a:srgbClr val="005293"/>
                  </a:solidFill>
                </a:endParaRPr>
              </a:p>
              <a:p>
                <a:pPr>
                  <a:lnSpc>
                    <a:spcPct val="114000"/>
                  </a:lnSpc>
                </a:pPr>
                <a:endParaRPr lang="en-US" sz="2200" dirty="0" smtClean="0">
                  <a:solidFill>
                    <a:srgbClr val="005293"/>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50520" y="1242060"/>
                <a:ext cx="8534400" cy="4854149"/>
              </a:xfrm>
              <a:prstGeom prst="rect">
                <a:avLst/>
              </a:prstGeom>
              <a:blipFill rotWithShape="1">
                <a:blip r:embed="rId2"/>
                <a:stretch>
                  <a:fillRect l="-2000" t="-1382" r="-571"/>
                </a:stretch>
              </a:blipFill>
            </p:spPr>
            <p:txBody>
              <a:bodyPr/>
              <a:lstStyle/>
              <a:p>
                <a:r>
                  <a:rPr lang="en-US">
                    <a:noFill/>
                  </a:rPr>
                  <a:t> </a:t>
                </a:r>
              </a:p>
            </p:txBody>
          </p:sp>
        </mc:Fallback>
      </mc:AlternateContent>
    </p:spTree>
    <p:extLst>
      <p:ext uri="{BB962C8B-B14F-4D97-AF65-F5344CB8AC3E}">
        <p14:creationId xmlns:p14="http://schemas.microsoft.com/office/powerpoint/2010/main" val="435117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65750" y="1183068"/>
                <a:ext cx="8771570" cy="4783754"/>
              </a:xfrm>
            </p:spPr>
            <p:txBody>
              <a:bodyPr/>
              <a:lstStyle/>
              <a:p>
                <a:pPr marL="457200" indent="-457200">
                  <a:buFont typeface="Wingdings" panose="05000000000000000000" pitchFamily="2" charset="2"/>
                  <a:buChar char="v"/>
                </a:pPr>
                <a:r>
                  <a:rPr lang="en-US" sz="2200" i="1" dirty="0" smtClean="0">
                    <a:solidFill>
                      <a:srgbClr val="005293"/>
                    </a:solidFill>
                  </a:rPr>
                  <a:t>Q(s</a:t>
                </a:r>
                <a:r>
                  <a:rPr lang="en-US" sz="2200" i="1" dirty="0">
                    <a:solidFill>
                      <a:srgbClr val="005293"/>
                    </a:solidFill>
                  </a:rPr>
                  <a:t>, a)</a:t>
                </a:r>
                <a:r>
                  <a:rPr lang="en-US" sz="2200" dirty="0">
                    <a:solidFill>
                      <a:srgbClr val="005293"/>
                    </a:solidFill>
                  </a:rPr>
                  <a:t> representing the maximum discounted future reward when we perform action </a:t>
                </a:r>
                <a:r>
                  <a:rPr lang="en-US" sz="2200" u="sng" dirty="0">
                    <a:solidFill>
                      <a:srgbClr val="005293"/>
                    </a:solidFill>
                  </a:rPr>
                  <a:t>a</a:t>
                </a:r>
                <a:r>
                  <a:rPr lang="en-US" sz="2200" dirty="0">
                    <a:solidFill>
                      <a:srgbClr val="005293"/>
                    </a:solidFill>
                  </a:rPr>
                  <a:t> in state </a:t>
                </a:r>
                <a:r>
                  <a:rPr lang="en-US" sz="2200" u="sng" dirty="0">
                    <a:solidFill>
                      <a:srgbClr val="005293"/>
                    </a:solidFill>
                  </a:rPr>
                  <a:t>s</a:t>
                </a:r>
                <a:r>
                  <a:rPr lang="en-US" sz="2200" dirty="0">
                    <a:solidFill>
                      <a:srgbClr val="005293"/>
                    </a:solidFill>
                  </a:rPr>
                  <a:t>, and continue optimally from that point on</a:t>
                </a:r>
                <a:r>
                  <a:rPr lang="en-US" sz="2200" dirty="0" smtClean="0">
                    <a:solidFill>
                      <a:srgbClr val="005293"/>
                    </a:solidFill>
                  </a:rPr>
                  <a:t>.</a:t>
                </a:r>
              </a:p>
              <a:p>
                <a:pPr marL="342900" indent="-342900">
                  <a:buFont typeface="Wingdings" panose="05000000000000000000" pitchFamily="2" charset="2"/>
                  <a:buChar char="v"/>
                </a:pPr>
                <a:r>
                  <a:rPr lang="en-US" sz="2200" dirty="0" smtClean="0">
                    <a:solidFill>
                      <a:srgbClr val="005293"/>
                    </a:solidFill>
                  </a:rPr>
                  <a:t>In other words </a:t>
                </a:r>
                <a:r>
                  <a:rPr lang="en-US" sz="2200" dirty="0" smtClean="0">
                    <a:solidFill>
                      <a:srgbClr val="005293"/>
                    </a:solidFill>
                    <a:latin typeface="Cambria Math" panose="02040503050406030204" pitchFamily="18" charset="0"/>
                    <a:ea typeface="Cambria Math" panose="02040503050406030204" pitchFamily="18" charset="0"/>
                  </a:rPr>
                  <a:t>Q(s, a)</a:t>
                </a:r>
                <a:r>
                  <a:rPr lang="en-US" sz="2200" dirty="0" smtClean="0">
                    <a:solidFill>
                      <a:srgbClr val="005293"/>
                    </a:solidFill>
                  </a:rPr>
                  <a:t> represents the quality of an action a in state s.</a:t>
                </a:r>
                <a:endParaRPr lang="en-US" sz="2200" i="1" dirty="0" smtClean="0">
                  <a:solidFill>
                    <a:srgbClr val="005293"/>
                  </a:solidFill>
                  <a:latin typeface="Cambria Math"/>
                </a:endParaRPr>
              </a:p>
              <a:p>
                <a:pPr marL="342900" indent="-342900" algn="ctr">
                  <a:buFont typeface="Wingdings" panose="05000000000000000000" pitchFamily="2" charset="2"/>
                  <a:buChar char="v"/>
                </a:pPr>
                <a14:m>
                  <m:oMath xmlns:m="http://schemas.openxmlformats.org/officeDocument/2006/math">
                    <m:r>
                      <a:rPr lang="en-US" sz="2200" b="0" i="1" smtClean="0">
                        <a:solidFill>
                          <a:srgbClr val="005293"/>
                        </a:solidFill>
                        <a:latin typeface="Cambria Math"/>
                      </a:rPr>
                      <m:t>𝑄</m:t>
                    </m:r>
                    <m:d>
                      <m:dPr>
                        <m:ctrlPr>
                          <a:rPr lang="en-US" sz="2200" b="0" i="1" smtClean="0">
                            <a:solidFill>
                              <a:srgbClr val="005293"/>
                            </a:solidFill>
                            <a:latin typeface="Cambria Math"/>
                          </a:rPr>
                        </m:ctrlPr>
                      </m:dPr>
                      <m:e>
                        <m:r>
                          <a:rPr lang="en-US" sz="2200" b="0" i="1" smtClean="0">
                            <a:solidFill>
                              <a:srgbClr val="005293"/>
                            </a:solidFill>
                            <a:latin typeface="Cambria Math"/>
                          </a:rPr>
                          <m:t>𝑠</m:t>
                        </m:r>
                        <m:r>
                          <a:rPr lang="en-US" sz="2200" b="0" i="1" smtClean="0">
                            <a:solidFill>
                              <a:srgbClr val="005293"/>
                            </a:solidFill>
                            <a:latin typeface="Cambria Math"/>
                          </a:rPr>
                          <m:t>,</m:t>
                        </m:r>
                        <m:r>
                          <a:rPr lang="en-US" sz="2200" b="0" i="1" smtClean="0">
                            <a:solidFill>
                              <a:srgbClr val="005293"/>
                            </a:solidFill>
                            <a:latin typeface="Cambria Math"/>
                          </a:rPr>
                          <m:t>𝑎</m:t>
                        </m:r>
                      </m:e>
                    </m:d>
                    <m:r>
                      <a:rPr lang="en-US" sz="2200" b="0" i="1" smtClean="0">
                        <a:solidFill>
                          <a:srgbClr val="005293"/>
                        </a:solidFill>
                        <a:latin typeface="Cambria Math"/>
                      </a:rPr>
                      <m:t>=</m:t>
                    </m:r>
                    <m:r>
                      <a:rPr lang="en-US" sz="2200" b="0" i="1" smtClean="0">
                        <a:solidFill>
                          <a:srgbClr val="005293"/>
                        </a:solidFill>
                        <a:latin typeface="Cambria Math"/>
                      </a:rPr>
                      <m:t>𝑟</m:t>
                    </m:r>
                    <m:r>
                      <a:rPr lang="en-US" sz="2200" b="0" i="1" smtClean="0">
                        <a:solidFill>
                          <a:srgbClr val="005293"/>
                        </a:solidFill>
                        <a:latin typeface="Cambria Math"/>
                      </a:rPr>
                      <m:t>+</m:t>
                    </m:r>
                    <m:r>
                      <a:rPr lang="en-US" sz="2200" b="0" i="1" smtClean="0">
                        <a:solidFill>
                          <a:srgbClr val="005293"/>
                        </a:solidFill>
                        <a:latin typeface="Cambria Math"/>
                        <a:ea typeface="Cambria Math"/>
                      </a:rPr>
                      <m:t>𝛾</m:t>
                    </m:r>
                    <m:sSub>
                      <m:sSubPr>
                        <m:ctrlPr>
                          <a:rPr lang="en-US" sz="2200" b="0" i="1" smtClean="0">
                            <a:solidFill>
                              <a:srgbClr val="005293"/>
                            </a:solidFill>
                            <a:latin typeface="Cambria Math"/>
                            <a:ea typeface="Cambria Math"/>
                          </a:rPr>
                        </m:ctrlPr>
                      </m:sSubPr>
                      <m:e>
                        <m:r>
                          <a:rPr lang="en-US" sz="2200" b="0" i="1" smtClean="0">
                            <a:solidFill>
                              <a:srgbClr val="005293"/>
                            </a:solidFill>
                            <a:latin typeface="Cambria Math"/>
                            <a:ea typeface="Cambria Math"/>
                          </a:rPr>
                          <m:t>𝑚𝑎𝑥</m:t>
                        </m:r>
                      </m:e>
                      <m:sub>
                        <m:sSup>
                          <m:sSupPr>
                            <m:ctrlPr>
                              <a:rPr lang="en-US" sz="2200" b="0" i="1" smtClean="0">
                                <a:solidFill>
                                  <a:srgbClr val="005293"/>
                                </a:solidFill>
                                <a:latin typeface="Cambria Math"/>
                                <a:ea typeface="Cambria Math"/>
                              </a:rPr>
                            </m:ctrlPr>
                          </m:sSupPr>
                          <m:e>
                            <m:r>
                              <a:rPr lang="en-US" sz="2200" b="0" i="1" smtClean="0">
                                <a:solidFill>
                                  <a:srgbClr val="005293"/>
                                </a:solidFill>
                                <a:latin typeface="Cambria Math"/>
                                <a:ea typeface="Cambria Math"/>
                              </a:rPr>
                              <m:t>𝑎</m:t>
                            </m:r>
                          </m:e>
                          <m:sup>
                            <m:r>
                              <a:rPr lang="en-US" sz="2200" b="0" i="1" smtClean="0">
                                <a:solidFill>
                                  <a:srgbClr val="005293"/>
                                </a:solidFill>
                                <a:latin typeface="Cambria Math"/>
                                <a:ea typeface="Cambria Math"/>
                              </a:rPr>
                              <m:t>′</m:t>
                            </m:r>
                          </m:sup>
                        </m:sSup>
                      </m:sub>
                    </m:sSub>
                    <m:r>
                      <a:rPr lang="en-US" sz="2200" b="0" i="1" smtClean="0">
                        <a:solidFill>
                          <a:srgbClr val="005293"/>
                        </a:solidFill>
                        <a:latin typeface="Cambria Math"/>
                        <a:ea typeface="Cambria Math"/>
                      </a:rPr>
                      <m:t>𝑄</m:t>
                    </m:r>
                    <m:r>
                      <a:rPr lang="en-US" sz="2200" b="0" i="1" smtClean="0">
                        <a:solidFill>
                          <a:srgbClr val="005293"/>
                        </a:solidFill>
                        <a:latin typeface="Cambria Math"/>
                        <a:ea typeface="Cambria Math"/>
                      </a:rPr>
                      <m:t>(</m:t>
                    </m:r>
                    <m:sSup>
                      <m:sSupPr>
                        <m:ctrlPr>
                          <a:rPr lang="en-US" sz="2200" i="1">
                            <a:solidFill>
                              <a:srgbClr val="005293"/>
                            </a:solidFill>
                            <a:latin typeface="Cambria Math"/>
                            <a:ea typeface="Cambria Math"/>
                          </a:rPr>
                        </m:ctrlPr>
                      </m:sSupPr>
                      <m:e>
                        <m:r>
                          <a:rPr lang="en-US" sz="2200" b="0" i="1" smtClean="0">
                            <a:solidFill>
                              <a:srgbClr val="005293"/>
                            </a:solidFill>
                            <a:latin typeface="Cambria Math"/>
                            <a:ea typeface="Cambria Math"/>
                          </a:rPr>
                          <m:t>𝑠</m:t>
                        </m:r>
                      </m:e>
                      <m:sup>
                        <m:r>
                          <a:rPr lang="en-US" sz="2200" b="0" i="1" smtClean="0">
                            <a:solidFill>
                              <a:srgbClr val="005293"/>
                            </a:solidFill>
                            <a:latin typeface="Cambria Math"/>
                            <a:ea typeface="Cambria Math"/>
                          </a:rPr>
                          <m:t>′</m:t>
                        </m:r>
                      </m:sup>
                    </m:sSup>
                    <m:r>
                      <a:rPr lang="en-US" sz="2200" b="0" i="1" smtClean="0">
                        <a:solidFill>
                          <a:srgbClr val="005293"/>
                        </a:solidFill>
                        <a:latin typeface="Cambria Math"/>
                        <a:ea typeface="Cambria Math"/>
                      </a:rPr>
                      <m:t>,</m:t>
                    </m:r>
                    <m:sSup>
                      <m:sSupPr>
                        <m:ctrlPr>
                          <a:rPr lang="en-US" sz="2200" i="1">
                            <a:solidFill>
                              <a:srgbClr val="005293"/>
                            </a:solidFill>
                            <a:latin typeface="Cambria Math"/>
                            <a:ea typeface="Cambria Math"/>
                          </a:rPr>
                        </m:ctrlPr>
                      </m:sSupPr>
                      <m:e>
                        <m:r>
                          <a:rPr lang="en-US" sz="2200" b="0" i="1" smtClean="0">
                            <a:solidFill>
                              <a:srgbClr val="005293"/>
                            </a:solidFill>
                            <a:latin typeface="Cambria Math"/>
                            <a:ea typeface="Cambria Math"/>
                          </a:rPr>
                          <m:t>𝑎</m:t>
                        </m:r>
                      </m:e>
                      <m:sup>
                        <m:r>
                          <a:rPr lang="en-US" sz="2200" b="0" i="1" smtClean="0">
                            <a:solidFill>
                              <a:srgbClr val="005293"/>
                            </a:solidFill>
                            <a:latin typeface="Cambria Math"/>
                            <a:ea typeface="Cambria Math"/>
                          </a:rPr>
                          <m:t>′</m:t>
                        </m:r>
                      </m:sup>
                    </m:sSup>
                    <m:r>
                      <a:rPr lang="en-US" sz="2200" b="0" i="1" smtClean="0">
                        <a:solidFill>
                          <a:srgbClr val="005293"/>
                        </a:solidFill>
                        <a:latin typeface="Cambria Math"/>
                        <a:ea typeface="Cambria Math"/>
                      </a:rPr>
                      <m:t>)</m:t>
                    </m:r>
                  </m:oMath>
                </a14:m>
                <a:r>
                  <a:rPr lang="en-US" sz="2200" dirty="0" smtClean="0">
                    <a:solidFill>
                      <a:srgbClr val="005293"/>
                    </a:solidFill>
                  </a:rPr>
                  <a:t> (Bellman Equation)</a:t>
                </a:r>
              </a:p>
              <a:p>
                <a:endParaRPr lang="en-US" sz="2200" dirty="0">
                  <a:solidFill>
                    <a:srgbClr val="005293"/>
                  </a:solidFill>
                </a:endParaRPr>
              </a:p>
              <a:p>
                <a:pPr marL="342900" indent="-342900">
                  <a:buFont typeface="Wingdings" panose="05000000000000000000" pitchFamily="2" charset="2"/>
                  <a:buChar char="v"/>
                </a:pPr>
                <a:r>
                  <a:rPr lang="en-US" sz="2200" dirty="0" smtClean="0">
                    <a:solidFill>
                      <a:srgbClr val="005293"/>
                    </a:solidFill>
                  </a:rPr>
                  <a:t>The policy </a:t>
                </a:r>
                <a14:m>
                  <m:oMath xmlns:m="http://schemas.openxmlformats.org/officeDocument/2006/math">
                    <m:r>
                      <m:rPr>
                        <m:sty m:val="p"/>
                      </m:rPr>
                      <a:rPr lang="en-US" sz="2200" b="0" i="0" smtClean="0">
                        <a:solidFill>
                          <a:srgbClr val="005293"/>
                        </a:solidFill>
                        <a:latin typeface="Cambria Math"/>
                        <a:ea typeface="Cambria Math"/>
                      </a:rPr>
                      <m:t>is</m:t>
                    </m:r>
                    <m:r>
                      <a:rPr lang="en-US" sz="2200" b="0" i="0" smtClean="0">
                        <a:solidFill>
                          <a:srgbClr val="005293"/>
                        </a:solidFill>
                        <a:latin typeface="Cambria Math"/>
                        <a:ea typeface="Cambria Math"/>
                      </a:rPr>
                      <m:t> </m:t>
                    </m:r>
                    <m:r>
                      <m:rPr>
                        <m:sty m:val="p"/>
                      </m:rPr>
                      <a:rPr lang="en-US" sz="2200" b="0" i="0" smtClean="0">
                        <a:solidFill>
                          <a:srgbClr val="005293"/>
                        </a:solidFill>
                        <a:latin typeface="Cambria Math"/>
                        <a:ea typeface="Cambria Math"/>
                      </a:rPr>
                      <m:t>represented</m:t>
                    </m:r>
                    <m:r>
                      <a:rPr lang="en-US" sz="2200" b="0" i="0" smtClean="0">
                        <a:solidFill>
                          <a:srgbClr val="005293"/>
                        </a:solidFill>
                        <a:latin typeface="Cambria Math"/>
                        <a:ea typeface="Cambria Math"/>
                      </a:rPr>
                      <m:t> </m:t>
                    </m:r>
                    <m:r>
                      <m:rPr>
                        <m:sty m:val="p"/>
                      </m:rPr>
                      <a:rPr lang="en-US" sz="2200" b="0" i="0" smtClean="0">
                        <a:solidFill>
                          <a:srgbClr val="005293"/>
                        </a:solidFill>
                        <a:latin typeface="Cambria Math"/>
                        <a:ea typeface="Cambria Math"/>
                      </a:rPr>
                      <m:t>by</m:t>
                    </m:r>
                    <m:r>
                      <a:rPr lang="en-US" sz="2200" b="0" i="0" smtClean="0">
                        <a:solidFill>
                          <a:srgbClr val="005293"/>
                        </a:solidFill>
                        <a:latin typeface="Cambria Math"/>
                        <a:ea typeface="Cambria Math"/>
                      </a:rPr>
                      <m:t> </m:t>
                    </m:r>
                    <m:r>
                      <a:rPr lang="en-US" sz="2200" i="1" smtClean="0">
                        <a:solidFill>
                          <a:srgbClr val="005293"/>
                        </a:solidFill>
                        <a:latin typeface="Cambria Math"/>
                        <a:ea typeface="Cambria Math"/>
                      </a:rPr>
                      <m:t>𝜋</m:t>
                    </m:r>
                    <m:d>
                      <m:dPr>
                        <m:ctrlPr>
                          <a:rPr lang="en-US" sz="2200" b="0" i="1" smtClean="0">
                            <a:solidFill>
                              <a:srgbClr val="005293"/>
                            </a:solidFill>
                            <a:latin typeface="Cambria Math"/>
                            <a:ea typeface="Cambria Math"/>
                          </a:rPr>
                        </m:ctrlPr>
                      </m:dPr>
                      <m:e>
                        <m:r>
                          <a:rPr lang="en-US" sz="2200" b="0" i="1" smtClean="0">
                            <a:solidFill>
                              <a:srgbClr val="005293"/>
                            </a:solidFill>
                            <a:latin typeface="Cambria Math"/>
                            <a:ea typeface="Cambria Math"/>
                          </a:rPr>
                          <m:t>𝑠</m:t>
                        </m:r>
                      </m:e>
                    </m:d>
                    <m:r>
                      <a:rPr lang="en-US" sz="2200" b="0" i="1" smtClean="0">
                        <a:solidFill>
                          <a:srgbClr val="005293"/>
                        </a:solidFill>
                        <a:latin typeface="Cambria Math"/>
                        <a:ea typeface="Cambria Math"/>
                      </a:rPr>
                      <m:t>=</m:t>
                    </m:r>
                    <m:sSub>
                      <m:sSubPr>
                        <m:ctrlPr>
                          <a:rPr lang="en-US" sz="2200" b="0" i="1" smtClean="0">
                            <a:solidFill>
                              <a:srgbClr val="005293"/>
                            </a:solidFill>
                            <a:latin typeface="Cambria Math"/>
                            <a:ea typeface="Cambria Math"/>
                          </a:rPr>
                        </m:ctrlPr>
                      </m:sSubPr>
                      <m:e>
                        <m:r>
                          <a:rPr lang="en-US" sz="2200" b="0" i="1" smtClean="0">
                            <a:solidFill>
                              <a:srgbClr val="005293"/>
                            </a:solidFill>
                            <a:latin typeface="Cambria Math"/>
                            <a:ea typeface="Cambria Math"/>
                          </a:rPr>
                          <m:t>𝑎𝑟𝑔𝑚𝑎𝑥</m:t>
                        </m:r>
                      </m:e>
                      <m:sub>
                        <m:r>
                          <a:rPr lang="en-US" sz="2200" b="0" i="1" smtClean="0">
                            <a:solidFill>
                              <a:srgbClr val="005293"/>
                            </a:solidFill>
                            <a:latin typeface="Cambria Math"/>
                            <a:ea typeface="Cambria Math"/>
                          </a:rPr>
                          <m:t>𝑎</m:t>
                        </m:r>
                      </m:sub>
                    </m:sSub>
                    <m:r>
                      <a:rPr lang="en-US" sz="2200" b="0" i="1" smtClean="0">
                        <a:solidFill>
                          <a:srgbClr val="005293"/>
                        </a:solidFill>
                        <a:latin typeface="Cambria Math"/>
                        <a:ea typeface="Cambria Math"/>
                      </a:rPr>
                      <m:t>𝑄</m:t>
                    </m:r>
                    <m:r>
                      <a:rPr lang="en-US" sz="2200" b="0" i="1" smtClean="0">
                        <a:solidFill>
                          <a:srgbClr val="005293"/>
                        </a:solidFill>
                        <a:latin typeface="Cambria Math"/>
                        <a:ea typeface="Cambria Math"/>
                      </a:rPr>
                      <m:t>(</m:t>
                    </m:r>
                    <m:r>
                      <a:rPr lang="en-US" sz="2200" b="0" i="1" smtClean="0">
                        <a:solidFill>
                          <a:srgbClr val="005293"/>
                        </a:solidFill>
                        <a:latin typeface="Cambria Math"/>
                        <a:ea typeface="Cambria Math"/>
                      </a:rPr>
                      <m:t>𝑠</m:t>
                    </m:r>
                    <m:r>
                      <a:rPr lang="en-US" sz="2200" b="0" i="1" smtClean="0">
                        <a:solidFill>
                          <a:srgbClr val="005293"/>
                        </a:solidFill>
                        <a:latin typeface="Cambria Math"/>
                        <a:ea typeface="Cambria Math"/>
                      </a:rPr>
                      <m:t>,</m:t>
                    </m:r>
                    <m:r>
                      <a:rPr lang="en-US" sz="2200" b="0" i="1" smtClean="0">
                        <a:solidFill>
                          <a:srgbClr val="005293"/>
                        </a:solidFill>
                        <a:latin typeface="Cambria Math"/>
                        <a:ea typeface="Cambria Math"/>
                      </a:rPr>
                      <m:t>𝑎</m:t>
                    </m:r>
                    <m:r>
                      <a:rPr lang="en-US" sz="2200" b="0" i="1" smtClean="0">
                        <a:solidFill>
                          <a:srgbClr val="005293"/>
                        </a:solidFill>
                        <a:latin typeface="Cambria Math"/>
                        <a:ea typeface="Cambria Math"/>
                      </a:rPr>
                      <m:t>)</m:t>
                    </m:r>
                  </m:oMath>
                </a14:m>
                <a:endParaRPr lang="en-US" sz="2200" dirty="0" smtClean="0">
                  <a:solidFill>
                    <a:srgbClr val="005293"/>
                  </a:solidFill>
                </a:endParaRPr>
              </a:p>
              <a:p>
                <a:pPr marL="342900" indent="-342900">
                  <a:buFont typeface="Wingdings" panose="05000000000000000000" pitchFamily="2" charset="2"/>
                  <a:buChar char="v"/>
                </a:pPr>
                <a:r>
                  <a:rPr lang="en-US" sz="2200" dirty="0">
                    <a:solidFill>
                      <a:srgbClr val="005293"/>
                    </a:solidFill>
                  </a:rPr>
                  <a:t>In the simplest case the Q-function is implemented as a table, with states as rows and actions as columns.</a:t>
                </a:r>
                <a:endParaRPr lang="en-US" sz="2200" dirty="0" smtClean="0">
                  <a:solidFill>
                    <a:srgbClr val="005293"/>
                  </a:solidFill>
                </a:endParaRPr>
              </a:p>
              <a:p>
                <a:endParaRPr lang="en-US" sz="2200" dirty="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65750" y="1183068"/>
                <a:ext cx="8771570" cy="4783754"/>
              </a:xfrm>
              <a:blipFill rotWithShape="1">
                <a:blip r:embed="rId2"/>
                <a:stretch>
                  <a:fillRect l="-1807" t="-1274" r="-1946"/>
                </a:stretch>
              </a:blipFill>
            </p:spPr>
            <p:txBody>
              <a:bodyPr/>
              <a:lstStyle/>
              <a:p>
                <a:r>
                  <a:rPr lang="en-US">
                    <a:noFill/>
                  </a:rPr>
                  <a:t> </a:t>
                </a:r>
              </a:p>
            </p:txBody>
          </p:sp>
        </mc:Fallback>
      </mc:AlternateContent>
      <p:sp>
        <p:nvSpPr>
          <p:cNvPr id="3" name="Title 2"/>
          <p:cNvSpPr>
            <a:spLocks noGrp="1"/>
          </p:cNvSpPr>
          <p:nvPr>
            <p:ph type="title"/>
          </p:nvPr>
        </p:nvSpPr>
        <p:spPr>
          <a:xfrm>
            <a:off x="265750" y="664210"/>
            <a:ext cx="8508999" cy="360000"/>
          </a:xfrm>
        </p:spPr>
        <p:txBody>
          <a:bodyPr/>
          <a:lstStyle/>
          <a:p>
            <a:r>
              <a:rPr lang="en-US" b="1" dirty="0" smtClean="0">
                <a:solidFill>
                  <a:srgbClr val="00B050"/>
                </a:solidFill>
              </a:rPr>
              <a:t>Q LEARNING</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Tree>
    <p:extLst>
      <p:ext uri="{BB962C8B-B14F-4D97-AF65-F5344CB8AC3E}">
        <p14:creationId xmlns:p14="http://schemas.microsoft.com/office/powerpoint/2010/main" val="311324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rgbClr val="00B050"/>
                </a:solidFill>
              </a:rPr>
              <a:t>Q </a:t>
            </a:r>
            <a:r>
              <a:rPr lang="en-US" b="1" dirty="0" smtClean="0">
                <a:solidFill>
                  <a:srgbClr val="00B050"/>
                </a:solidFill>
              </a:rPr>
              <a:t>LEARNING ALGORITHM</a:t>
            </a:r>
            <a:endParaRPr lang="en-US" dirty="0"/>
          </a:p>
        </p:txBody>
      </p:sp>
      <p:sp>
        <p:nvSpPr>
          <p:cNvPr id="4" name="Content Placeholder 3"/>
          <p:cNvSpPr>
            <a:spLocks noGrp="1"/>
          </p:cNvSpPr>
          <p:nvPr>
            <p:ph idx="10"/>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447" y="1753394"/>
            <a:ext cx="8142511" cy="2635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110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 y="1896248"/>
            <a:ext cx="7325678" cy="1459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65750" y="1258906"/>
                <a:ext cx="8508999" cy="5149514"/>
              </a:xfrm>
            </p:spPr>
            <p:txBody>
              <a:bodyPr/>
              <a:lstStyle/>
              <a:p>
                <a:r>
                  <a:rPr lang="en-US" dirty="0" smtClean="0">
                    <a:solidFill>
                      <a:srgbClr val="005293"/>
                    </a:solidFill>
                  </a:rPr>
                  <a:t>For any real world interesting problem, the number of states is humongous.</a:t>
                </a:r>
              </a:p>
              <a:p>
                <a:r>
                  <a:rPr lang="en-US" dirty="0" smtClean="0">
                    <a:solidFill>
                      <a:srgbClr val="005293"/>
                    </a:solidFill>
                  </a:rPr>
                  <a:t>For the paper that I have based my work upon, The raw pixel data is considered to be the game state.</a:t>
                </a:r>
              </a:p>
              <a:p>
                <a:endParaRPr lang="en-US" dirty="0">
                  <a:solidFill>
                    <a:srgbClr val="005293"/>
                  </a:solidFill>
                </a:endParaRPr>
              </a:p>
              <a:p>
                <a:endParaRPr lang="en-US" dirty="0" smtClean="0">
                  <a:solidFill>
                    <a:srgbClr val="005293"/>
                  </a:solidFill>
                </a:endParaRPr>
              </a:p>
              <a:p>
                <a:endParaRPr lang="en-US" dirty="0">
                  <a:solidFill>
                    <a:srgbClr val="005293"/>
                  </a:solidFill>
                </a:endParaRPr>
              </a:p>
              <a:p>
                <a:endParaRPr lang="en-US" dirty="0" smtClean="0">
                  <a:solidFill>
                    <a:srgbClr val="005293"/>
                  </a:solidFill>
                </a:endParaRPr>
              </a:p>
              <a:p>
                <a:endParaRPr lang="en-US" dirty="0">
                  <a:solidFill>
                    <a:srgbClr val="005293"/>
                  </a:solidFill>
                </a:endParaRPr>
              </a:p>
              <a:p>
                <a:r>
                  <a:rPr lang="en-US" dirty="0" smtClean="0">
                    <a:solidFill>
                      <a:srgbClr val="005293"/>
                    </a:solidFill>
                  </a:rPr>
                  <a:t>An image </a:t>
                </a:r>
                <a:r>
                  <a:rPr lang="en-US" dirty="0">
                    <a:solidFill>
                      <a:srgbClr val="005293"/>
                    </a:solidFill>
                  </a:rPr>
                  <a:t> </a:t>
                </a:r>
                <a:r>
                  <a:rPr lang="en-US" dirty="0" smtClean="0">
                    <a:solidFill>
                      <a:srgbClr val="005293"/>
                    </a:solidFill>
                  </a:rPr>
                  <a:t>consists of  84X84 pixels with each pixel when converted to grayscale has 256 levels. Thus the total number of states is </a:t>
                </a:r>
                <a14:m>
                  <m:oMath xmlns:m="http://schemas.openxmlformats.org/officeDocument/2006/math">
                    <m:sSup>
                      <m:sSupPr>
                        <m:ctrlPr>
                          <a:rPr lang="en-US" i="1" smtClean="0">
                            <a:solidFill>
                              <a:srgbClr val="005293"/>
                            </a:solidFill>
                            <a:latin typeface="Cambria Math"/>
                          </a:rPr>
                        </m:ctrlPr>
                      </m:sSupPr>
                      <m:e>
                        <m:r>
                          <a:rPr lang="en-US" b="0" i="1" smtClean="0">
                            <a:solidFill>
                              <a:srgbClr val="005293"/>
                            </a:solidFill>
                            <a:latin typeface="Cambria Math"/>
                          </a:rPr>
                          <m:t>256</m:t>
                        </m:r>
                      </m:e>
                      <m:sup>
                        <m:r>
                          <a:rPr lang="en-US" b="0" i="1" smtClean="0">
                            <a:solidFill>
                              <a:srgbClr val="005293"/>
                            </a:solidFill>
                            <a:latin typeface="Cambria Math"/>
                          </a:rPr>
                          <m:t>84∗84</m:t>
                        </m:r>
                      </m:sup>
                    </m:sSup>
                  </m:oMath>
                </a14:m>
                <a:r>
                  <a:rPr lang="en-US" dirty="0" smtClean="0">
                    <a:solidFill>
                      <a:srgbClr val="005293"/>
                    </a:solidFill>
                  </a:rPr>
                  <a:t>. </a:t>
                </a:r>
              </a:p>
              <a:p>
                <a:r>
                  <a:rPr lang="en-US" dirty="0" smtClean="0">
                    <a:solidFill>
                      <a:srgbClr val="005293"/>
                    </a:solidFill>
                  </a:rPr>
                  <a:t>This is where a neural network steps in to approximate the state of the environment .</a:t>
                </a:r>
              </a:p>
              <a:p>
                <a:endParaRPr lang="en-US" dirty="0" smtClean="0">
                  <a:solidFill>
                    <a:srgbClr val="005293"/>
                  </a:solidFill>
                </a:endParaRPr>
              </a:p>
              <a:p>
                <a:endParaRPr lang="en-US" dirty="0">
                  <a:solidFill>
                    <a:srgbClr val="005293"/>
                  </a:solidFill>
                </a:endParaRPr>
              </a:p>
              <a:p>
                <a:endParaRPr lang="en-US" dirty="0" smtClean="0">
                  <a:solidFill>
                    <a:srgbClr val="005293"/>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65750" y="1258906"/>
                <a:ext cx="8508999" cy="5149514"/>
              </a:xfrm>
              <a:blipFill rotWithShape="1">
                <a:blip r:embed="rId3"/>
                <a:stretch>
                  <a:fillRect l="-1505" t="-1066"/>
                </a:stretch>
              </a:blipFill>
            </p:spPr>
            <p:txBody>
              <a:bodyPr/>
              <a:lstStyle/>
              <a:p>
                <a:r>
                  <a:rPr lang="en-US">
                    <a:noFill/>
                  </a:rPr>
                  <a:t> </a:t>
                </a:r>
              </a:p>
            </p:txBody>
          </p:sp>
        </mc:Fallback>
      </mc:AlternateContent>
      <p:sp>
        <p:nvSpPr>
          <p:cNvPr id="3" name="Title 2"/>
          <p:cNvSpPr>
            <a:spLocks noGrp="1"/>
          </p:cNvSpPr>
          <p:nvPr>
            <p:ph type="title"/>
          </p:nvPr>
        </p:nvSpPr>
        <p:spPr>
          <a:xfrm>
            <a:off x="349570" y="778510"/>
            <a:ext cx="8508999" cy="360000"/>
          </a:xfrm>
        </p:spPr>
        <p:txBody>
          <a:bodyPr/>
          <a:lstStyle/>
          <a:p>
            <a:r>
              <a:rPr lang="en-US" b="1" dirty="0">
                <a:solidFill>
                  <a:srgbClr val="00B050"/>
                </a:solidFill>
              </a:rPr>
              <a:t>Deep Q Network</a:t>
            </a:r>
            <a:br>
              <a:rPr lang="en-US" b="1" dirty="0">
                <a:solidFill>
                  <a:srgbClr val="00B050"/>
                </a:solidFill>
              </a:rPr>
            </a:b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p:sp>
        <p:nvSpPr>
          <p:cNvPr id="16" name="Rounded Rectangle 15"/>
          <p:cNvSpPr/>
          <p:nvPr/>
        </p:nvSpPr>
        <p:spPr>
          <a:xfrm>
            <a:off x="3451860" y="5402580"/>
            <a:ext cx="1958340" cy="838200"/>
          </a:xfrm>
          <a:prstGeom prst="round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b="1" dirty="0" smtClean="0">
                <a:solidFill>
                  <a:schemeClr val="tx1"/>
                </a:solidFill>
              </a:rPr>
              <a:t>NEURAL NETWORK</a:t>
            </a:r>
          </a:p>
        </p:txBody>
      </p:sp>
      <p:cxnSp>
        <p:nvCxnSpPr>
          <p:cNvPr id="17" name="Straight Arrow Connector 16"/>
          <p:cNvCxnSpPr/>
          <p:nvPr/>
        </p:nvCxnSpPr>
        <p:spPr>
          <a:xfrm>
            <a:off x="2667000" y="5615940"/>
            <a:ext cx="7848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67000" y="6042660"/>
            <a:ext cx="7848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70660" y="5471160"/>
            <a:ext cx="1021080" cy="257250"/>
          </a:xfrm>
          <a:prstGeom prst="rect">
            <a:avLst/>
          </a:prstGeom>
          <a:noFill/>
        </p:spPr>
        <p:txBody>
          <a:bodyPr wrap="square" lIns="0" tIns="0" rIns="0" bIns="0" rtlCol="0">
            <a:spAutoFit/>
          </a:bodyPr>
          <a:lstStyle/>
          <a:p>
            <a:pPr algn="ctr">
              <a:lnSpc>
                <a:spcPct val="114000"/>
              </a:lnSpc>
            </a:pPr>
            <a:r>
              <a:rPr lang="en-US" sz="1600" dirty="0" smtClean="0">
                <a:latin typeface="+mn-lt"/>
              </a:rPr>
              <a:t>State</a:t>
            </a:r>
          </a:p>
        </p:txBody>
      </p:sp>
      <p:sp>
        <p:nvSpPr>
          <p:cNvPr id="20" name="TextBox 19"/>
          <p:cNvSpPr txBox="1"/>
          <p:nvPr/>
        </p:nvSpPr>
        <p:spPr>
          <a:xfrm>
            <a:off x="1539240" y="5914035"/>
            <a:ext cx="1021080" cy="257250"/>
          </a:xfrm>
          <a:prstGeom prst="rect">
            <a:avLst/>
          </a:prstGeom>
          <a:noFill/>
        </p:spPr>
        <p:txBody>
          <a:bodyPr wrap="square" lIns="0" tIns="0" rIns="0" bIns="0" rtlCol="0">
            <a:spAutoFit/>
          </a:bodyPr>
          <a:lstStyle/>
          <a:p>
            <a:pPr algn="ctr">
              <a:lnSpc>
                <a:spcPct val="114000"/>
              </a:lnSpc>
            </a:pPr>
            <a:r>
              <a:rPr lang="en-US" sz="1600" dirty="0" smtClean="0">
                <a:latin typeface="+mn-lt"/>
              </a:rPr>
              <a:t>Action</a:t>
            </a:r>
          </a:p>
        </p:txBody>
      </p:sp>
      <p:sp>
        <p:nvSpPr>
          <p:cNvPr id="21" name="TextBox 20"/>
          <p:cNvSpPr txBox="1"/>
          <p:nvPr/>
        </p:nvSpPr>
        <p:spPr>
          <a:xfrm>
            <a:off x="6309360" y="5685275"/>
            <a:ext cx="1851660" cy="280718"/>
          </a:xfrm>
          <a:prstGeom prst="rect">
            <a:avLst/>
          </a:prstGeom>
          <a:noFill/>
        </p:spPr>
        <p:txBody>
          <a:bodyPr wrap="square" lIns="0" tIns="0" rIns="0" bIns="0" rtlCol="0">
            <a:spAutoFit/>
          </a:bodyPr>
          <a:lstStyle/>
          <a:p>
            <a:pPr algn="ctr">
              <a:lnSpc>
                <a:spcPct val="114000"/>
              </a:lnSpc>
            </a:pPr>
            <a:r>
              <a:rPr lang="en-US" sz="1600" dirty="0" smtClean="0">
                <a:latin typeface="+mn-lt"/>
              </a:rPr>
              <a:t>Q value each action</a:t>
            </a:r>
          </a:p>
        </p:txBody>
      </p:sp>
      <p:cxnSp>
        <p:nvCxnSpPr>
          <p:cNvPr id="22" name="Straight Arrow Connector 21"/>
          <p:cNvCxnSpPr/>
          <p:nvPr/>
        </p:nvCxnSpPr>
        <p:spPr>
          <a:xfrm>
            <a:off x="5410200" y="5812838"/>
            <a:ext cx="7848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621528"/>
            <a:ext cx="38385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819775" y="4621528"/>
            <a:ext cx="1928812" cy="537968"/>
          </a:xfrm>
          <a:prstGeom prst="rect">
            <a:avLst/>
          </a:prstGeom>
          <a:noFill/>
        </p:spPr>
        <p:txBody>
          <a:bodyPr wrap="square" lIns="0" tIns="0" rIns="0" bIns="0" rtlCol="0">
            <a:spAutoFit/>
          </a:bodyPr>
          <a:lstStyle/>
          <a:p>
            <a:pPr>
              <a:lnSpc>
                <a:spcPct val="114000"/>
              </a:lnSpc>
            </a:pPr>
            <a:r>
              <a:rPr lang="en-US" sz="1600" dirty="0" smtClean="0">
                <a:solidFill>
                  <a:srgbClr val="005293"/>
                </a:solidFill>
                <a:latin typeface="+mn-lt"/>
              </a:rPr>
              <a:t>w represents the weight of the ANN</a:t>
            </a:r>
          </a:p>
        </p:txBody>
      </p:sp>
    </p:spTree>
    <p:extLst>
      <p:ext uri="{BB962C8B-B14F-4D97-AF65-F5344CB8AC3E}">
        <p14:creationId xmlns:p14="http://schemas.microsoft.com/office/powerpoint/2010/main" val="2375046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2420" y="1480248"/>
            <a:ext cx="6279830" cy="676212"/>
          </a:xfrm>
        </p:spPr>
        <p:txBody>
          <a:bodyPr/>
          <a:lstStyle/>
          <a:p>
            <a:r>
              <a:rPr lang="en-US" dirty="0" smtClean="0">
                <a:solidFill>
                  <a:srgbClr val="005293"/>
                </a:solidFill>
              </a:rPr>
              <a:t>while epoch &lt; </a:t>
            </a:r>
            <a:r>
              <a:rPr lang="en-US" dirty="0" err="1" smtClean="0">
                <a:solidFill>
                  <a:srgbClr val="005293"/>
                </a:solidFill>
              </a:rPr>
              <a:t>number_of</a:t>
            </a:r>
            <a:r>
              <a:rPr lang="en-US" dirty="0" err="1">
                <a:solidFill>
                  <a:srgbClr val="005293"/>
                </a:solidFill>
              </a:rPr>
              <a:t>_</a:t>
            </a:r>
            <a:r>
              <a:rPr lang="en-US" dirty="0" err="1" smtClean="0">
                <a:solidFill>
                  <a:srgbClr val="005293"/>
                </a:solidFill>
              </a:rPr>
              <a:t>epochs</a:t>
            </a:r>
            <a:endParaRPr lang="en-US" dirty="0">
              <a:solidFill>
                <a:srgbClr val="005293"/>
              </a:solidFill>
            </a:endParaRPr>
          </a:p>
          <a:p>
            <a:r>
              <a:rPr lang="en-US" dirty="0">
                <a:solidFill>
                  <a:srgbClr val="005293"/>
                </a:solidFill>
              </a:rPr>
              <a:t> </a:t>
            </a:r>
            <a:r>
              <a:rPr lang="en-US" dirty="0" smtClean="0">
                <a:solidFill>
                  <a:srgbClr val="005293"/>
                </a:solidFill>
              </a:rPr>
              <a:t>  while episode not over</a:t>
            </a:r>
            <a:endParaRPr lang="en-US" dirty="0">
              <a:solidFill>
                <a:srgbClr val="005293"/>
              </a:solidFill>
            </a:endParaRPr>
          </a:p>
          <a:p>
            <a:r>
              <a:rPr lang="en-US" dirty="0" smtClean="0">
                <a:solidFill>
                  <a:srgbClr val="005293"/>
                </a:solidFill>
              </a:rPr>
              <a:t>       </a:t>
            </a:r>
            <a:endParaRPr lang="en-US" dirty="0">
              <a:solidFill>
                <a:srgbClr val="005293"/>
              </a:solidFill>
            </a:endParaRPr>
          </a:p>
        </p:txBody>
      </p:sp>
      <p:sp>
        <p:nvSpPr>
          <p:cNvPr id="3" name="Title 2"/>
          <p:cNvSpPr>
            <a:spLocks noGrp="1"/>
          </p:cNvSpPr>
          <p:nvPr>
            <p:ph type="title"/>
          </p:nvPr>
        </p:nvSpPr>
        <p:spPr>
          <a:xfrm>
            <a:off x="312420" y="662940"/>
            <a:ext cx="8508999" cy="360000"/>
          </a:xfrm>
        </p:spPr>
        <p:txBody>
          <a:bodyPr/>
          <a:lstStyle/>
          <a:p>
            <a:r>
              <a:rPr lang="en-US" b="1" dirty="0" smtClean="0">
                <a:solidFill>
                  <a:srgbClr val="00B050"/>
                </a:solidFill>
              </a:rPr>
              <a:t>Deep Q Learning</a:t>
            </a:r>
            <a:endParaRPr lang="en-US" b="1" dirty="0">
              <a:solidFill>
                <a:srgbClr val="00B050"/>
              </a:solidFill>
            </a:endParaRPr>
          </a:p>
        </p:txBody>
      </p:sp>
      <p:sp>
        <p:nvSpPr>
          <p:cNvPr id="4" name="Content Placeholder 3"/>
          <p:cNvSpPr>
            <a:spLocks noGrp="1"/>
          </p:cNvSpPr>
          <p:nvPr>
            <p:ph idx="10"/>
          </p:nvPr>
        </p:nvSpPr>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853440" y="2072640"/>
                <a:ext cx="6446520" cy="3467231"/>
              </a:xfrm>
              <a:prstGeom prst="rect">
                <a:avLst/>
              </a:prstGeom>
              <a:noFill/>
            </p:spPr>
            <p:txBody>
              <a:bodyPr wrap="square" lIns="0" tIns="0" rIns="0" bIns="0" rtlCol="0">
                <a:spAutoFit/>
              </a:bodyPr>
              <a:lstStyle/>
              <a:p>
                <a:pPr marL="342900" indent="-342900">
                  <a:buFont typeface="+mj-lt"/>
                  <a:buAutoNum type="arabicPeriod"/>
                </a:pPr>
                <a:r>
                  <a:rPr lang="en-US" sz="1600" dirty="0" smtClean="0">
                    <a:solidFill>
                      <a:srgbClr val="005293"/>
                    </a:solidFill>
                  </a:rPr>
                  <a:t>Run Q network forward.</a:t>
                </a:r>
              </a:p>
              <a:p>
                <a:pPr marL="342900" indent="-342900">
                  <a:buFont typeface="+mj-lt"/>
                  <a:buAutoNum type="arabicPeriod"/>
                </a:pPr>
                <a:r>
                  <a:rPr lang="en-US" sz="1600" dirty="0" smtClean="0">
                    <a:solidFill>
                      <a:srgbClr val="005293"/>
                    </a:solidFill>
                  </a:rPr>
                  <a:t>At </a:t>
                </a:r>
                <a:r>
                  <a:rPr lang="en-US" sz="1600" dirty="0">
                    <a:solidFill>
                      <a:srgbClr val="005293"/>
                    </a:solidFill>
                  </a:rPr>
                  <a:t>time </a:t>
                </a:r>
                <a:r>
                  <a:rPr lang="en-US" sz="1600" i="1" dirty="0">
                    <a:solidFill>
                      <a:srgbClr val="005293"/>
                    </a:solidFill>
                  </a:rPr>
                  <a:t>t</a:t>
                </a:r>
                <a:r>
                  <a:rPr lang="en-US" sz="1600" dirty="0">
                    <a:solidFill>
                      <a:srgbClr val="005293"/>
                    </a:solidFill>
                  </a:rPr>
                  <a:t> with probability ϵ  choose a random action. With probability 1</a:t>
                </a:r>
                <a:r>
                  <a:rPr lang="en-US" sz="1600" dirty="0" smtClean="0">
                    <a:solidFill>
                      <a:srgbClr val="005293"/>
                    </a:solidFill>
                  </a:rPr>
                  <a:t>− ϵ </a:t>
                </a:r>
                <a:r>
                  <a:rPr lang="en-US" sz="1600" dirty="0">
                    <a:solidFill>
                      <a:srgbClr val="005293"/>
                    </a:solidFill>
                  </a:rPr>
                  <a:t>we will choose </a:t>
                </a:r>
                <a:r>
                  <a:rPr lang="en-US" sz="1600" dirty="0" smtClean="0">
                    <a:solidFill>
                      <a:srgbClr val="005293"/>
                    </a:solidFill>
                  </a:rPr>
                  <a:t>the </a:t>
                </a:r>
                <a:r>
                  <a:rPr lang="en-US" sz="1600" dirty="0">
                    <a:solidFill>
                      <a:srgbClr val="005293"/>
                    </a:solidFill>
                  </a:rPr>
                  <a:t>action associated with the highest Q value from our neural network.</a:t>
                </a:r>
              </a:p>
              <a:p>
                <a:pPr marL="342900" indent="-342900">
                  <a:buFont typeface="+mj-lt"/>
                  <a:buAutoNum type="arabicPeriod"/>
                </a:pPr>
                <a:r>
                  <a:rPr lang="en-US" sz="1600" dirty="0">
                    <a:solidFill>
                      <a:srgbClr val="005293"/>
                    </a:solidFill>
                  </a:rPr>
                  <a:t>Take action </a:t>
                </a:r>
                <a:r>
                  <a:rPr lang="en-US" sz="1600" dirty="0" smtClean="0">
                    <a:solidFill>
                      <a:srgbClr val="005293"/>
                    </a:solidFill>
                  </a:rPr>
                  <a:t>a</a:t>
                </a:r>
                <a:r>
                  <a:rPr lang="en-US" sz="1600" dirty="0">
                    <a:solidFill>
                      <a:srgbClr val="005293"/>
                    </a:solidFill>
                  </a:rPr>
                  <a:t> as determined in </a:t>
                </a:r>
                <a:r>
                  <a:rPr lang="en-US" sz="1600" dirty="0" smtClean="0">
                    <a:solidFill>
                      <a:srgbClr val="005293"/>
                    </a:solidFill>
                  </a:rPr>
                  <a:t>(2), </a:t>
                </a:r>
                <a:r>
                  <a:rPr lang="en-US" sz="1600" dirty="0">
                    <a:solidFill>
                      <a:srgbClr val="005293"/>
                    </a:solidFill>
                  </a:rPr>
                  <a:t>observe new state </a:t>
                </a:r>
                <a:r>
                  <a:rPr lang="en-US" sz="1600" dirty="0" smtClean="0">
                    <a:solidFill>
                      <a:srgbClr val="005293"/>
                    </a:solidFill>
                  </a:rPr>
                  <a:t>s</a:t>
                </a:r>
                <a:r>
                  <a:rPr lang="en-US" sz="1600" dirty="0">
                    <a:solidFill>
                      <a:srgbClr val="005293"/>
                    </a:solidFill>
                  </a:rPr>
                  <a:t>′ and reward </a:t>
                </a:r>
                <a14:m>
                  <m:oMath xmlns:m="http://schemas.openxmlformats.org/officeDocument/2006/math">
                    <m:sSub>
                      <m:sSubPr>
                        <m:ctrlPr>
                          <a:rPr lang="en-US" sz="1600" i="1" smtClean="0">
                            <a:solidFill>
                              <a:srgbClr val="005293"/>
                            </a:solidFill>
                            <a:latin typeface="Cambria Math"/>
                          </a:rPr>
                        </m:ctrlPr>
                      </m:sSubPr>
                      <m:e>
                        <m:r>
                          <a:rPr lang="en-US" sz="1600" b="0" i="1" smtClean="0">
                            <a:solidFill>
                              <a:srgbClr val="005293"/>
                            </a:solidFill>
                            <a:latin typeface="Cambria Math"/>
                          </a:rPr>
                          <m:t>𝑟</m:t>
                        </m:r>
                      </m:e>
                      <m:sub>
                        <m:r>
                          <a:rPr lang="en-US" sz="1600" b="0" i="1" smtClean="0">
                            <a:solidFill>
                              <a:srgbClr val="005293"/>
                            </a:solidFill>
                            <a:latin typeface="Cambria Math"/>
                          </a:rPr>
                          <m:t>𝑡</m:t>
                        </m:r>
                        <m:r>
                          <a:rPr lang="en-US" sz="1600" b="0" i="1" smtClean="0">
                            <a:solidFill>
                              <a:srgbClr val="005293"/>
                            </a:solidFill>
                            <a:latin typeface="Cambria Math"/>
                          </a:rPr>
                          <m:t>+1</m:t>
                        </m:r>
                      </m:sub>
                    </m:sSub>
                  </m:oMath>
                </a14:m>
                <a:endParaRPr lang="en-US" sz="1600" dirty="0">
                  <a:solidFill>
                    <a:srgbClr val="005293"/>
                  </a:solidFill>
                </a:endParaRPr>
              </a:p>
              <a:p>
                <a:pPr marL="342900" indent="-342900">
                  <a:buFont typeface="+mj-lt"/>
                  <a:buAutoNum type="arabicPeriod"/>
                </a:pPr>
                <a:r>
                  <a:rPr lang="en-US" sz="1600" dirty="0">
                    <a:solidFill>
                      <a:srgbClr val="005293"/>
                    </a:solidFill>
                  </a:rPr>
                  <a:t>Run the network forward using </a:t>
                </a:r>
                <a:r>
                  <a:rPr lang="en-US" sz="1600" dirty="0" smtClean="0">
                    <a:solidFill>
                      <a:srgbClr val="005293"/>
                    </a:solidFill>
                  </a:rPr>
                  <a:t>s′. </a:t>
                </a:r>
                <a:r>
                  <a:rPr lang="en-US" sz="1600" dirty="0">
                    <a:solidFill>
                      <a:srgbClr val="005293"/>
                    </a:solidFill>
                  </a:rPr>
                  <a:t>Store the highest Q value (</a:t>
                </a:r>
                <a:r>
                  <a:rPr lang="en-US" sz="1600" dirty="0" err="1">
                    <a:solidFill>
                      <a:srgbClr val="005293"/>
                    </a:solidFill>
                  </a:rPr>
                  <a:t>maxQ</a:t>
                </a:r>
                <a:r>
                  <a:rPr lang="en-US" sz="1600" dirty="0">
                    <a:solidFill>
                      <a:srgbClr val="005293"/>
                    </a:solidFill>
                  </a:rPr>
                  <a:t>).</a:t>
                </a:r>
              </a:p>
              <a:p>
                <a:pPr marL="342900" indent="-342900">
                  <a:buFont typeface="+mj-lt"/>
                  <a:buAutoNum type="arabicPeriod"/>
                </a:pPr>
                <a:r>
                  <a:rPr lang="en-US" sz="1600" dirty="0">
                    <a:solidFill>
                      <a:srgbClr val="005293"/>
                    </a:solidFill>
                  </a:rPr>
                  <a:t>Our target value to train the network is  </a:t>
                </a:r>
                <a14:m>
                  <m:oMath xmlns:m="http://schemas.openxmlformats.org/officeDocument/2006/math">
                    <m:r>
                      <a:rPr lang="en-US" sz="1600" i="1">
                        <a:solidFill>
                          <a:srgbClr val="005293"/>
                        </a:solidFill>
                        <a:latin typeface="Cambria Math"/>
                      </a:rPr>
                      <m:t>𝑟</m:t>
                    </m:r>
                    <m:r>
                      <a:rPr lang="en-US" sz="1600" i="1">
                        <a:solidFill>
                          <a:srgbClr val="005293"/>
                        </a:solidFill>
                        <a:latin typeface="Cambria Math"/>
                      </a:rPr>
                      <m:t>+</m:t>
                    </m:r>
                    <m:r>
                      <a:rPr lang="en-US" sz="1600" i="1">
                        <a:solidFill>
                          <a:srgbClr val="005293"/>
                        </a:solidFill>
                        <a:latin typeface="Cambria Math"/>
                        <a:ea typeface="Cambria Math"/>
                      </a:rPr>
                      <m:t>𝛾</m:t>
                    </m:r>
                    <m:sSub>
                      <m:sSubPr>
                        <m:ctrlPr>
                          <a:rPr lang="en-US" sz="1600" i="1">
                            <a:solidFill>
                              <a:srgbClr val="005293"/>
                            </a:solidFill>
                            <a:latin typeface="Cambria Math"/>
                            <a:ea typeface="Cambria Math"/>
                          </a:rPr>
                        </m:ctrlPr>
                      </m:sSubPr>
                      <m:e>
                        <m:r>
                          <a:rPr lang="en-US" sz="1600" i="1">
                            <a:solidFill>
                              <a:srgbClr val="005293"/>
                            </a:solidFill>
                            <a:latin typeface="Cambria Math"/>
                            <a:ea typeface="Cambria Math"/>
                          </a:rPr>
                          <m:t>𝑚𝑎𝑥</m:t>
                        </m:r>
                      </m:e>
                      <m:sub>
                        <m:r>
                          <a:rPr lang="en-US" sz="1600" i="1">
                            <a:solidFill>
                              <a:srgbClr val="005293"/>
                            </a:solidFill>
                            <a:latin typeface="Cambria Math"/>
                            <a:ea typeface="Cambria Math"/>
                          </a:rPr>
                          <m:t>𝑎</m:t>
                        </m:r>
                        <m:r>
                          <a:rPr lang="en-US" sz="1600" i="1">
                            <a:solidFill>
                              <a:srgbClr val="005293"/>
                            </a:solidFill>
                            <a:latin typeface="Cambria Math"/>
                            <a:ea typeface="Cambria Math"/>
                          </a:rPr>
                          <m:t>`</m:t>
                        </m:r>
                      </m:sub>
                    </m:sSub>
                    <m:r>
                      <a:rPr lang="en-US" sz="1600" i="1">
                        <a:solidFill>
                          <a:srgbClr val="005293"/>
                        </a:solidFill>
                        <a:latin typeface="Cambria Math"/>
                        <a:ea typeface="Cambria Math"/>
                      </a:rPr>
                      <m:t>𝑄</m:t>
                    </m:r>
                    <m:r>
                      <a:rPr lang="en-US" sz="1600" i="1">
                        <a:solidFill>
                          <a:srgbClr val="005293"/>
                        </a:solidFill>
                        <a:latin typeface="Cambria Math"/>
                        <a:ea typeface="Cambria Math"/>
                      </a:rPr>
                      <m:t>(</m:t>
                    </m:r>
                    <m:sSup>
                      <m:sSupPr>
                        <m:ctrlPr>
                          <a:rPr lang="en-US" sz="1600" i="1">
                            <a:solidFill>
                              <a:srgbClr val="005293"/>
                            </a:solidFill>
                            <a:latin typeface="Cambria Math"/>
                            <a:ea typeface="Cambria Math"/>
                          </a:rPr>
                        </m:ctrlPr>
                      </m:sSupPr>
                      <m:e>
                        <m:r>
                          <a:rPr lang="en-US" sz="1600" i="1">
                            <a:solidFill>
                              <a:srgbClr val="005293"/>
                            </a:solidFill>
                            <a:latin typeface="Cambria Math"/>
                            <a:ea typeface="Cambria Math"/>
                          </a:rPr>
                          <m:t>𝑠</m:t>
                        </m:r>
                      </m:e>
                      <m:sup>
                        <m:r>
                          <a:rPr lang="en-US" sz="1600" b="0" i="1" smtClean="0">
                            <a:solidFill>
                              <a:srgbClr val="005293"/>
                            </a:solidFill>
                            <a:latin typeface="Cambria Math"/>
                            <a:ea typeface="Cambria Math"/>
                          </a:rPr>
                          <m:t>′</m:t>
                        </m:r>
                      </m:sup>
                    </m:sSup>
                    <m:r>
                      <a:rPr lang="en-US" sz="1600" i="1">
                        <a:solidFill>
                          <a:srgbClr val="005293"/>
                        </a:solidFill>
                        <a:latin typeface="Cambria Math"/>
                        <a:ea typeface="Cambria Math"/>
                      </a:rPr>
                      <m:t>,</m:t>
                    </m:r>
                    <m:sSup>
                      <m:sSupPr>
                        <m:ctrlPr>
                          <a:rPr lang="en-US" sz="1600" i="1">
                            <a:solidFill>
                              <a:srgbClr val="005293"/>
                            </a:solidFill>
                            <a:latin typeface="Cambria Math"/>
                            <a:ea typeface="Cambria Math"/>
                          </a:rPr>
                        </m:ctrlPr>
                      </m:sSupPr>
                      <m:e>
                        <m:r>
                          <a:rPr lang="en-US" sz="1600" i="1">
                            <a:solidFill>
                              <a:srgbClr val="005293"/>
                            </a:solidFill>
                            <a:latin typeface="Cambria Math"/>
                            <a:ea typeface="Cambria Math"/>
                          </a:rPr>
                          <m:t>𝑎</m:t>
                        </m:r>
                      </m:e>
                      <m:sup>
                        <m:r>
                          <a:rPr lang="en-US" sz="1600" b="0" i="1" smtClean="0">
                            <a:solidFill>
                              <a:srgbClr val="005293"/>
                            </a:solidFill>
                            <a:latin typeface="Cambria Math"/>
                            <a:ea typeface="Cambria Math"/>
                          </a:rPr>
                          <m:t>′</m:t>
                        </m:r>
                      </m:sup>
                    </m:sSup>
                    <m:r>
                      <a:rPr lang="en-US" sz="1600" i="1">
                        <a:solidFill>
                          <a:srgbClr val="005293"/>
                        </a:solidFill>
                        <a:latin typeface="Cambria Math"/>
                        <a:ea typeface="Cambria Math"/>
                      </a:rPr>
                      <m:t>) </m:t>
                    </m:r>
                  </m:oMath>
                </a14:m>
                <a:r>
                  <a:rPr lang="en-US" sz="1600" dirty="0">
                    <a:solidFill>
                      <a:srgbClr val="005293"/>
                    </a:solidFill>
                  </a:rPr>
                  <a:t> </a:t>
                </a:r>
                <a:r>
                  <a:rPr lang="en-US" sz="1600" dirty="0" smtClean="0">
                    <a:solidFill>
                      <a:srgbClr val="005293"/>
                    </a:solidFill>
                  </a:rPr>
                  <a:t>.</a:t>
                </a:r>
                <a:endParaRPr lang="en-US" sz="1600" dirty="0">
                  <a:solidFill>
                    <a:srgbClr val="005293"/>
                  </a:solidFill>
                </a:endParaRPr>
              </a:p>
              <a:p>
                <a:pPr marL="342900" indent="-342900">
                  <a:buFont typeface="+mj-lt"/>
                  <a:buAutoNum type="arabicPeriod"/>
                </a:pPr>
                <a:r>
                  <a:rPr lang="en-US" sz="1600" dirty="0" smtClean="0">
                    <a:solidFill>
                      <a:srgbClr val="005293"/>
                    </a:solidFill>
                  </a:rPr>
                  <a:t>Update/train </a:t>
                </a:r>
                <a:r>
                  <a:rPr lang="en-US" sz="1600" dirty="0">
                    <a:solidFill>
                      <a:srgbClr val="005293"/>
                    </a:solidFill>
                  </a:rPr>
                  <a:t>the output associated with the action we just took, our target output vector is the same as the output vector from the first run, except we change the one output associated with our action to:  </a:t>
                </a:r>
                <a14:m>
                  <m:oMath xmlns:m="http://schemas.openxmlformats.org/officeDocument/2006/math">
                    <m:r>
                      <a:rPr lang="en-US" sz="1600" i="1">
                        <a:solidFill>
                          <a:srgbClr val="005293"/>
                        </a:solidFill>
                        <a:latin typeface="Cambria Math"/>
                      </a:rPr>
                      <m:t>𝑟</m:t>
                    </m:r>
                    <m:r>
                      <a:rPr lang="en-US" sz="1600" i="1">
                        <a:solidFill>
                          <a:srgbClr val="005293"/>
                        </a:solidFill>
                        <a:latin typeface="Cambria Math"/>
                      </a:rPr>
                      <m:t>+</m:t>
                    </m:r>
                    <m:r>
                      <a:rPr lang="en-US" sz="1600" i="1">
                        <a:solidFill>
                          <a:srgbClr val="005293"/>
                        </a:solidFill>
                        <a:latin typeface="Cambria Math"/>
                        <a:ea typeface="Cambria Math"/>
                      </a:rPr>
                      <m:t>𝛾</m:t>
                    </m:r>
                    <m:sSub>
                      <m:sSubPr>
                        <m:ctrlPr>
                          <a:rPr lang="en-US" sz="1600" i="1">
                            <a:solidFill>
                              <a:srgbClr val="005293"/>
                            </a:solidFill>
                            <a:latin typeface="Cambria Math"/>
                            <a:ea typeface="Cambria Math"/>
                          </a:rPr>
                        </m:ctrlPr>
                      </m:sSubPr>
                      <m:e>
                        <m:r>
                          <a:rPr lang="en-US" sz="1600" i="1">
                            <a:solidFill>
                              <a:srgbClr val="005293"/>
                            </a:solidFill>
                            <a:latin typeface="Cambria Math"/>
                            <a:ea typeface="Cambria Math"/>
                          </a:rPr>
                          <m:t>𝑚𝑎𝑥</m:t>
                        </m:r>
                      </m:e>
                      <m:sub>
                        <m:r>
                          <a:rPr lang="en-US" sz="1600" i="1">
                            <a:solidFill>
                              <a:srgbClr val="005293"/>
                            </a:solidFill>
                            <a:latin typeface="Cambria Math"/>
                            <a:ea typeface="Cambria Math"/>
                          </a:rPr>
                          <m:t>𝑎</m:t>
                        </m:r>
                        <m:r>
                          <a:rPr lang="en-US" sz="1600" i="1">
                            <a:solidFill>
                              <a:srgbClr val="005293"/>
                            </a:solidFill>
                            <a:latin typeface="Cambria Math"/>
                            <a:ea typeface="Cambria Math"/>
                          </a:rPr>
                          <m:t>`</m:t>
                        </m:r>
                      </m:sub>
                    </m:sSub>
                    <m:r>
                      <a:rPr lang="en-US" sz="1600" i="1">
                        <a:solidFill>
                          <a:srgbClr val="005293"/>
                        </a:solidFill>
                        <a:latin typeface="Cambria Math"/>
                        <a:ea typeface="Cambria Math"/>
                      </a:rPr>
                      <m:t>𝑄</m:t>
                    </m:r>
                    <m:r>
                      <a:rPr lang="en-US" sz="1600" i="1">
                        <a:solidFill>
                          <a:srgbClr val="005293"/>
                        </a:solidFill>
                        <a:latin typeface="Cambria Math"/>
                        <a:ea typeface="Cambria Math"/>
                      </a:rPr>
                      <m:t>(</m:t>
                    </m:r>
                    <m:sSup>
                      <m:sSupPr>
                        <m:ctrlPr>
                          <a:rPr lang="en-US" sz="1600" i="1">
                            <a:solidFill>
                              <a:srgbClr val="005293"/>
                            </a:solidFill>
                            <a:latin typeface="Cambria Math"/>
                            <a:ea typeface="Cambria Math"/>
                          </a:rPr>
                        </m:ctrlPr>
                      </m:sSupPr>
                      <m:e>
                        <m:r>
                          <a:rPr lang="en-US" sz="1600" i="1">
                            <a:solidFill>
                              <a:srgbClr val="005293"/>
                            </a:solidFill>
                            <a:latin typeface="Cambria Math"/>
                            <a:ea typeface="Cambria Math"/>
                          </a:rPr>
                          <m:t>𝑠</m:t>
                        </m:r>
                      </m:e>
                      <m:sup>
                        <m:r>
                          <a:rPr lang="en-US" sz="1600" b="0" i="1" smtClean="0">
                            <a:solidFill>
                              <a:srgbClr val="005293"/>
                            </a:solidFill>
                            <a:latin typeface="Cambria Math"/>
                            <a:ea typeface="Cambria Math"/>
                          </a:rPr>
                          <m:t>′</m:t>
                        </m:r>
                      </m:sup>
                    </m:sSup>
                    <m:r>
                      <a:rPr lang="en-US" sz="1600" i="1">
                        <a:solidFill>
                          <a:srgbClr val="005293"/>
                        </a:solidFill>
                        <a:latin typeface="Cambria Math"/>
                        <a:ea typeface="Cambria Math"/>
                      </a:rPr>
                      <m:t>,</m:t>
                    </m:r>
                    <m:sSup>
                      <m:sSupPr>
                        <m:ctrlPr>
                          <a:rPr lang="en-US" sz="1600" i="1">
                            <a:solidFill>
                              <a:srgbClr val="005293"/>
                            </a:solidFill>
                            <a:latin typeface="Cambria Math"/>
                            <a:ea typeface="Cambria Math"/>
                          </a:rPr>
                        </m:ctrlPr>
                      </m:sSupPr>
                      <m:e>
                        <m:r>
                          <a:rPr lang="en-US" sz="1600" i="1">
                            <a:solidFill>
                              <a:srgbClr val="005293"/>
                            </a:solidFill>
                            <a:latin typeface="Cambria Math"/>
                            <a:ea typeface="Cambria Math"/>
                          </a:rPr>
                          <m:t>𝑎</m:t>
                        </m:r>
                      </m:e>
                      <m:sup>
                        <m:r>
                          <a:rPr lang="en-US" sz="1600" b="0" i="1" smtClean="0">
                            <a:solidFill>
                              <a:srgbClr val="005293"/>
                            </a:solidFill>
                            <a:latin typeface="Cambria Math"/>
                            <a:ea typeface="Cambria Math"/>
                          </a:rPr>
                          <m:t>′</m:t>
                        </m:r>
                      </m:sup>
                    </m:sSup>
                    <m:r>
                      <a:rPr lang="en-US" sz="1600" i="1">
                        <a:solidFill>
                          <a:srgbClr val="005293"/>
                        </a:solidFill>
                        <a:latin typeface="Cambria Math"/>
                        <a:ea typeface="Cambria Math"/>
                      </a:rPr>
                      <m:t>)</m:t>
                    </m:r>
                  </m:oMath>
                </a14:m>
                <a:endParaRPr lang="en-US" sz="1600" dirty="0">
                  <a:solidFill>
                    <a:srgbClr val="005293"/>
                  </a:solidFill>
                </a:endParaRPr>
              </a:p>
              <a:p>
                <a:pPr marL="342900" indent="-342900">
                  <a:buFont typeface="+mj-lt"/>
                  <a:buAutoNum type="arabicPeriod"/>
                </a:pPr>
                <a:r>
                  <a:rPr lang="en-US" sz="1600" dirty="0">
                    <a:solidFill>
                      <a:srgbClr val="005293"/>
                    </a:solidFill>
                  </a:rPr>
                  <a:t>Train the model on this 1 sample. Repeat process </a:t>
                </a:r>
                <a:r>
                  <a:rPr lang="en-US" sz="1600" dirty="0" smtClean="0">
                    <a:solidFill>
                      <a:srgbClr val="005293"/>
                    </a:solidFill>
                  </a:rPr>
                  <a:t>1-7</a:t>
                </a:r>
                <a:endParaRPr lang="en-US" sz="1600" dirty="0">
                  <a:solidFill>
                    <a:srgbClr val="005293"/>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3440" y="2072640"/>
                <a:ext cx="6446520" cy="3467231"/>
              </a:xfrm>
              <a:prstGeom prst="rect">
                <a:avLst/>
              </a:prstGeom>
              <a:blipFill rotWithShape="1">
                <a:blip r:embed="rId3"/>
                <a:stretch>
                  <a:fillRect l="-1701" t="-1757" r="-945" b="-1933"/>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6670" y="716280"/>
            <a:ext cx="5207454" cy="1356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12420" y="5966460"/>
            <a:ext cx="8298180" cy="537968"/>
          </a:xfrm>
          <a:prstGeom prst="rect">
            <a:avLst/>
          </a:prstGeom>
          <a:noFill/>
        </p:spPr>
        <p:txBody>
          <a:bodyPr wrap="square" lIns="0" tIns="0" rIns="0" bIns="0" rtlCol="0">
            <a:spAutoFit/>
          </a:bodyPr>
          <a:lstStyle/>
          <a:p>
            <a:pPr>
              <a:lnSpc>
                <a:spcPct val="114000"/>
              </a:lnSpc>
            </a:pPr>
            <a:r>
              <a:rPr lang="en-US" sz="1600" dirty="0" smtClean="0">
                <a:solidFill>
                  <a:srgbClr val="005293"/>
                </a:solidFill>
                <a:latin typeface="+mn-lt"/>
              </a:rPr>
              <a:t>The above algorithm boils down to a regression problem where the error is minimized using stochastic gradient descent with mean square error being the loss function </a:t>
            </a:r>
          </a:p>
        </p:txBody>
      </p:sp>
    </p:spTree>
    <p:extLst>
      <p:ext uri="{BB962C8B-B14F-4D97-AF65-F5344CB8AC3E}">
        <p14:creationId xmlns:p14="http://schemas.microsoft.com/office/powerpoint/2010/main" val="1993923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UM">
  <a:themeElements>
    <a:clrScheme name="TUM neu">
      <a:dk1>
        <a:sysClr val="windowText" lastClr="000000"/>
      </a:dk1>
      <a:lt1>
        <a:sysClr val="window" lastClr="FFFFFF"/>
      </a:lt1>
      <a:dk2>
        <a:srgbClr val="0065BD"/>
      </a:dk2>
      <a:lt2>
        <a:srgbClr val="FFFFFF"/>
      </a:lt2>
      <a:accent1>
        <a:srgbClr val="005293"/>
      </a:accent1>
      <a:accent2>
        <a:srgbClr val="98C6EA"/>
      </a:accent2>
      <a:accent3>
        <a:srgbClr val="64A0C8"/>
      </a:accent3>
      <a:accent4>
        <a:srgbClr val="DAD7CB"/>
      </a:accent4>
      <a:accent5>
        <a:srgbClr val="A2AD00"/>
      </a:accent5>
      <a:accent6>
        <a:srgbClr val="E37222"/>
      </a:accent6>
      <a:hlink>
        <a:srgbClr val="0065BD"/>
      </a:hlink>
      <a:folHlink>
        <a:srgbClr val="0065BD"/>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1_TUM">
  <a:themeElements>
    <a:clrScheme name="TUM neu">
      <a:dk1>
        <a:sysClr val="windowText" lastClr="000000"/>
      </a:dk1>
      <a:lt1>
        <a:sysClr val="window" lastClr="FFFFFF"/>
      </a:lt1>
      <a:dk2>
        <a:srgbClr val="0065BD"/>
      </a:dk2>
      <a:lt2>
        <a:srgbClr val="FFFFFF"/>
      </a:lt2>
      <a:accent1>
        <a:srgbClr val="005293"/>
      </a:accent1>
      <a:accent2>
        <a:srgbClr val="98C6EA"/>
      </a:accent2>
      <a:accent3>
        <a:srgbClr val="64A0C8"/>
      </a:accent3>
      <a:accent4>
        <a:srgbClr val="DAD7CB"/>
      </a:accent4>
      <a:accent5>
        <a:srgbClr val="A2AD00"/>
      </a:accent5>
      <a:accent6>
        <a:srgbClr val="E37222"/>
      </a:accent6>
      <a:hlink>
        <a:srgbClr val="0065BD"/>
      </a:hlink>
      <a:folHlink>
        <a:srgbClr val="0065BD"/>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1330</Words>
  <Application>Microsoft Office PowerPoint</Application>
  <PresentationFormat>On-screen Show (4:3)</PresentationFormat>
  <Paragraphs>198</Paragraphs>
  <Slides>25</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TUM</vt:lpstr>
      <vt:lpstr>1_TUM</vt:lpstr>
      <vt:lpstr>Worksheet</vt:lpstr>
      <vt:lpstr>PowerPoint Presentation</vt:lpstr>
      <vt:lpstr>Model free learning </vt:lpstr>
      <vt:lpstr>Markov Decision process</vt:lpstr>
      <vt:lpstr>Markov Decision Process</vt:lpstr>
      <vt:lpstr>MDP DISCOUNTED REWARD</vt:lpstr>
      <vt:lpstr>Q LEARNING</vt:lpstr>
      <vt:lpstr>Q LEARNING ALGORITHM</vt:lpstr>
      <vt:lpstr>Deep Q Network </vt:lpstr>
      <vt:lpstr>Deep Q Learning</vt:lpstr>
      <vt:lpstr>Q Learning with experience replay</vt:lpstr>
      <vt:lpstr>Deep RL for Ramp metering</vt:lpstr>
      <vt:lpstr>Deep RL for Ramp metering</vt:lpstr>
      <vt:lpstr>Deep RL for Ramp metering</vt:lpstr>
      <vt:lpstr>Deep RL for Ramp metering</vt:lpstr>
      <vt:lpstr>Traffic Emulator Model</vt:lpstr>
      <vt:lpstr>Traffic Emulator State and Action</vt:lpstr>
      <vt:lpstr>Traffic Emulator Reward</vt:lpstr>
      <vt:lpstr>Training</vt:lpstr>
      <vt:lpstr>TRAINING</vt:lpstr>
      <vt:lpstr>TESTING</vt:lpstr>
      <vt:lpstr>RESULTS</vt:lpstr>
      <vt:lpstr>RESULTS</vt:lpstr>
      <vt:lpstr>RESULTS</vt:lpstr>
      <vt:lpstr>CONCLUSION</vt:lpstr>
      <vt:lpstr>STRUCTURE OF PAPER</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2015-12-10T08:37:46Z</dcterms:created>
  <dcterms:modified xsi:type="dcterms:W3CDTF">2016-09-09T09:26:29Z</dcterms:modified>
</cp:coreProperties>
</file>