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7"/>
  </p:notesMasterIdLst>
  <p:sldIdLst>
    <p:sldId id="256" r:id="rId2"/>
    <p:sldId id="257" r:id="rId3"/>
    <p:sldId id="312" r:id="rId4"/>
    <p:sldId id="303" r:id="rId5"/>
    <p:sldId id="307" r:id="rId6"/>
    <p:sldId id="326" r:id="rId7"/>
    <p:sldId id="308" r:id="rId8"/>
    <p:sldId id="327" r:id="rId9"/>
    <p:sldId id="310" r:id="rId10"/>
    <p:sldId id="324" r:id="rId11"/>
    <p:sldId id="323" r:id="rId12"/>
    <p:sldId id="318" r:id="rId13"/>
    <p:sldId id="319" r:id="rId14"/>
    <p:sldId id="320" r:id="rId15"/>
    <p:sldId id="30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B6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E1F449F-1E93-4023-AE35-18B67B854005}">
  <a:tblStyle styleId="{BE1F449F-1E93-4023-AE35-18B67B8540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8976"/>
    <p:restoredTop sz="50000"/>
  </p:normalViewPr>
  <p:slideViewPr>
    <p:cSldViewPr snapToGrid="0">
      <p:cViewPr varScale="1">
        <p:scale>
          <a:sx n="118" d="100"/>
          <a:sy n="118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2541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842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7118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smtClean="0"/>
              <a:t>	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0552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52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88380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65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133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44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97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86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1129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defTabSz="914400" rtl="1" eaLnBrk="1" latinLnBrk="0" hangingPunct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he-IL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כל</a:t>
            </a:r>
            <a:r>
              <a:rPr lang="he-IL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שנותר הוא להוסיף סנסורים ולחבר לאלגוריתמיקה והרי לנו עיר חכמה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82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46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32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Raleway"/>
              <a:buNone/>
            </a:pPr>
            <a:r>
              <a:rPr lang="x-none" sz="1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4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x-none" sz="14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83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2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</a:pPr>
            <a:fld id="{00000000-1234-1234-1234-123412341234}" type="slidenum">
              <a:rPr lang="x-none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x-none"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x-none" sz="44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x-none" sz="44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Light</a:t>
            </a:r>
            <a:r>
              <a:rPr lang="x-none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400" dirty="0">
                <a:solidFill>
                  <a:schemeClr val="lt1"/>
                </a:solidFill>
              </a:rPr>
              <a:t>T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he</a:t>
            </a:r>
            <a:r>
              <a:rPr lang="x-none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400" dirty="0">
                <a:solidFill>
                  <a:srgbClr val="434343"/>
                </a:solidFill>
              </a:rPr>
              <a:t>T</a:t>
            </a:r>
            <a:r>
              <a:rPr lang="en-US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raffic  </a:t>
            </a:r>
            <a:r>
              <a:rPr lang="x-none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83802" y="248318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BTW</a:t>
            </a:r>
            <a:endParaRPr lang="x-none" sz="60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A411248A-21F4-405E-8A65-9FCA8ECC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63" y="378057"/>
            <a:ext cx="636859" cy="63685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91373" y="83898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79400">
              <a:buSzPts val="4400"/>
            </a:pPr>
            <a:r>
              <a:rPr lang="en-US" sz="4400" dirty="0"/>
              <a:t>Testing &amp;</a:t>
            </a:r>
            <a:br>
              <a:rPr lang="en-US" sz="4400" dirty="0"/>
            </a:br>
            <a:r>
              <a:rPr lang="en-US" sz="4400" dirty="0">
                <a:solidFill>
                  <a:srgbClr val="FFB600"/>
                </a:solidFill>
              </a:rPr>
              <a:t>Evaluation</a:t>
            </a:r>
            <a:r>
              <a:rPr lang="en-US" sz="4400" dirty="0"/>
              <a:t/>
            </a:r>
            <a:br>
              <a:rPr lang="en-US" sz="4400" dirty="0"/>
            </a:br>
            <a:endParaRPr lang="x-none" sz="2800" b="0" i="0" u="none" strike="noStrike" cap="none" dirty="0">
              <a:solidFill>
                <a:srgbClr val="434343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Shape 120">
            <a:extLst>
              <a:ext uri="{FF2B5EF4-FFF2-40B4-BE49-F238E27FC236}">
                <a16:creationId xmlns="" xmlns:a16="http://schemas.microsoft.com/office/drawing/2014/main" id="{7D209ED9-458B-43E3-9607-2EAA917A8C69}"/>
              </a:ext>
            </a:extLst>
          </p:cNvPr>
          <p:cNvSpPr txBox="1"/>
          <p:nvPr/>
        </p:nvSpPr>
        <p:spPr>
          <a:xfrm>
            <a:off x="3918854" y="1773159"/>
            <a:ext cx="2021319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Mainly manual testing</a:t>
            </a:r>
          </a:p>
        </p:txBody>
      </p:sp>
      <p:sp>
        <p:nvSpPr>
          <p:cNvPr id="12" name="Shape 120">
            <a:extLst>
              <a:ext uri="{FF2B5EF4-FFF2-40B4-BE49-F238E27FC236}">
                <a16:creationId xmlns="" xmlns:a16="http://schemas.microsoft.com/office/drawing/2014/main" id="{414827B1-50B4-4198-9F8D-5C7BF93CCB18}"/>
              </a:ext>
            </a:extLst>
          </p:cNvPr>
          <p:cNvSpPr txBox="1"/>
          <p:nvPr/>
        </p:nvSpPr>
        <p:spPr>
          <a:xfrm>
            <a:off x="6408045" y="1753064"/>
            <a:ext cx="1699294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2"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Testing performance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="" xmlns:a16="http://schemas.microsoft.com/office/drawing/2014/main" id="{A592296E-6C58-4A54-93C9-42E7F960DA6C}"/>
              </a:ext>
            </a:extLst>
          </p:cNvPr>
          <p:cNvSpPr txBox="1"/>
          <p:nvPr/>
        </p:nvSpPr>
        <p:spPr>
          <a:xfrm>
            <a:off x="3826513" y="3698225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2"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Comparing different schedulers on same simulations</a:t>
            </a:r>
          </a:p>
        </p:txBody>
      </p:sp>
      <p:sp>
        <p:nvSpPr>
          <p:cNvPr id="14" name="Shape 120">
            <a:extLst>
              <a:ext uri="{FF2B5EF4-FFF2-40B4-BE49-F238E27FC236}">
                <a16:creationId xmlns="" xmlns:a16="http://schemas.microsoft.com/office/drawing/2014/main" id="{D636E29E-4D07-4161-ABC9-681FB318A520}"/>
              </a:ext>
            </a:extLst>
          </p:cNvPr>
          <p:cNvSpPr txBox="1"/>
          <p:nvPr/>
        </p:nvSpPr>
        <p:spPr>
          <a:xfrm>
            <a:off x="6148792" y="3909240"/>
            <a:ext cx="2217801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2"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Measured speedups are indications for success</a:t>
            </a:r>
          </a:p>
          <a:p>
            <a:pPr marL="285750" indent="-285750" algn="ctr">
              <a:buFont typeface="Arial" charset="0"/>
              <a:buChar char="•"/>
            </a:pPr>
            <a:endParaRPr lang="en-US" b="1" dirty="0">
              <a:solidFill>
                <a:srgbClr val="434343"/>
              </a:solidFill>
              <a:latin typeface="Raleway ExtraBold" panose="020B09030301010600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="" xmlns:a16="http://schemas.microsoft.com/office/drawing/2014/main" id="{941C507B-7A97-4925-95E9-08591644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97" y="871655"/>
            <a:ext cx="911700" cy="9117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="" xmlns:a16="http://schemas.microsoft.com/office/drawing/2014/main" id="{71D52B29-30E6-4A4D-A5C4-24860AC3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380" y="973613"/>
            <a:ext cx="753471" cy="75347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="" xmlns:a16="http://schemas.microsoft.com/office/drawing/2014/main" id="{2306EFAE-3D4D-4D0A-8E1E-0461AE026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957" y="2765060"/>
            <a:ext cx="753471" cy="75347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="" xmlns:a16="http://schemas.microsoft.com/office/drawing/2014/main" id="{50BD4322-062D-4938-BD46-6BFC0E980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989" y="2765060"/>
            <a:ext cx="828818" cy="828818"/>
          </a:xfrm>
          <a:prstGeom prst="rect">
            <a:avLst/>
          </a:prstGeom>
        </p:spPr>
      </p:pic>
      <p:sp>
        <p:nvSpPr>
          <p:cNvPr id="19" name="Shape 120">
            <a:extLst>
              <a:ext uri="{FF2B5EF4-FFF2-40B4-BE49-F238E27FC236}">
                <a16:creationId xmlns="" xmlns:a16="http://schemas.microsoft.com/office/drawing/2014/main" id="{382294A2-A1D8-473D-938A-B19C67B1592B}"/>
              </a:ext>
            </a:extLst>
          </p:cNvPr>
          <p:cNvSpPr txBox="1"/>
          <p:nvPr/>
        </p:nvSpPr>
        <p:spPr>
          <a:xfrm>
            <a:off x="1433303" y="3696555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2"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Real-time commands are based on tested open-source code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2CEDEB26-2760-4E30-A38C-7666CDCE6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5027" y="2696141"/>
            <a:ext cx="911700" cy="9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1" grpId="0"/>
      <p:bldP spid="12" grpId="0"/>
      <p:bldP spid="13" grpId="0"/>
      <p:bldP spid="14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79400">
              <a:buSzPts val="4400"/>
            </a:pPr>
            <a:r>
              <a:rPr lang="en-US" sz="4400" dirty="0">
                <a:solidFill>
                  <a:srgbClr val="FFB600"/>
                </a:solidFill>
              </a:rPr>
              <a:t>Logging</a:t>
            </a:r>
            <a:endParaRPr lang="x-none" sz="2800" b="0" i="0" u="none" strike="noStrike" cap="none" dirty="0">
              <a:solidFill>
                <a:srgbClr val="FFB600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Shape 120">
            <a:extLst>
              <a:ext uri="{FF2B5EF4-FFF2-40B4-BE49-F238E27FC236}">
                <a16:creationId xmlns="" xmlns:a16="http://schemas.microsoft.com/office/drawing/2014/main" id="{59E79919-20C2-4F15-B0BC-F1E20DA1E04A}"/>
              </a:ext>
            </a:extLst>
          </p:cNvPr>
          <p:cNvSpPr txBox="1"/>
          <p:nvPr/>
        </p:nvSpPr>
        <p:spPr>
          <a:xfrm>
            <a:off x="1309882" y="3399574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-US" sz="1600" dirty="0">
                <a:solidFill>
                  <a:srgbClr val="434343"/>
                </a:solidFill>
                <a:latin typeface="Raleway ExtraBold" panose="020B0903030101060003" pitchFamily="34" charset="0"/>
              </a:rPr>
              <a:t>Exporting information after finishing simulations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="" xmlns:a16="http://schemas.microsoft.com/office/drawing/2014/main" id="{57BB212C-B343-44F9-A16C-DD2ADB1B6278}"/>
              </a:ext>
            </a:extLst>
          </p:cNvPr>
          <p:cNvSpPr txBox="1"/>
          <p:nvPr/>
        </p:nvSpPr>
        <p:spPr>
          <a:xfrm>
            <a:off x="3802077" y="3404262"/>
            <a:ext cx="1699294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1" algn="ctr"/>
            <a:r>
              <a:rPr lang="en-US" sz="1600" dirty="0">
                <a:solidFill>
                  <a:srgbClr val="434343"/>
                </a:solidFill>
                <a:latin typeface="Raleway ExtraBold" panose="020B0903030101060003" pitchFamily="34" charset="0"/>
              </a:rPr>
              <a:t>Validation of simulation data</a:t>
            </a:r>
          </a:p>
        </p:txBody>
      </p:sp>
      <p:sp>
        <p:nvSpPr>
          <p:cNvPr id="14" name="Shape 120">
            <a:extLst>
              <a:ext uri="{FF2B5EF4-FFF2-40B4-BE49-F238E27FC236}">
                <a16:creationId xmlns="" xmlns:a16="http://schemas.microsoft.com/office/drawing/2014/main" id="{20ABB0CE-E571-4590-BC9D-7AC8CE71B917}"/>
              </a:ext>
            </a:extLst>
          </p:cNvPr>
          <p:cNvSpPr txBox="1"/>
          <p:nvPr/>
        </p:nvSpPr>
        <p:spPr>
          <a:xfrm>
            <a:off x="5795627" y="3395744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buClr>
                <a:srgbClr val="434343"/>
              </a:buClr>
              <a:buSzPts val="1000"/>
            </a:pPr>
            <a:r>
              <a:rPr lang="en-US" sz="1600" dirty="0">
                <a:solidFill>
                  <a:srgbClr val="434343"/>
                </a:solidFill>
                <a:latin typeface="Raleway ExtraBold" panose="020B0903030101060003" pitchFamily="34" charset="0"/>
              </a:rPr>
              <a:t>Assuring correct usage of each module logics</a:t>
            </a:r>
            <a:endParaRPr lang="en-US" sz="1600" dirty="0">
              <a:solidFill>
                <a:srgbClr val="434343"/>
              </a:solidFill>
              <a:latin typeface="Raleway ExtraBold" panose="020B0903030101060003" pitchFamily="34" charset="0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="" xmlns:a16="http://schemas.microsoft.com/office/drawing/2014/main" id="{D3228186-A14B-4104-B005-7591EAD2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2" y="2266499"/>
            <a:ext cx="764550" cy="7645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="" xmlns:a16="http://schemas.microsoft.com/office/drawing/2014/main" id="{455C4DFB-4624-4F7F-B920-8FC2BD69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86" y="2272047"/>
            <a:ext cx="753471" cy="75347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="" xmlns:a16="http://schemas.microsoft.com/office/drawing/2014/main" id="{19D223FB-70B5-41F0-9E0D-CAB9A9CEB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315" y="2267868"/>
            <a:ext cx="828818" cy="8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604250" y="4591050"/>
            <a:ext cx="539750" cy="552450"/>
          </a:xfrm>
          <a:prstGeom prst="rect">
            <a:avLst/>
          </a:prstGeom>
        </p:spPr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8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79400">
              <a:buSzPts val="4400"/>
            </a:pPr>
            <a:r>
              <a:rPr lang="en-US" sz="4400" dirty="0"/>
              <a:t>Next</a:t>
            </a:r>
            <a:r>
              <a:rPr lang="en-US" sz="4400" dirty="0">
                <a:solidFill>
                  <a:srgbClr val="FFB600"/>
                </a:solidFill>
              </a:rPr>
              <a:t> Steps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800" dirty="0">
                <a:latin typeface="Raleway Light" panose="020B0403030101060003" pitchFamily="34" charset="0"/>
              </a:rPr>
              <a:t>Advanced Features</a:t>
            </a:r>
            <a:endParaRPr lang="x-none" sz="2800" b="0" i="0" u="none" strike="noStrike" cap="none" dirty="0">
              <a:solidFill>
                <a:srgbClr val="434343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22000" y="2379262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Importing an actual city map into the simulator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Enriching simulations with pedestrian traffic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Building </a:t>
            </a:r>
            <a:r>
              <a:rPr lang="en-US" b="1" dirty="0"/>
              <a:t>even more sophisticated scheduler</a:t>
            </a:r>
            <a:r>
              <a:rPr lang="en-US" dirty="0"/>
              <a:t>, supporting multiple junctions considerations</a:t>
            </a:r>
            <a:endParaRPr lang="en-US" sz="2400" dirty="0"/>
          </a:p>
          <a:p>
            <a:pPr lvl="7" indent="0">
              <a:buNone/>
            </a:pPr>
            <a:endParaRPr lang="en-US" dirty="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79400">
              <a:buSzPts val="4400"/>
            </a:pPr>
            <a:r>
              <a:rPr lang="en-US" sz="4400" dirty="0"/>
              <a:t>Next</a:t>
            </a:r>
            <a:r>
              <a:rPr lang="en-US" sz="4400" dirty="0">
                <a:solidFill>
                  <a:srgbClr val="FFB600"/>
                </a:solidFill>
              </a:rPr>
              <a:t> Steps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800" dirty="0">
                <a:latin typeface="Raleway Light" panose="020B0403030101060003" pitchFamily="34" charset="0"/>
              </a:rPr>
              <a:t>Management GUI</a:t>
            </a:r>
            <a:endParaRPr lang="x-none" sz="2800" b="0" i="0" u="none" strike="noStrike" cap="none" dirty="0">
              <a:solidFill>
                <a:srgbClr val="434343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22000" y="2379262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Wrap the management core with a complete GUI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Configuring &amp; Tuning scheduler algorithm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Generate or import maps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Perform simulations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Analyze the results visually</a:t>
            </a:r>
          </a:p>
          <a:p>
            <a:pPr lvl="7" indent="0">
              <a:buNone/>
            </a:pPr>
            <a:endParaRPr lang="en-US" dirty="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3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Shape 679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600"/>
              <a:buFont typeface="Raleway ExtraBold"/>
              <a:buNone/>
            </a:pPr>
            <a:r>
              <a:rPr lang="x-none" sz="9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</a:p>
        </p:txBody>
      </p:sp>
      <p:sp>
        <p:nvSpPr>
          <p:cNvPr id="680" name="Shape 680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3600"/>
              <a:buFont typeface="Raleway Light"/>
              <a:buNone/>
            </a:pPr>
            <a:r>
              <a:rPr lang="x-none" sz="3600" b="1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Any questions?</a:t>
            </a:r>
          </a:p>
        </p:txBody>
      </p:sp>
      <p:sp>
        <p:nvSpPr>
          <p:cNvPr id="681" name="Shape 68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3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תמונה 4">
            <a:extLst>
              <a:ext uri="{FF2B5EF4-FFF2-40B4-BE49-F238E27FC236}">
                <a16:creationId xmlns="" xmlns:a16="http://schemas.microsoft.com/office/drawing/2014/main" id="{FB66E08C-5DC0-4ABD-B0A6-5FB13E98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65" y="997150"/>
            <a:ext cx="930169" cy="9559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תמונה 14">
            <a:extLst>
              <a:ext uri="{FF2B5EF4-FFF2-40B4-BE49-F238E27FC236}">
                <a16:creationId xmlns="" xmlns:a16="http://schemas.microsoft.com/office/drawing/2014/main" id="{217F2B99-A964-403F-BAC0-82354EEA5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95" t="10089" r="53155" b="74532"/>
          <a:stretch/>
        </p:blipFill>
        <p:spPr>
          <a:xfrm>
            <a:off x="7322430" y="3187315"/>
            <a:ext cx="791013" cy="7910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תמונה 12">
            <a:extLst>
              <a:ext uri="{FF2B5EF4-FFF2-40B4-BE49-F238E27FC236}">
                <a16:creationId xmlns="" xmlns:a16="http://schemas.microsoft.com/office/drawing/2014/main" id="{B0549EAA-6F9B-42F0-BC42-ABD8BB98F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57" y="3178360"/>
            <a:ext cx="791012" cy="79101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תמונה 10">
            <a:extLst>
              <a:ext uri="{FF2B5EF4-FFF2-40B4-BE49-F238E27FC236}">
                <a16:creationId xmlns="" xmlns:a16="http://schemas.microsoft.com/office/drawing/2014/main" id="{B959F5C2-0943-4036-852D-319C2F9652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8" t="13641" r="85353" b="64363"/>
          <a:stretch/>
        </p:blipFill>
        <p:spPr>
          <a:xfrm>
            <a:off x="3173703" y="3187315"/>
            <a:ext cx="766072" cy="7660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תמונה 8">
            <a:extLst>
              <a:ext uri="{FF2B5EF4-FFF2-40B4-BE49-F238E27FC236}">
                <a16:creationId xmlns="" xmlns:a16="http://schemas.microsoft.com/office/drawing/2014/main" id="{7C78317B-6461-485D-ACB7-9F6D86FFB6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83" t="29514" r="33874" b="33244"/>
          <a:stretch/>
        </p:blipFill>
        <p:spPr>
          <a:xfrm>
            <a:off x="1054848" y="3194707"/>
            <a:ext cx="789696" cy="78969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תמונה 4">
            <a:extLst>
              <a:ext uri="{FF2B5EF4-FFF2-40B4-BE49-F238E27FC236}">
                <a16:creationId xmlns="" xmlns:a16="http://schemas.microsoft.com/office/drawing/2014/main" id="{8E0D8C80-BA63-472B-BC85-0AF1E159B3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634" t="4668" r="23524" b="54492"/>
          <a:stretch/>
        </p:blipFill>
        <p:spPr>
          <a:xfrm>
            <a:off x="6942324" y="1140949"/>
            <a:ext cx="791013" cy="7910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3F9781C7-2D6C-4E8A-9CEC-D2516FA85F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34" y="1169372"/>
            <a:ext cx="762590" cy="7625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29877" y="832219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x-none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The</a:t>
            </a:r>
            <a:br>
              <a:rPr lang="x-none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x-none" sz="5800" b="0" i="0" u="none" strike="noStrike" cap="none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Team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053530" y="3174912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94488" y="387494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b="0" i="0" u="none" strike="noStrike" cap="none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Yair</a:t>
            </a:r>
            <a:r>
              <a:rPr lang="en-US" sz="10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Feldman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699425" y="387494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Ran </a:t>
            </a:r>
            <a:r>
              <a:rPr lang="en-US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Yeheskel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5240452" y="3173907"/>
            <a:ext cx="791100" cy="7911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781413" y="387494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Dor</a:t>
            </a: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Granat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7322430" y="3174912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6863388" y="387494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Tomer Kay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5" name="Shape 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Shape 77"/>
          <p:cNvSpPr/>
          <p:nvPr/>
        </p:nvSpPr>
        <p:spPr>
          <a:xfrm>
            <a:off x="3154172" y="3169660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5353185" y="1155161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894143" y="185519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b="0" i="0" u="none" strike="noStrike" cap="none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Eylon</a:t>
            </a:r>
            <a:r>
              <a:rPr lang="x-none" sz="10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1000" b="0" i="0" u="none" strike="noStrike" cap="none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Shoshan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6487578" y="185519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x-none" sz="10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Liran Farhi</a:t>
            </a:r>
          </a:p>
        </p:txBody>
      </p:sp>
      <p:sp>
        <p:nvSpPr>
          <p:cNvPr id="83" name="Shape 83"/>
          <p:cNvSpPr/>
          <p:nvPr/>
        </p:nvSpPr>
        <p:spPr>
          <a:xfrm>
            <a:off x="6942325" y="1149909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" name="Shape 78">
            <a:extLst>
              <a:ext uri="{FF2B5EF4-FFF2-40B4-BE49-F238E27FC236}">
                <a16:creationId xmlns="" xmlns:a16="http://schemas.microsoft.com/office/drawing/2014/main" id="{F16C477C-8D57-48FB-BDC2-96EF0462CFEA}"/>
              </a:ext>
            </a:extLst>
          </p:cNvPr>
          <p:cNvSpPr/>
          <p:nvPr/>
        </p:nvSpPr>
        <p:spPr>
          <a:xfrm>
            <a:off x="3599736" y="989864"/>
            <a:ext cx="952998" cy="96156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" name="Shape 79">
            <a:extLst>
              <a:ext uri="{FF2B5EF4-FFF2-40B4-BE49-F238E27FC236}">
                <a16:creationId xmlns="" xmlns:a16="http://schemas.microsoft.com/office/drawing/2014/main" id="{FA83FC01-AC62-4B6A-B9E7-0122CEDD05DB}"/>
              </a:ext>
            </a:extLst>
          </p:cNvPr>
          <p:cNvSpPr txBox="1"/>
          <p:nvPr/>
        </p:nvSpPr>
        <p:spPr>
          <a:xfrm>
            <a:off x="3228283" y="2053141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Tom </a:t>
            </a:r>
            <a:r>
              <a:rPr lang="en-US" sz="1000" b="0" i="0" u="none" strike="noStrike" cap="none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Palny</a:t>
            </a:r>
            <a:endParaRPr lang="en-US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dirty="0">
                <a:solidFill>
                  <a:srgbClr val="434343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Supervisor</a:t>
            </a:r>
            <a:endParaRPr lang="x-none" sz="1000" b="0" i="0" u="none" strike="noStrike" cap="none" dirty="0">
              <a:solidFill>
                <a:srgbClr val="434343"/>
              </a:solidFill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932546" y="941665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The </a:t>
            </a:r>
            <a:r>
              <a:rPr lang="en-US" sz="5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Pain</a:t>
            </a:r>
            <a:endParaRPr lang="x-none" sz="54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A411248A-21F4-405E-8A65-9FCA8ECC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63" y="378057"/>
            <a:ext cx="636859" cy="636859"/>
          </a:xfrm>
          <a:prstGeom prst="rect">
            <a:avLst/>
          </a:prstGeom>
        </p:spPr>
      </p:pic>
      <p:sp>
        <p:nvSpPr>
          <p:cNvPr id="10" name="Shape 104">
            <a:extLst>
              <a:ext uri="{FF2B5EF4-FFF2-40B4-BE49-F238E27FC236}">
                <a16:creationId xmlns="" xmlns:a16="http://schemas.microsoft.com/office/drawing/2014/main" id="{82FBC332-790B-4DC7-9355-E01A91F5F023}"/>
              </a:ext>
            </a:extLst>
          </p:cNvPr>
          <p:cNvSpPr txBox="1">
            <a:spLocks/>
          </p:cNvSpPr>
          <p:nvPr/>
        </p:nvSpPr>
        <p:spPr>
          <a:xfrm>
            <a:off x="5509688" y="2470138"/>
            <a:ext cx="2381575" cy="13960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190500" algn="ctr"/>
            <a:r>
              <a:rPr lang="en-US" sz="2400" dirty="0">
                <a:solidFill>
                  <a:srgbClr val="434343"/>
                </a:solidFill>
                <a:latin typeface="Raleway Light" panose="020B0604020202020204" charset="0"/>
              </a:rPr>
              <a:t>Unnecessary </a:t>
            </a:r>
            <a:r>
              <a:rPr lang="en-US" sz="2400" b="1" dirty="0">
                <a:solidFill>
                  <a:schemeClr val="bg1"/>
                </a:solidFill>
                <a:latin typeface="Raleway Light" panose="020B0604020202020204" charset="0"/>
              </a:rPr>
              <a:t>traffic loads</a:t>
            </a:r>
            <a:endParaRPr lang="x-none" sz="2400" b="1" dirty="0">
              <a:solidFill>
                <a:schemeClr val="bg1"/>
              </a:solidFill>
              <a:latin typeface="Raleway Light" panose="020B0604020202020204" charset="0"/>
            </a:endParaRPr>
          </a:p>
        </p:txBody>
      </p:sp>
      <p:sp>
        <p:nvSpPr>
          <p:cNvPr id="11" name="Shape 104">
            <a:extLst>
              <a:ext uri="{FF2B5EF4-FFF2-40B4-BE49-F238E27FC236}">
                <a16:creationId xmlns="" xmlns:a16="http://schemas.microsoft.com/office/drawing/2014/main" id="{DE6DE8DC-90F6-4E85-BE33-853E748E6601}"/>
              </a:ext>
            </a:extLst>
          </p:cNvPr>
          <p:cNvSpPr txBox="1">
            <a:spLocks/>
          </p:cNvSpPr>
          <p:nvPr/>
        </p:nvSpPr>
        <p:spPr>
          <a:xfrm>
            <a:off x="1345323" y="2470138"/>
            <a:ext cx="2842528" cy="13960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190500" algn="ctr"/>
            <a:r>
              <a:rPr lang="en-US" sz="2400" b="1" dirty="0">
                <a:solidFill>
                  <a:schemeClr val="bg1"/>
                </a:solidFill>
                <a:latin typeface="Raleway Light" panose="020B0604020202020204" charset="0"/>
              </a:rPr>
              <a:t>Naïve</a:t>
            </a:r>
            <a:r>
              <a:rPr lang="en-US" sz="2400" dirty="0">
                <a:solidFill>
                  <a:srgbClr val="434343"/>
                </a:solidFill>
                <a:latin typeface="Raleway Light" panose="020B0604020202020204" charset="0"/>
              </a:rPr>
              <a:t> Traffic Lights </a:t>
            </a:r>
            <a:r>
              <a:rPr lang="en-US" sz="2400" b="1" dirty="0">
                <a:solidFill>
                  <a:schemeClr val="bg1"/>
                </a:solidFill>
                <a:latin typeface="Raleway Light" panose="020B0604020202020204" charset="0"/>
              </a:rPr>
              <a:t>Scheduling</a:t>
            </a:r>
            <a:endParaRPr lang="x-none" sz="2400" b="1" dirty="0">
              <a:solidFill>
                <a:schemeClr val="bg1"/>
              </a:solidFill>
              <a:latin typeface="Raleway Light" panose="020B0604020202020204" charset="0"/>
            </a:endParaRPr>
          </a:p>
        </p:txBody>
      </p:sp>
      <p:pic>
        <p:nvPicPr>
          <p:cNvPr id="8" name="תמונה 7" descr="תמונה שמכילה אובייקט&#10;&#10;תיאור שנוצר ברמת מהימנות גבוהה">
            <a:extLst>
              <a:ext uri="{FF2B5EF4-FFF2-40B4-BE49-F238E27FC236}">
                <a16:creationId xmlns="" xmlns:a16="http://schemas.microsoft.com/office/drawing/2014/main" id="{6CC9618B-BA71-4E08-9BF5-9E0744848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117" y="2794701"/>
            <a:ext cx="698237" cy="6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226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68025" y="1301617"/>
            <a:ext cx="4576275" cy="25402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indent="-190500">
              <a:buNone/>
            </a:pPr>
            <a:r>
              <a:rPr lang="en-US" i="0" dirty="0"/>
              <a:t>Helping </a:t>
            </a:r>
            <a:r>
              <a:rPr lang="en-US" b="1" i="0" dirty="0">
                <a:solidFill>
                  <a:schemeClr val="bg1"/>
                </a:solidFill>
              </a:rPr>
              <a:t>municipalities</a:t>
            </a:r>
            <a:r>
              <a:rPr lang="x-none" b="1" i="0" dirty="0"/>
              <a:t> </a:t>
            </a:r>
            <a:r>
              <a:rPr lang="en-US" b="1" i="0" dirty="0">
                <a:solidFill>
                  <a:schemeClr val="bg1"/>
                </a:solidFill>
              </a:rPr>
              <a:t>monitor &amp; Control</a:t>
            </a:r>
            <a:r>
              <a:rPr lang="x-none" b="1" i="0" dirty="0">
                <a:solidFill>
                  <a:schemeClr val="bg1"/>
                </a:solidFill>
              </a:rPr>
              <a:t> </a:t>
            </a:r>
            <a:r>
              <a:rPr lang="en-US" b="1" i="0" dirty="0">
                <a:solidFill>
                  <a:schemeClr val="lt1"/>
                </a:solidFill>
              </a:rPr>
              <a:t>traffic lights</a:t>
            </a:r>
            <a:r>
              <a:rPr lang="x-none" b="1" i="0" dirty="0">
                <a:solidFill>
                  <a:schemeClr val="lt1"/>
                </a:solidFill>
              </a:rPr>
              <a:t> </a:t>
            </a:r>
            <a:r>
              <a:rPr lang="en-US" i="0" dirty="0"/>
              <a:t>in real time</a:t>
            </a:r>
            <a:endParaRPr lang="x-none" i="0" dirty="0">
              <a:solidFill>
                <a:schemeClr val="lt1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687502" y="3040995"/>
            <a:ext cx="2181729" cy="668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 Light"/>
              <a:buNone/>
            </a:pPr>
            <a:r>
              <a:rPr lang="x-none" sz="16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Reduce costs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521627" y="1288783"/>
            <a:ext cx="2181729" cy="668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 Light"/>
              <a:buNone/>
            </a:pPr>
            <a:r>
              <a:rPr lang="x-none" sz="16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Save time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488309" y="2160549"/>
            <a:ext cx="3279582" cy="668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 Light"/>
              <a:buNone/>
            </a:pPr>
            <a:r>
              <a:rPr lang="x-none" sz="16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Increase productivity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5013" y="1541612"/>
            <a:ext cx="170180" cy="17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8512" y="3276421"/>
            <a:ext cx="170180" cy="17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516" y="2415133"/>
            <a:ext cx="170180" cy="170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6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Shape 595"/>
          <p:cNvGrpSpPr/>
          <p:nvPr/>
        </p:nvGrpSpPr>
        <p:grpSpPr>
          <a:xfrm>
            <a:off x="2347944" y="546104"/>
            <a:ext cx="4247273" cy="4218387"/>
            <a:chOff x="2256566" y="677103"/>
            <a:chExt cx="4036590" cy="3941675"/>
          </a:xfrm>
        </p:grpSpPr>
        <p:sp>
          <p:nvSpPr>
            <p:cNvPr id="596" name="Shape 59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536175" y="2174845"/>
            <a:ext cx="1897781" cy="1920033"/>
            <a:chOff x="644203" y="3718814"/>
            <a:chExt cx="1498800" cy="1498800"/>
          </a:xfrm>
          <a:solidFill>
            <a:srgbClr val="FFB600"/>
          </a:solidFill>
        </p:grpSpPr>
        <p:sp>
          <p:nvSpPr>
            <p:cNvPr id="609" name="Shape 609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grpFill/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>
              <a:off x="808302" y="3995875"/>
              <a:ext cx="1190323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63500" algn="ctr">
                <a:buClr>
                  <a:srgbClr val="FFFFFF"/>
                </a:buClr>
                <a:buSzPts val="1000"/>
              </a:pPr>
              <a:r>
                <a:rPr lang="en-US" sz="1600" b="1" dirty="0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Measure traffic on roads</a:t>
              </a:r>
              <a:endParaRPr lang="x-none" sz="16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3210243" y="2004170"/>
            <a:ext cx="2181408" cy="2206985"/>
            <a:chOff x="3490737" y="1374053"/>
            <a:chExt cx="1423800" cy="1423800"/>
          </a:xfrm>
          <a:solidFill>
            <a:srgbClr val="FFB600"/>
          </a:solidFill>
        </p:grpSpPr>
        <p:sp>
          <p:nvSpPr>
            <p:cNvPr id="606" name="Shape 60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pFill/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7" name="Shape 607"/>
            <p:cNvSpPr txBox="1"/>
            <p:nvPr/>
          </p:nvSpPr>
          <p:spPr>
            <a:xfrm>
              <a:off x="3671318" y="1686674"/>
              <a:ext cx="1047449" cy="801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63500" algn="ctr">
                <a:buClr>
                  <a:srgbClr val="FFFFFF"/>
                </a:buClr>
                <a:buSzPts val="1000"/>
              </a:pPr>
              <a:r>
                <a:rPr lang="en-US" sz="1800" b="1" dirty="0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Identifying loads</a:t>
              </a:r>
              <a:endParaRPr lang="x-none" sz="18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615" name="Shape 61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Shape 608">
            <a:extLst>
              <a:ext uri="{FF2B5EF4-FFF2-40B4-BE49-F238E27FC236}">
                <a16:creationId xmlns="" xmlns:a16="http://schemas.microsoft.com/office/drawing/2014/main" id="{3C3406CB-9710-4324-9594-F6D9E6E4B494}"/>
              </a:ext>
            </a:extLst>
          </p:cNvPr>
          <p:cNvGrpSpPr/>
          <p:nvPr/>
        </p:nvGrpSpPr>
        <p:grpSpPr>
          <a:xfrm>
            <a:off x="5159024" y="1916091"/>
            <a:ext cx="2296314" cy="2323239"/>
            <a:chOff x="644203" y="3718814"/>
            <a:chExt cx="1498800" cy="1498800"/>
          </a:xfrm>
        </p:grpSpPr>
        <p:sp>
          <p:nvSpPr>
            <p:cNvPr id="32" name="Shape 609">
              <a:extLst>
                <a:ext uri="{FF2B5EF4-FFF2-40B4-BE49-F238E27FC236}">
                  <a16:creationId xmlns="" xmlns:a16="http://schemas.microsoft.com/office/drawing/2014/main" id="{D900634C-2D87-4E40-ADCD-777A4BC6A6FD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3" name="Shape 610">
              <a:extLst>
                <a:ext uri="{FF2B5EF4-FFF2-40B4-BE49-F238E27FC236}">
                  <a16:creationId xmlns="" xmlns:a16="http://schemas.microsoft.com/office/drawing/2014/main" id="{B1A786AC-B994-4262-A337-76A137C7A193}"/>
                </a:ext>
              </a:extLst>
            </p:cNvPr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63500" algn="ctr">
                <a:buClr>
                  <a:srgbClr val="FFFFFF"/>
                </a:buClr>
                <a:buSzPts val="1000"/>
              </a:pPr>
              <a:r>
                <a:rPr lang="en-US" sz="2000" b="1" dirty="0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Optimize scheduling</a:t>
              </a:r>
              <a:endParaRPr lang="x-none" sz="20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Shape 116">
            <a:extLst>
              <a:ext uri="{FF2B5EF4-FFF2-40B4-BE49-F238E27FC236}">
                <a16:creationId xmlns="" xmlns:a16="http://schemas.microsoft.com/office/drawing/2014/main" id="{87750F78-A854-42B9-B963-EC0831B63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855" y="1080968"/>
            <a:ext cx="8295576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368300"/>
            <a:r>
              <a:rPr lang="en-US" sz="3600" dirty="0"/>
              <a:t>Autonomous </a:t>
            </a:r>
            <a:r>
              <a:rPr lang="en-US" sz="3600" dirty="0">
                <a:solidFill>
                  <a:srgbClr val="FFB600"/>
                </a:solidFill>
              </a:rPr>
              <a:t>Dynamic</a:t>
            </a:r>
            <a:r>
              <a:rPr lang="en-US" sz="3600" dirty="0"/>
              <a:t> Scheduling</a:t>
            </a:r>
            <a:endParaRPr lang="x-none" sz="36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8206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22000" y="84488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279400">
              <a:buSzPts val="4400"/>
            </a:pPr>
            <a:r>
              <a:rPr lang="en-US" sz="4400" dirty="0"/>
              <a:t>Scheduler </a:t>
            </a:r>
            <a:r>
              <a:rPr lang="en-US" sz="4400" dirty="0">
                <a:solidFill>
                  <a:srgbClr val="FFB600"/>
                </a:solidFill>
              </a:rPr>
              <a:t>Idea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1600" dirty="0">
                <a:latin typeface="Raleway Light" panose="020B0403030101060003" pitchFamily="34" charset="0"/>
              </a:rPr>
              <a:t/>
            </a:r>
            <a:br>
              <a:rPr lang="en-US" sz="1600" dirty="0">
                <a:latin typeface="Raleway Light" panose="020B0403030101060003" pitchFamily="34" charset="0"/>
              </a:rPr>
            </a:br>
            <a:r>
              <a:rPr lang="en-US" sz="1600" dirty="0">
                <a:latin typeface="Raleway Light" panose="020B0403030101060003" pitchFamily="34" charset="0"/>
              </a:rPr>
              <a:t/>
            </a:r>
            <a:br>
              <a:rPr lang="en-US" sz="1600" dirty="0">
                <a:latin typeface="Raleway Light" panose="020B0403030101060003" pitchFamily="34" charset="0"/>
              </a:rPr>
            </a:br>
            <a:endParaRPr lang="x-none" sz="1200" b="0" i="0" u="none" strike="noStrike" cap="none" dirty="0">
              <a:solidFill>
                <a:srgbClr val="434343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22000" y="1716067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0">
              <a:buNone/>
            </a:pPr>
            <a:r>
              <a:rPr lang="en-US" dirty="0"/>
              <a:t>The algorithm* decides at each iteration what are the best traffic lights to schedule, </a:t>
            </a:r>
            <a:r>
              <a:rPr lang="en-US" dirty="0" err="1"/>
              <a:t>i.e</a:t>
            </a:r>
            <a:r>
              <a:rPr lang="en-US" dirty="0"/>
              <a:t>, the traffic lights to set to be green.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>
                <a:latin typeface="Raleway ExtraBold" panose="020B0903030101060003" pitchFamily="34" charset="0"/>
              </a:rPr>
              <a:t>The algorithm takes into account:</a:t>
            </a:r>
          </a:p>
          <a:p>
            <a:pPr indent="0">
              <a:buNone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queue length at each lane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overhead of changing the traffic light scheduling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Which traffic lights could be green at the same time.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Shape 89">
            <a:extLst>
              <a:ext uri="{FF2B5EF4-FFF2-40B4-BE49-F238E27FC236}">
                <a16:creationId xmlns="" xmlns:a16="http://schemas.microsoft.com/office/drawing/2014/main" id="{6812C230-70E4-4B14-8761-2BDD37127534}"/>
              </a:ext>
            </a:extLst>
          </p:cNvPr>
          <p:cNvSpPr txBox="1">
            <a:spLocks/>
          </p:cNvSpPr>
          <p:nvPr/>
        </p:nvSpPr>
        <p:spPr>
          <a:xfrm>
            <a:off x="731080" y="4339091"/>
            <a:ext cx="7836813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-279400">
              <a:buSzPts val="4400"/>
            </a:pPr>
            <a:r>
              <a:rPr lang="en-US" sz="1050" dirty="0">
                <a:latin typeface="Raleway Light" panose="020B0403030101060003" pitchFamily="34" charset="0"/>
              </a:rPr>
              <a:t>* Based on “An Intelligent Traffic Light Scheduling Algorithm Through VANETs” (</a:t>
            </a:r>
            <a:r>
              <a:rPr lang="en-US" sz="1050" dirty="0" err="1">
                <a:latin typeface="Raleway Light" panose="020B0403030101060003" pitchFamily="34" charset="0"/>
              </a:rPr>
              <a:t>Maram</a:t>
            </a:r>
            <a:r>
              <a:rPr lang="en-US" sz="1050" dirty="0">
                <a:latin typeface="Raleway Light" panose="020B0403030101060003" pitchFamily="34" charset="0"/>
              </a:rPr>
              <a:t> Bani Younes </a:t>
            </a:r>
            <a:r>
              <a:rPr lang="en-US" sz="1050" dirty="0" err="1">
                <a:latin typeface="Raleway Light" panose="020B0403030101060003" pitchFamily="34" charset="0"/>
              </a:rPr>
              <a:t>Azzedine</a:t>
            </a:r>
            <a:r>
              <a:rPr lang="en-US" sz="1050" dirty="0">
                <a:latin typeface="Raleway Light" panose="020B0403030101060003" pitchFamily="34" charset="0"/>
              </a:rPr>
              <a:t> </a:t>
            </a:r>
            <a:r>
              <a:rPr lang="en-US" sz="1050" dirty="0" err="1">
                <a:latin typeface="Raleway Light" panose="020B0403030101060003" pitchFamily="34" charset="0"/>
              </a:rPr>
              <a:t>Boukerche</a:t>
            </a:r>
            <a:r>
              <a:rPr lang="en-US" sz="1050" dirty="0">
                <a:latin typeface="Raleway Light" panose="020B0403030101060003" pitchFamily="34" charset="0"/>
              </a:rPr>
              <a:t>).</a:t>
            </a:r>
            <a:br>
              <a:rPr lang="en-US" sz="1050" dirty="0">
                <a:latin typeface="Raleway Light" panose="020B0403030101060003" pitchFamily="34" charset="0"/>
              </a:rPr>
            </a:br>
            <a:r>
              <a:rPr lang="en-US" sz="1050" dirty="0">
                <a:latin typeface="Raleway Light" panose="020B0403030101060003" pitchFamily="34" charset="0"/>
              </a:rPr>
              <a:t/>
            </a:r>
            <a:br>
              <a:rPr lang="en-US" sz="1050" dirty="0">
                <a:latin typeface="Raleway Light" panose="020B0403030101060003" pitchFamily="34" charset="0"/>
              </a:rPr>
            </a:br>
            <a:endParaRPr lang="x-none" sz="900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922000" y="1683545"/>
            <a:ext cx="3267118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28600">
              <a:buSzPts val="3600"/>
            </a:pPr>
            <a:r>
              <a:rPr lang="en-US" sz="4000" dirty="0"/>
              <a:t>Generate </a:t>
            </a:r>
            <a:r>
              <a:rPr lang="en-US" sz="4000" dirty="0">
                <a:solidFill>
                  <a:srgbClr val="FFB600"/>
                </a:solidFill>
              </a:rPr>
              <a:t>Simulated</a:t>
            </a:r>
            <a:r>
              <a:rPr lang="en-US" sz="4000" dirty="0"/>
              <a:t> Traffic</a:t>
            </a:r>
            <a:endParaRPr lang="x-none" sz="4000" b="0" i="0" u="none" strike="noStrike" cap="none" dirty="0">
              <a:solidFill>
                <a:srgbClr val="FFB600"/>
              </a:solidFill>
              <a:sym typeface="Raleway ExtraBold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Shape 595"/>
          <p:cNvGrpSpPr/>
          <p:nvPr/>
        </p:nvGrpSpPr>
        <p:grpSpPr>
          <a:xfrm>
            <a:off x="3703041" y="600903"/>
            <a:ext cx="4036590" cy="3941675"/>
            <a:chOff x="2256566" y="677103"/>
            <a:chExt cx="4036590" cy="3941675"/>
          </a:xfrm>
        </p:grpSpPr>
        <p:sp>
          <p:nvSpPr>
            <p:cNvPr id="596" name="Shape 59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603" name="Shape 60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4" name="Shape 60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76200" algn="ctr">
                <a:buClr>
                  <a:srgbClr val="FFFFFF"/>
                </a:buClr>
                <a:buSzPts val="1200"/>
              </a:pPr>
              <a:r>
                <a:rPr lang="en-US" sz="20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Traffic Simulator for Development</a:t>
              </a:r>
              <a:endParaRPr lang="x-none" sz="2000" b="0" i="0" u="none" strike="noStrike" cap="none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606" name="Shape 60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7" name="Shape 607"/>
            <p:cNvSpPr txBox="1"/>
            <p:nvPr/>
          </p:nvSpPr>
          <p:spPr>
            <a:xfrm>
              <a:off x="3718753" y="1613603"/>
              <a:ext cx="1018675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indent="-63500" algn="ctr">
                <a:buClr>
                  <a:srgbClr val="FFFFFF"/>
                </a:buClr>
                <a:buSzPts val="1000"/>
                <a:defRPr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</a:defRPr>
              </a:lvl1pPr>
            </a:lstStyle>
            <a:p>
              <a:r>
                <a:rPr lang="en-US" dirty="0">
                  <a:sym typeface="Raleway Light"/>
                </a:rPr>
                <a:t>Connects all project modules</a:t>
              </a:r>
              <a:endParaRPr lang="x-none" dirty="0">
                <a:sym typeface="Raleway Light"/>
              </a:endParaRP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609" name="Shape 609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>
              <a:off x="693573" y="4020091"/>
              <a:ext cx="1365098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63500" algn="ctr">
                <a:buClr>
                  <a:srgbClr val="FFFFFF"/>
                </a:buClr>
                <a:buSzPts val="1000"/>
              </a:pPr>
              <a:r>
                <a:rPr lang="en-US" sz="1600" dirty="0" smtClean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Supporting </a:t>
              </a:r>
              <a:r>
                <a:rPr lang="en-US" sz="1600" smtClean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Different Structures</a:t>
              </a:r>
              <a:endParaRPr lang="x-none" sz="1600" b="0" i="0" u="none" strike="noStrike" cap="none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615" name="Shape 61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7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22000" y="832219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Simulation</a:t>
            </a:r>
            <a:r>
              <a:rPr lang="x-none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x-none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5800" b="0" i="0" u="none" strike="noStrike" cap="none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steps</a:t>
            </a:r>
            <a:endParaRPr lang="x-none" sz="58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231170" y="3001401"/>
            <a:ext cx="436800" cy="33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39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200"/>
              <a:buFont typeface="Raleway Light"/>
              <a:buNone/>
            </a:pPr>
            <a:r>
              <a:rPr lang="x-none" sz="16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94488" y="3478924"/>
            <a:ext cx="1709100" cy="4666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1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71536" y="3852902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Choose number</a:t>
            </a:r>
          </a:p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of vehicles</a:t>
            </a:r>
            <a:endParaRPr lang="x-none" sz="1050" b="0" i="0" u="none" strike="noStrike" cap="none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2</a:t>
            </a:r>
            <a:endParaRPr lang="x-none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678405" y="3852902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Frequency is Binomial Distributed</a:t>
            </a:r>
            <a:endParaRPr lang="x-none" sz="105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3</a:t>
            </a:r>
            <a:endParaRPr lang="x-none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698192" y="3852900"/>
            <a:ext cx="1947849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Randomly choose initial and final coordinates for each vehicle</a:t>
            </a:r>
            <a:endParaRPr lang="x-none" sz="105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863391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4</a:t>
            </a:r>
            <a:endParaRPr lang="x-none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863436" y="3852902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Run a shortest path algorithm</a:t>
            </a:r>
            <a:endParaRPr lang="x-none" sz="1200" b="0" i="0" u="none" strike="noStrike" cap="none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4337172" y="32387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3" name="Shape 13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3252528" y="2942498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250892" y="3233461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331234" y="3015927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39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 Light"/>
              <a:buNone/>
            </a:pPr>
            <a:r>
              <a:rPr lang="x-none" sz="16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2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414473" y="3012425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39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 Light"/>
              <a:buNone/>
            </a:pPr>
            <a:r>
              <a:rPr lang="x-none" sz="16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3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492013" y="2998468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39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 Light"/>
              <a:buNone/>
            </a:pPr>
            <a:r>
              <a:rPr lang="x-none" sz="16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30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Shape 61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615" name="Shape 61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Shape 116">
            <a:extLst>
              <a:ext uri="{FF2B5EF4-FFF2-40B4-BE49-F238E27FC236}">
                <a16:creationId xmlns="" xmlns:a16="http://schemas.microsoft.com/office/drawing/2014/main" id="{CD1A8997-0FA3-4DF7-95CA-B6EE25833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36" y="88660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368300" algn="ctr"/>
            <a:r>
              <a:rPr lang="en-US" sz="4400" dirty="0"/>
              <a:t>Management Tool</a:t>
            </a:r>
            <a:br>
              <a:rPr lang="en-US" sz="4400" dirty="0"/>
            </a:br>
            <a:r>
              <a:rPr lang="en-US" sz="4400" dirty="0"/>
              <a:t> </a:t>
            </a:r>
            <a:r>
              <a:rPr lang="en-US" sz="4400" dirty="0">
                <a:solidFill>
                  <a:srgbClr val="FFB600"/>
                </a:solidFill>
              </a:rPr>
              <a:t>for Municipalities</a:t>
            </a:r>
            <a:endParaRPr lang="x-none" sz="4400" b="0" i="0" u="none" strike="noStrike" cap="none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="" xmlns:a16="http://schemas.microsoft.com/office/drawing/2014/main" id="{757BFCD0-6960-4675-94DD-3677D839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09" y="2832330"/>
            <a:ext cx="818178" cy="818178"/>
          </a:xfrm>
          <a:prstGeom prst="rect">
            <a:avLst/>
          </a:prstGeom>
        </p:spPr>
      </p:pic>
      <p:sp>
        <p:nvSpPr>
          <p:cNvPr id="34" name="Shape 120">
            <a:extLst>
              <a:ext uri="{FF2B5EF4-FFF2-40B4-BE49-F238E27FC236}">
                <a16:creationId xmlns="" xmlns:a16="http://schemas.microsoft.com/office/drawing/2014/main" id="{B958C57A-C8F4-4189-ACD6-75B52A688F40}"/>
              </a:ext>
            </a:extLst>
          </p:cNvPr>
          <p:cNvSpPr txBox="1"/>
          <p:nvPr/>
        </p:nvSpPr>
        <p:spPr>
          <a:xfrm>
            <a:off x="1440510" y="3399574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Live Statistics</a:t>
            </a:r>
          </a:p>
        </p:txBody>
      </p:sp>
      <p:sp>
        <p:nvSpPr>
          <p:cNvPr id="37" name="Shape 120">
            <a:extLst>
              <a:ext uri="{FF2B5EF4-FFF2-40B4-BE49-F238E27FC236}">
                <a16:creationId xmlns="" xmlns:a16="http://schemas.microsoft.com/office/drawing/2014/main" id="{FA95ABE2-5FF9-4F54-8114-69ED88A5ED33}"/>
              </a:ext>
            </a:extLst>
          </p:cNvPr>
          <p:cNvSpPr txBox="1"/>
          <p:nvPr/>
        </p:nvSpPr>
        <p:spPr>
          <a:xfrm>
            <a:off x="3594413" y="3658825"/>
            <a:ext cx="1699294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Editing City Settings</a:t>
            </a:r>
          </a:p>
        </p:txBody>
      </p:sp>
      <p:sp>
        <p:nvSpPr>
          <p:cNvPr id="40" name="Shape 120">
            <a:extLst>
              <a:ext uri="{FF2B5EF4-FFF2-40B4-BE49-F238E27FC236}">
                <a16:creationId xmlns="" xmlns:a16="http://schemas.microsoft.com/office/drawing/2014/main" id="{823A9358-EF57-4663-B872-8FCD4A5FD4D5}"/>
              </a:ext>
            </a:extLst>
          </p:cNvPr>
          <p:cNvSpPr txBox="1"/>
          <p:nvPr/>
        </p:nvSpPr>
        <p:spPr>
          <a:xfrm>
            <a:off x="5658302" y="3667053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Evaluate Scheduling Performance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="" xmlns:a16="http://schemas.microsoft.com/office/drawing/2014/main" id="{8202CC8C-31D7-4DC6-9D77-174051F8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78" y="2886149"/>
            <a:ext cx="764550" cy="76455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="" xmlns:a16="http://schemas.microsoft.com/office/drawing/2014/main" id="{4BD19B01-692C-4109-B1CD-C11BC8B0C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912" y="2846765"/>
            <a:ext cx="818179" cy="8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3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7" grpId="0"/>
      <p:bldP spid="40" grpId="0"/>
    </p:bld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316</Words>
  <Application>Microsoft Macintosh PowerPoint</Application>
  <PresentationFormat>On-screen Show (16:9)</PresentationFormat>
  <Paragraphs>90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Raleway</vt:lpstr>
      <vt:lpstr>Raleway ExtraBold</vt:lpstr>
      <vt:lpstr>Raleway Light</vt:lpstr>
      <vt:lpstr>Olivia template</vt:lpstr>
      <vt:lpstr> Light The Traffic   </vt:lpstr>
      <vt:lpstr>The Team</vt:lpstr>
      <vt:lpstr>PowerPoint Presentation</vt:lpstr>
      <vt:lpstr>PowerPoint Presentation</vt:lpstr>
      <vt:lpstr>Autonomous Dynamic Scheduling</vt:lpstr>
      <vt:lpstr>Scheduler Idea   </vt:lpstr>
      <vt:lpstr>Generate Simulated Traffic</vt:lpstr>
      <vt:lpstr>Simulation steps</vt:lpstr>
      <vt:lpstr>Management Tool  for Municipalities</vt:lpstr>
      <vt:lpstr>Testing &amp; Evaluation </vt:lpstr>
      <vt:lpstr>Logging</vt:lpstr>
      <vt:lpstr>Live Demo</vt:lpstr>
      <vt:lpstr>Next Steps Advanced Features</vt:lpstr>
      <vt:lpstr>Next Steps Management GUI</vt:lpstr>
      <vt:lpstr>Thanks!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Hospitality</dc:title>
  <dc:creator>משתמש</dc:creator>
  <cp:lastModifiedBy>Eylon-Avraham Shoshan</cp:lastModifiedBy>
  <cp:revision>83</cp:revision>
  <dcterms:modified xsi:type="dcterms:W3CDTF">2018-01-21T19:17:40Z</dcterms:modified>
</cp:coreProperties>
</file>