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17"/>
  </p:notesMasterIdLst>
  <p:sldIdLst>
    <p:sldId id="256" r:id="rId2"/>
    <p:sldId id="257" r:id="rId3"/>
    <p:sldId id="312" r:id="rId4"/>
    <p:sldId id="303" r:id="rId5"/>
    <p:sldId id="307" r:id="rId6"/>
    <p:sldId id="326" r:id="rId7"/>
    <p:sldId id="308" r:id="rId8"/>
    <p:sldId id="327" r:id="rId9"/>
    <p:sldId id="310" r:id="rId10"/>
    <p:sldId id="324" r:id="rId11"/>
    <p:sldId id="323" r:id="rId12"/>
    <p:sldId id="318" r:id="rId13"/>
    <p:sldId id="319" r:id="rId14"/>
    <p:sldId id="320" r:id="rId15"/>
    <p:sldId id="30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FFB6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E1F449F-1E93-4023-AE35-18B67B854005}">
  <a:tblStyle styleId="{BE1F449F-1E93-4023-AE35-18B67B854005}"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50000"/>
  </p:normalViewPr>
  <p:slideViewPr>
    <p:cSldViewPr snapToGrid="0">
      <p:cViewPr varScale="1">
        <p:scale>
          <a:sx n="114" d="100"/>
          <a:sy n="114" d="100"/>
        </p:scale>
        <p:origin x="35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457200" marR="0" lvl="1"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914400" marR="0" lvl="2"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371600" marR="0" lvl="3"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1828800" marR="0" lvl="4"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286000" marR="0" lvl="5"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2743200" marR="0" lvl="6"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200400" marR="0" lvl="7"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3657600" marR="0" lvl="8"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26254186"/>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dirty="0"/>
          </a:p>
        </p:txBody>
      </p:sp>
    </p:spTree>
    <p:extLst>
      <p:ext uri="{BB962C8B-B14F-4D97-AF65-F5344CB8AC3E}">
        <p14:creationId xmlns:p14="http://schemas.microsoft.com/office/powerpoint/2010/main" val="122484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3371188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3905525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40526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988380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6" name="Shape 67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265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lang="x-none" dirty="0"/>
          </a:p>
        </p:txBody>
      </p:sp>
    </p:spTree>
    <p:extLst>
      <p:ext uri="{BB962C8B-B14F-4D97-AF65-F5344CB8AC3E}">
        <p14:creationId xmlns:p14="http://schemas.microsoft.com/office/powerpoint/2010/main" val="15133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dirty="0"/>
          </a:p>
        </p:txBody>
      </p:sp>
    </p:spTree>
    <p:extLst>
      <p:ext uri="{BB962C8B-B14F-4D97-AF65-F5344CB8AC3E}">
        <p14:creationId xmlns:p14="http://schemas.microsoft.com/office/powerpoint/2010/main" val="277444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697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286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291129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7826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9466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632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Shape 10"/>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FFFF"/>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685800" y="3287213"/>
            <a:ext cx="7772400" cy="1159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FFFFFF"/>
              </a:buClr>
              <a:buSzPts val="6000"/>
              <a:buFont typeface="Raleway ExtraBold"/>
              <a:buNone/>
              <a:defRPr sz="6000" b="0" i="0" u="none" strike="noStrike" cap="none">
                <a:solidFill>
                  <a:srgbClr val="FFFFFF"/>
                </a:solidFill>
                <a:latin typeface="Raleway ExtraBold"/>
                <a:ea typeface="Raleway ExtraBold"/>
                <a:cs typeface="Raleway ExtraBold"/>
                <a:sym typeface="Raleway ExtraBold"/>
              </a:defRPr>
            </a:lvl1pPr>
            <a:lvl2pPr lvl="1"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2pPr>
            <a:lvl3pPr lvl="2"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3pPr>
            <a:lvl4pPr lvl="3"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4pPr>
            <a:lvl5pPr lvl="4"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5pPr>
            <a:lvl6pPr lvl="5"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6pPr>
            <a:lvl7pPr lvl="6"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7pPr>
            <a:lvl8pPr lvl="7"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8pPr>
            <a:lvl9pPr lvl="8"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
        <p:cNvGrpSpPr/>
        <p:nvPr/>
      </p:nvGrpSpPr>
      <p:grpSpPr>
        <a:xfrm>
          <a:off x="0" y="0"/>
          <a:ext cx="0" cy="0"/>
          <a:chOff x="0" y="0"/>
          <a:chExt cx="0" cy="0"/>
        </a:xfrm>
      </p:grpSpPr>
      <p:sp>
        <p:nvSpPr>
          <p:cNvPr id="13" name="Shape 13"/>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15" name="Shape 1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FFB600"/>
        </a:solidFill>
        <a:effectLst/>
      </p:bgPr>
    </p:bg>
    <p:spTree>
      <p:nvGrpSpPr>
        <p:cNvPr id="1" name="Shape 16"/>
        <p:cNvGrpSpPr/>
        <p:nvPr/>
      </p:nvGrpSpPr>
      <p:grpSpPr>
        <a:xfrm>
          <a:off x="0" y="0"/>
          <a:ext cx="0" cy="0"/>
          <a:chOff x="0" y="0"/>
          <a:chExt cx="0" cy="0"/>
        </a:xfrm>
      </p:grpSpPr>
      <p:sp>
        <p:nvSpPr>
          <p:cNvPr id="17" name="Shape 17"/>
          <p:cNvSpPr/>
          <p:nvPr/>
        </p:nvSpPr>
        <p:spPr>
          <a:xfrm flipH="1">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434343"/>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a:spLocks noGrp="1"/>
          </p:cNvSpPr>
          <p:nvPr>
            <p:ph type="body" idx="1"/>
          </p:nvPr>
        </p:nvSpPr>
        <p:spPr>
          <a:xfrm>
            <a:off x="1757200" y="2161800"/>
            <a:ext cx="5629800" cy="819900"/>
          </a:xfrm>
          <a:prstGeom prst="rect">
            <a:avLst/>
          </a:prstGeom>
          <a:noFill/>
          <a:ln>
            <a:noFill/>
          </a:ln>
        </p:spPr>
        <p:txBody>
          <a:bodyPr wrap="square" lIns="91425" tIns="91425" rIns="91425" bIns="91425" anchor="ctr" anchorCtr="0"/>
          <a:lstStyle>
            <a:lvl1pPr marL="0" marR="0" lvl="0"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1pPr>
            <a:lvl2pPr marL="0" marR="0" lvl="1"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2pPr>
            <a:lvl3pPr marL="0" marR="0" lvl="2"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3pPr>
            <a:lvl4pPr marL="0" marR="0" lvl="3"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4pPr>
            <a:lvl5pPr marL="0" marR="0" lvl="4"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5pPr>
            <a:lvl6pPr marL="0" marR="0" lvl="5"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6pPr>
            <a:lvl7pPr marL="0" marR="0" lvl="6"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7pPr>
            <a:lvl8pPr marL="0" marR="0" lvl="7"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8pPr>
            <a:lvl9pPr marL="0" marR="0" lvl="8"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9pPr>
          </a:lstStyle>
          <a:p>
            <a:endParaRPr/>
          </a:p>
        </p:txBody>
      </p:sp>
      <p:sp>
        <p:nvSpPr>
          <p:cNvPr id="19" name="Shape 19"/>
          <p:cNvSpPr txBox="1"/>
          <p:nvPr/>
        </p:nvSpPr>
        <p:spPr>
          <a:xfrm>
            <a:off x="205550" y="75075"/>
            <a:ext cx="799500" cy="653700"/>
          </a:xfrm>
          <a:prstGeom prst="rect">
            <a:avLst/>
          </a:prstGeom>
          <a:noFill/>
          <a:ln>
            <a:noFill/>
          </a:ln>
        </p:spPr>
        <p:txBody>
          <a:bodyPr wrap="square" lIns="91425" tIns="91425" rIns="91425" bIns="91425" anchor="t" anchorCtr="0">
            <a:noAutofit/>
          </a:bodyPr>
          <a:lstStyle/>
          <a:p>
            <a:pPr marL="0" marR="0" lvl="0" indent="-762000" algn="ctr" rtl="0">
              <a:lnSpc>
                <a:spcPct val="100000"/>
              </a:lnSpc>
              <a:spcBef>
                <a:spcPts val="0"/>
              </a:spcBef>
              <a:spcAft>
                <a:spcPts val="0"/>
              </a:spcAft>
              <a:buClr>
                <a:srgbClr val="434343"/>
              </a:buClr>
              <a:buSzPts val="12000"/>
              <a:buFont typeface="Raleway"/>
              <a:buNone/>
            </a:pPr>
            <a:r>
              <a:rPr lang="x-none" sz="12000" b="1" i="0" u="none" strike="noStrike" cap="none">
                <a:solidFill>
                  <a:srgbClr val="434343"/>
                </a:solidFill>
                <a:latin typeface="Raleway"/>
                <a:ea typeface="Raleway"/>
                <a:cs typeface="Raleway"/>
                <a:sym typeface="Raleway"/>
              </a:rPr>
              <a:t>“</a:t>
            </a:r>
          </a:p>
        </p:txBody>
      </p:sp>
      <p:sp>
        <p:nvSpPr>
          <p:cNvPr id="20" name="Shape 20"/>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
        <p:nvSpPr>
          <p:cNvPr id="43" name="Shape 43"/>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3441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24" name="Shape 24"/>
          <p:cNvSpPr txBox="1">
            <a:spLocks noGrp="1"/>
          </p:cNvSpPr>
          <p:nvPr>
            <p:ph type="body" idx="1"/>
          </p:nvPr>
        </p:nvSpPr>
        <p:spPr>
          <a:xfrm>
            <a:off x="922000" y="1885951"/>
            <a:ext cx="6866100" cy="2366100"/>
          </a:xfrm>
          <a:prstGeom prst="rect">
            <a:avLst/>
          </a:prstGeom>
          <a:noFill/>
          <a:ln>
            <a:noFill/>
          </a:ln>
        </p:spPr>
        <p:txBody>
          <a:bodyPr wrap="square" lIns="91425" tIns="91425" rIns="91425" bIns="91425" anchor="t" anchorCtr="0"/>
          <a:lstStyle>
            <a:lvl1pPr marL="0" marR="0" lvl="0"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0" marR="0" lvl="1"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0" marR="0" lvl="2"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0" marR="0" lvl="3"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0" marR="0" lvl="4"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0" marR="0" lvl="5"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0" marR="0" lvl="6"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0" marR="0" lvl="7"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0" marR="0" lvl="8"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25" name="Shape 2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FFB600"/>
              </a:buClr>
              <a:buSzPts val="1400"/>
              <a:buFont typeface="Arial"/>
              <a:buNone/>
            </a:pPr>
            <a:fld id="{00000000-1234-1234-1234-123412341234}" type="slidenum">
              <a:rPr lang="iw-IL" sz="1400" b="0" i="0" u="none" strike="noStrike" cap="none">
                <a:solidFill>
                  <a:srgbClr val="FFB600"/>
                </a:solidFill>
                <a:latin typeface="Arial"/>
                <a:ea typeface="Arial"/>
                <a:cs typeface="Arial"/>
                <a:sym typeface="Arial"/>
              </a:rPr>
              <a:t>‹#›</a:t>
            </a:fld>
            <a:endParaRPr lang="iw-IL" sz="1400" b="0" i="0" u="none" strike="noStrike" cap="none">
              <a:solidFill>
                <a:srgbClr val="FFB600"/>
              </a:solidFill>
              <a:latin typeface="Arial"/>
              <a:ea typeface="Arial"/>
              <a:cs typeface="Arial"/>
              <a:sym typeface="Arial"/>
            </a:endParaRPr>
          </a:p>
        </p:txBody>
      </p:sp>
    </p:spTree>
    <p:extLst>
      <p:ext uri="{BB962C8B-B14F-4D97-AF65-F5344CB8AC3E}">
        <p14:creationId xmlns:p14="http://schemas.microsoft.com/office/powerpoint/2010/main" val="19488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922000" y="1885951"/>
            <a:ext cx="6866100" cy="2366100"/>
          </a:xfrm>
          <a:prstGeom prst="rect">
            <a:avLst/>
          </a:prstGeom>
          <a:noFill/>
          <a:ln>
            <a:noFill/>
          </a:ln>
        </p:spPr>
        <p:txBody>
          <a:bodyPr wrap="square" lIns="91425" tIns="91425" rIns="91425" bIns="91425" anchor="t" anchorCtr="0"/>
          <a:lstStyle>
            <a:lvl1pPr marL="0" marR="0" lvl="0" indent="1143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0" marR="0" lvl="1" indent="114300" algn="l" rtl="0">
              <a:lnSpc>
                <a:spcPct val="100000"/>
              </a:lnSpc>
              <a:spcBef>
                <a:spcPts val="48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0" marR="0" lvl="2" indent="114300" algn="l" rtl="0">
              <a:lnSpc>
                <a:spcPct val="100000"/>
              </a:lnSpc>
              <a:spcBef>
                <a:spcPts val="48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0" marR="0" lvl="3"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0" marR="0" lvl="4"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0" marR="0" lvl="5"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0" marR="0" lvl="6"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0" marR="0" lvl="7"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0" marR="0" lvl="8"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2550" algn="ctr" rtl="0">
              <a:lnSpc>
                <a:spcPct val="100000"/>
              </a:lnSpc>
              <a:spcBef>
                <a:spcPts val="0"/>
              </a:spcBef>
              <a:spcAft>
                <a:spcPts val="0"/>
              </a:spcAft>
              <a:buClr>
                <a:srgbClr val="FFB600"/>
              </a:buClr>
              <a:buSzPts val="1300"/>
              <a:buFont typeface="Raleway ExtraBold"/>
              <a:buNone/>
            </a:pPr>
            <a:fld id="{00000000-1234-1234-1234-123412341234}" type="slidenum">
              <a:rPr lang="x-none" sz="1300" b="0" i="0" u="none" strike="noStrike" cap="none">
                <a:solidFill>
                  <a:srgbClr val="FFB600"/>
                </a:solidFill>
                <a:latin typeface="Raleway ExtraBold"/>
                <a:ea typeface="Raleway ExtraBold"/>
                <a:cs typeface="Raleway ExtraBold"/>
                <a:sym typeface="Raleway ExtraBold"/>
              </a:rPr>
              <a:t>‹#›</a:t>
            </a:fld>
            <a:endParaRPr lang="x-none" sz="1300" b="0" i="0" u="none" strike="noStrike" cap="none">
              <a:solidFill>
                <a:srgbClr val="FFB600"/>
              </a:solidFill>
              <a:latin typeface="Raleway ExtraBold"/>
              <a:ea typeface="Raleway ExtraBold"/>
              <a:cs typeface="Raleway ExtraBold"/>
              <a:sym typeface="Raleway ExtraBo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685800" y="3287213"/>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br>
              <a:rPr lang="x-none" sz="4400" b="0" i="0" u="none" strike="noStrike" cap="none" dirty="0">
                <a:solidFill>
                  <a:srgbClr val="FFFFFF"/>
                </a:solidFill>
                <a:latin typeface="Raleway ExtraBold"/>
                <a:ea typeface="Raleway ExtraBold"/>
                <a:cs typeface="Raleway ExtraBold"/>
                <a:sym typeface="Raleway ExtraBold"/>
              </a:rPr>
            </a:br>
            <a:r>
              <a:rPr lang="en-US" sz="4400" b="0" i="0" u="none" strike="noStrike" cap="none" dirty="0">
                <a:solidFill>
                  <a:srgbClr val="434343"/>
                </a:solidFill>
                <a:latin typeface="Raleway ExtraBold"/>
                <a:ea typeface="Raleway ExtraBold"/>
                <a:cs typeface="Raleway ExtraBold"/>
                <a:sym typeface="Raleway ExtraBold"/>
              </a:rPr>
              <a:t>Light</a:t>
            </a:r>
            <a:r>
              <a:rPr lang="x-none" sz="4400" b="0" i="0" u="none" strike="noStrike" cap="none" dirty="0">
                <a:solidFill>
                  <a:srgbClr val="434343"/>
                </a:solidFill>
                <a:latin typeface="Raleway ExtraBold"/>
                <a:ea typeface="Raleway ExtraBold"/>
                <a:cs typeface="Raleway ExtraBold"/>
                <a:sym typeface="Raleway ExtraBold"/>
              </a:rPr>
              <a:t> </a:t>
            </a:r>
            <a:r>
              <a:rPr lang="en-US" sz="4400" dirty="0">
                <a:solidFill>
                  <a:schemeClr val="lt1"/>
                </a:solidFill>
              </a:rPr>
              <a:t>T</a:t>
            </a:r>
            <a:r>
              <a:rPr lang="en-US" sz="4400" b="0" i="0" u="none" strike="noStrike" cap="none" dirty="0">
                <a:solidFill>
                  <a:schemeClr val="lt1"/>
                </a:solidFill>
                <a:latin typeface="Raleway ExtraBold"/>
                <a:ea typeface="Raleway ExtraBold"/>
                <a:cs typeface="Raleway ExtraBold"/>
                <a:sym typeface="Raleway ExtraBold"/>
              </a:rPr>
              <a:t>he</a:t>
            </a:r>
            <a:r>
              <a:rPr lang="x-none" sz="4400" b="0" i="0" u="none" strike="noStrike" cap="none" dirty="0">
                <a:solidFill>
                  <a:srgbClr val="434343"/>
                </a:solidFill>
                <a:latin typeface="Raleway ExtraBold"/>
                <a:ea typeface="Raleway ExtraBold"/>
                <a:cs typeface="Raleway ExtraBold"/>
                <a:sym typeface="Raleway ExtraBold"/>
              </a:rPr>
              <a:t> </a:t>
            </a:r>
            <a:r>
              <a:rPr lang="en-US" sz="4400" dirty="0">
                <a:solidFill>
                  <a:srgbClr val="434343"/>
                </a:solidFill>
              </a:rPr>
              <a:t>T</a:t>
            </a:r>
            <a:r>
              <a:rPr lang="en-US" sz="4400" b="0" i="0" u="none" strike="noStrike" cap="none" dirty="0">
                <a:solidFill>
                  <a:srgbClr val="434343"/>
                </a:solidFill>
                <a:latin typeface="Raleway ExtraBold"/>
                <a:ea typeface="Raleway ExtraBold"/>
                <a:cs typeface="Raleway ExtraBold"/>
                <a:sym typeface="Raleway ExtraBold"/>
              </a:rPr>
              <a:t>raffic  </a:t>
            </a:r>
            <a:r>
              <a:rPr lang="x-none" sz="4400" b="0" i="0" u="none" strike="noStrike" cap="none" dirty="0">
                <a:solidFill>
                  <a:srgbClr val="434343"/>
                </a:solidFill>
                <a:latin typeface="Raleway ExtraBold"/>
                <a:ea typeface="Raleway ExtraBold"/>
                <a:cs typeface="Raleway ExtraBold"/>
                <a:sym typeface="Raleway ExtraBold"/>
              </a:rPr>
              <a:t> </a:t>
            </a:r>
          </a:p>
        </p:txBody>
      </p:sp>
      <p:sp>
        <p:nvSpPr>
          <p:cNvPr id="50" name="Shape 50"/>
          <p:cNvSpPr txBox="1"/>
          <p:nvPr/>
        </p:nvSpPr>
        <p:spPr>
          <a:xfrm>
            <a:off x="683802" y="2483182"/>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r>
              <a:rPr lang="en-US" sz="6000" b="0" i="0" u="none" strike="noStrike" cap="none" dirty="0">
                <a:solidFill>
                  <a:srgbClr val="FFFFFF"/>
                </a:solidFill>
                <a:latin typeface="Raleway ExtraBold"/>
                <a:ea typeface="Raleway ExtraBold"/>
                <a:cs typeface="Raleway ExtraBold"/>
                <a:sym typeface="Raleway ExtraBold"/>
              </a:rPr>
              <a:t>BTW</a:t>
            </a:r>
            <a:endParaRPr lang="x-none" sz="6000" b="0" i="0" u="none" strike="noStrike" cap="none" dirty="0">
              <a:solidFill>
                <a:srgbClr val="FFFFFF"/>
              </a:solidFill>
              <a:latin typeface="Raleway ExtraBold"/>
              <a:ea typeface="Raleway ExtraBold"/>
              <a:cs typeface="Raleway ExtraBold"/>
              <a:sym typeface="Raleway ExtraBold"/>
            </a:endParaRPr>
          </a:p>
        </p:txBody>
      </p:sp>
      <p:pic>
        <p:nvPicPr>
          <p:cNvPr id="3" name="תמונה 2">
            <a:extLst>
              <a:ext uri="{FF2B5EF4-FFF2-40B4-BE49-F238E27FC236}">
                <a16:creationId xmlns:a16="http://schemas.microsoft.com/office/drawing/2014/main" id="{A411248A-21F4-405E-8A65-9FCA8ECC0744}"/>
              </a:ext>
            </a:extLst>
          </p:cNvPr>
          <p:cNvPicPr>
            <a:picLocks noChangeAspect="1"/>
          </p:cNvPicPr>
          <p:nvPr/>
        </p:nvPicPr>
        <p:blipFill>
          <a:blip r:embed="rId3"/>
          <a:stretch>
            <a:fillRect/>
          </a:stretch>
        </p:blipFill>
        <p:spPr>
          <a:xfrm>
            <a:off x="8190763" y="378057"/>
            <a:ext cx="636859" cy="636859"/>
          </a:xfrm>
          <a:prstGeom prst="rect">
            <a:avLst/>
          </a:prstGeom>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791373" y="838986"/>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Testing &amp;</a:t>
            </a:r>
            <a:br>
              <a:rPr lang="en-US" sz="4400" dirty="0"/>
            </a:br>
            <a:r>
              <a:rPr lang="en-US" sz="4400" dirty="0">
                <a:solidFill>
                  <a:srgbClr val="FFB600"/>
                </a:solidFill>
              </a:rPr>
              <a:t>Evaluation</a:t>
            </a:r>
            <a:br>
              <a:rPr lang="en-US" sz="4400" dirty="0"/>
            </a:br>
            <a:endParaRPr lang="iw-IL" sz="2800" b="0" i="0" u="none" strike="noStrike" cap="none" dirty="0">
              <a:solidFill>
                <a:srgbClr val="434343"/>
              </a:solidFill>
              <a:latin typeface="Raleway Light" panose="020B0403030101060003" pitchFamily="34" charset="0"/>
              <a:sym typeface="Raleway ExtraBold"/>
            </a:endParaRP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10</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 name="Shape 120">
            <a:extLst>
              <a:ext uri="{FF2B5EF4-FFF2-40B4-BE49-F238E27FC236}">
                <a16:creationId xmlns:a16="http://schemas.microsoft.com/office/drawing/2014/main" id="{7D209ED9-458B-43E3-9607-2EAA917A8C69}"/>
              </a:ext>
            </a:extLst>
          </p:cNvPr>
          <p:cNvSpPr txBox="1"/>
          <p:nvPr/>
        </p:nvSpPr>
        <p:spPr>
          <a:xfrm>
            <a:off x="3918854" y="1773159"/>
            <a:ext cx="2021319" cy="732725"/>
          </a:xfrm>
          <a:prstGeom prst="rect">
            <a:avLst/>
          </a:prstGeom>
          <a:noFill/>
          <a:ln>
            <a:noFill/>
          </a:ln>
        </p:spPr>
        <p:txBody>
          <a:bodyPr wrap="square" lIns="91425" tIns="91425" rIns="91425" bIns="91425" anchor="b" anchorCtr="0">
            <a:noAutofit/>
          </a:bodyPr>
          <a:lstStyle/>
          <a:p>
            <a:pPr algn="ctr"/>
            <a:r>
              <a:rPr lang="en-US" b="1" dirty="0">
                <a:solidFill>
                  <a:srgbClr val="434343"/>
                </a:solidFill>
                <a:latin typeface="Raleway ExtraBold" panose="020B0903030101060003" pitchFamily="34" charset="0"/>
              </a:rPr>
              <a:t>Mainly manual testing</a:t>
            </a:r>
          </a:p>
        </p:txBody>
      </p:sp>
      <p:sp>
        <p:nvSpPr>
          <p:cNvPr id="12" name="Shape 120">
            <a:extLst>
              <a:ext uri="{FF2B5EF4-FFF2-40B4-BE49-F238E27FC236}">
                <a16:creationId xmlns:a16="http://schemas.microsoft.com/office/drawing/2014/main" id="{414827B1-50B4-4198-9F8D-5C7BF93CCB18}"/>
              </a:ext>
            </a:extLst>
          </p:cNvPr>
          <p:cNvSpPr txBox="1"/>
          <p:nvPr/>
        </p:nvSpPr>
        <p:spPr>
          <a:xfrm>
            <a:off x="6408045" y="1753064"/>
            <a:ext cx="1699294"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Testing performance</a:t>
            </a:r>
          </a:p>
        </p:txBody>
      </p:sp>
      <p:sp>
        <p:nvSpPr>
          <p:cNvPr id="13" name="Shape 120">
            <a:extLst>
              <a:ext uri="{FF2B5EF4-FFF2-40B4-BE49-F238E27FC236}">
                <a16:creationId xmlns:a16="http://schemas.microsoft.com/office/drawing/2014/main" id="{A592296E-6C58-4A54-93C9-42E7F960DA6C}"/>
              </a:ext>
            </a:extLst>
          </p:cNvPr>
          <p:cNvSpPr txBox="1"/>
          <p:nvPr/>
        </p:nvSpPr>
        <p:spPr>
          <a:xfrm>
            <a:off x="3826513" y="3698225"/>
            <a:ext cx="2247640"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Comparing different schedulers on same simulations</a:t>
            </a:r>
          </a:p>
        </p:txBody>
      </p:sp>
      <p:sp>
        <p:nvSpPr>
          <p:cNvPr id="14" name="Shape 120">
            <a:extLst>
              <a:ext uri="{FF2B5EF4-FFF2-40B4-BE49-F238E27FC236}">
                <a16:creationId xmlns:a16="http://schemas.microsoft.com/office/drawing/2014/main" id="{D636E29E-4D07-4161-ABC9-681FB318A520}"/>
              </a:ext>
            </a:extLst>
          </p:cNvPr>
          <p:cNvSpPr txBox="1"/>
          <p:nvPr/>
        </p:nvSpPr>
        <p:spPr>
          <a:xfrm>
            <a:off x="6148792" y="3909240"/>
            <a:ext cx="2217801"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Measured speedups are indications for success</a:t>
            </a:r>
          </a:p>
          <a:p>
            <a:pPr marL="285750" indent="-285750" algn="ctr">
              <a:buFont typeface="Arial" charset="0"/>
              <a:buChar char="•"/>
            </a:pPr>
            <a:endParaRPr lang="en-US" b="1" dirty="0">
              <a:solidFill>
                <a:srgbClr val="434343"/>
              </a:solidFill>
              <a:latin typeface="Raleway ExtraBold" panose="020B0903030101060003" pitchFamily="34" charset="0"/>
            </a:endParaRPr>
          </a:p>
        </p:txBody>
      </p:sp>
      <p:pic>
        <p:nvPicPr>
          <p:cNvPr id="5" name="תמונה 4">
            <a:extLst>
              <a:ext uri="{FF2B5EF4-FFF2-40B4-BE49-F238E27FC236}">
                <a16:creationId xmlns:a16="http://schemas.microsoft.com/office/drawing/2014/main" id="{941C507B-7A97-4925-95E9-08591644082A}"/>
              </a:ext>
            </a:extLst>
          </p:cNvPr>
          <p:cNvPicPr>
            <a:picLocks noChangeAspect="1"/>
          </p:cNvPicPr>
          <p:nvPr/>
        </p:nvPicPr>
        <p:blipFill>
          <a:blip r:embed="rId3"/>
          <a:stretch>
            <a:fillRect/>
          </a:stretch>
        </p:blipFill>
        <p:spPr>
          <a:xfrm>
            <a:off x="4474897" y="871655"/>
            <a:ext cx="911700" cy="911700"/>
          </a:xfrm>
          <a:prstGeom prst="rect">
            <a:avLst/>
          </a:prstGeom>
        </p:spPr>
      </p:pic>
      <p:pic>
        <p:nvPicPr>
          <p:cNvPr id="7" name="תמונה 6">
            <a:extLst>
              <a:ext uri="{FF2B5EF4-FFF2-40B4-BE49-F238E27FC236}">
                <a16:creationId xmlns:a16="http://schemas.microsoft.com/office/drawing/2014/main" id="{71D52B29-30E6-4A4D-A5C4-24860AC34571}"/>
              </a:ext>
            </a:extLst>
          </p:cNvPr>
          <p:cNvPicPr>
            <a:picLocks noChangeAspect="1"/>
          </p:cNvPicPr>
          <p:nvPr/>
        </p:nvPicPr>
        <p:blipFill>
          <a:blip r:embed="rId4"/>
          <a:stretch>
            <a:fillRect/>
          </a:stretch>
        </p:blipFill>
        <p:spPr>
          <a:xfrm>
            <a:off x="6864380" y="973613"/>
            <a:ext cx="753471" cy="753471"/>
          </a:xfrm>
          <a:prstGeom prst="rect">
            <a:avLst/>
          </a:prstGeom>
        </p:spPr>
      </p:pic>
      <p:pic>
        <p:nvPicPr>
          <p:cNvPr id="9" name="תמונה 8">
            <a:extLst>
              <a:ext uri="{FF2B5EF4-FFF2-40B4-BE49-F238E27FC236}">
                <a16:creationId xmlns:a16="http://schemas.microsoft.com/office/drawing/2014/main" id="{2306EFAE-3D4D-4D0A-8E1E-0461AE026C0A}"/>
              </a:ext>
            </a:extLst>
          </p:cNvPr>
          <p:cNvPicPr>
            <a:picLocks noChangeAspect="1"/>
          </p:cNvPicPr>
          <p:nvPr/>
        </p:nvPicPr>
        <p:blipFill>
          <a:blip r:embed="rId5"/>
          <a:stretch>
            <a:fillRect/>
          </a:stretch>
        </p:blipFill>
        <p:spPr>
          <a:xfrm>
            <a:off x="6880957" y="2765060"/>
            <a:ext cx="753471" cy="753471"/>
          </a:xfrm>
          <a:prstGeom prst="rect">
            <a:avLst/>
          </a:prstGeom>
        </p:spPr>
      </p:pic>
      <p:pic>
        <p:nvPicPr>
          <p:cNvPr id="15" name="תמונה 14">
            <a:extLst>
              <a:ext uri="{FF2B5EF4-FFF2-40B4-BE49-F238E27FC236}">
                <a16:creationId xmlns:a16="http://schemas.microsoft.com/office/drawing/2014/main" id="{50BD4322-062D-4938-BD46-6BFC0E980DA8}"/>
              </a:ext>
            </a:extLst>
          </p:cNvPr>
          <p:cNvPicPr>
            <a:picLocks noChangeAspect="1"/>
          </p:cNvPicPr>
          <p:nvPr/>
        </p:nvPicPr>
        <p:blipFill>
          <a:blip r:embed="rId6"/>
          <a:stretch>
            <a:fillRect/>
          </a:stretch>
        </p:blipFill>
        <p:spPr>
          <a:xfrm>
            <a:off x="4512989" y="2765060"/>
            <a:ext cx="828818" cy="828818"/>
          </a:xfrm>
          <a:prstGeom prst="rect">
            <a:avLst/>
          </a:prstGeom>
        </p:spPr>
      </p:pic>
      <p:sp>
        <p:nvSpPr>
          <p:cNvPr id="19" name="Shape 120">
            <a:extLst>
              <a:ext uri="{FF2B5EF4-FFF2-40B4-BE49-F238E27FC236}">
                <a16:creationId xmlns:a16="http://schemas.microsoft.com/office/drawing/2014/main" id="{382294A2-A1D8-473D-938A-B19C67B1592B}"/>
              </a:ext>
            </a:extLst>
          </p:cNvPr>
          <p:cNvSpPr txBox="1"/>
          <p:nvPr/>
        </p:nvSpPr>
        <p:spPr>
          <a:xfrm>
            <a:off x="1433303" y="3696555"/>
            <a:ext cx="2247640"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Real-time commands are based on tested open-source code</a:t>
            </a:r>
          </a:p>
        </p:txBody>
      </p:sp>
      <p:pic>
        <p:nvPicPr>
          <p:cNvPr id="4" name="תמונה 3">
            <a:extLst>
              <a:ext uri="{FF2B5EF4-FFF2-40B4-BE49-F238E27FC236}">
                <a16:creationId xmlns:a16="http://schemas.microsoft.com/office/drawing/2014/main" id="{2CEDEB26-2760-4E30-A38C-7666CDCE6F95}"/>
              </a:ext>
            </a:extLst>
          </p:cNvPr>
          <p:cNvPicPr>
            <a:picLocks noChangeAspect="1"/>
          </p:cNvPicPr>
          <p:nvPr/>
        </p:nvPicPr>
        <p:blipFill>
          <a:blip r:embed="rId7"/>
          <a:stretch>
            <a:fillRect/>
          </a:stretch>
        </p:blipFill>
        <p:spPr>
          <a:xfrm>
            <a:off x="2035027" y="2696141"/>
            <a:ext cx="911700" cy="911700"/>
          </a:xfrm>
          <a:prstGeom prst="rect">
            <a:avLst/>
          </a:prstGeom>
        </p:spPr>
      </p:pic>
    </p:spTree>
    <p:extLst>
      <p:ext uri="{BB962C8B-B14F-4D97-AF65-F5344CB8AC3E}">
        <p14:creationId xmlns:p14="http://schemas.microsoft.com/office/powerpoint/2010/main" val="328553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1" grpId="0"/>
      <p:bldP spid="12" grpId="0"/>
      <p:bldP spid="13" grpId="0"/>
      <p:bldP spid="14"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solidFill>
                  <a:srgbClr val="FFB600"/>
                </a:solidFill>
              </a:rPr>
              <a:t>Logging</a:t>
            </a:r>
            <a:endParaRPr lang="iw-IL" sz="2800" b="0" i="0" u="none" strike="noStrike" cap="none" dirty="0">
              <a:solidFill>
                <a:srgbClr val="FFB600"/>
              </a:solidFill>
              <a:latin typeface="Raleway Light" panose="020B0403030101060003" pitchFamily="34" charset="0"/>
              <a:sym typeface="Raleway ExtraBold"/>
            </a:endParaRP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11</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Shape 120">
            <a:extLst>
              <a:ext uri="{FF2B5EF4-FFF2-40B4-BE49-F238E27FC236}">
                <a16:creationId xmlns:a16="http://schemas.microsoft.com/office/drawing/2014/main" id="{59E79919-20C2-4F15-B0BC-F1E20DA1E04A}"/>
              </a:ext>
            </a:extLst>
          </p:cNvPr>
          <p:cNvSpPr txBox="1"/>
          <p:nvPr/>
        </p:nvSpPr>
        <p:spPr>
          <a:xfrm>
            <a:off x="1309882" y="3399574"/>
            <a:ext cx="2247640" cy="732725"/>
          </a:xfrm>
          <a:prstGeom prst="rect">
            <a:avLst/>
          </a:prstGeom>
          <a:noFill/>
          <a:ln>
            <a:noFill/>
          </a:ln>
        </p:spPr>
        <p:txBody>
          <a:bodyPr wrap="square" lIns="91425" tIns="91425" rIns="91425" bIns="91425" anchor="b" anchorCtr="0">
            <a:noAutofit/>
          </a:bodyPr>
          <a:lstStyle/>
          <a:p>
            <a:pPr algn="ctr"/>
            <a:r>
              <a:rPr lang="en-US" sz="1600" dirty="0">
                <a:solidFill>
                  <a:srgbClr val="434343"/>
                </a:solidFill>
                <a:latin typeface="Raleway ExtraBold" panose="020B0903030101060003" pitchFamily="34" charset="0"/>
              </a:rPr>
              <a:t>Exporting information after finishing simulations</a:t>
            </a:r>
          </a:p>
        </p:txBody>
      </p:sp>
      <p:sp>
        <p:nvSpPr>
          <p:cNvPr id="13" name="Shape 120">
            <a:extLst>
              <a:ext uri="{FF2B5EF4-FFF2-40B4-BE49-F238E27FC236}">
                <a16:creationId xmlns:a16="http://schemas.microsoft.com/office/drawing/2014/main" id="{57BB212C-B343-44F9-A16C-DD2ADB1B6278}"/>
              </a:ext>
            </a:extLst>
          </p:cNvPr>
          <p:cNvSpPr txBox="1"/>
          <p:nvPr/>
        </p:nvSpPr>
        <p:spPr>
          <a:xfrm>
            <a:off x="3802077" y="3404262"/>
            <a:ext cx="1699294" cy="732725"/>
          </a:xfrm>
          <a:prstGeom prst="rect">
            <a:avLst/>
          </a:prstGeom>
          <a:noFill/>
          <a:ln>
            <a:noFill/>
          </a:ln>
        </p:spPr>
        <p:txBody>
          <a:bodyPr wrap="square" lIns="91425" tIns="91425" rIns="91425" bIns="91425" anchor="b" anchorCtr="0">
            <a:noAutofit/>
          </a:bodyPr>
          <a:lstStyle/>
          <a:p>
            <a:pPr lvl="1" algn="ctr"/>
            <a:r>
              <a:rPr lang="en-US" sz="1600" dirty="0">
                <a:solidFill>
                  <a:srgbClr val="434343"/>
                </a:solidFill>
                <a:latin typeface="Raleway ExtraBold" panose="020B0903030101060003" pitchFamily="34" charset="0"/>
              </a:rPr>
              <a:t>Validation of simulation data</a:t>
            </a:r>
          </a:p>
        </p:txBody>
      </p:sp>
      <p:sp>
        <p:nvSpPr>
          <p:cNvPr id="14" name="Shape 120">
            <a:extLst>
              <a:ext uri="{FF2B5EF4-FFF2-40B4-BE49-F238E27FC236}">
                <a16:creationId xmlns:a16="http://schemas.microsoft.com/office/drawing/2014/main" id="{20ABB0CE-E571-4590-BC9D-7AC8CE71B917}"/>
              </a:ext>
            </a:extLst>
          </p:cNvPr>
          <p:cNvSpPr txBox="1"/>
          <p:nvPr/>
        </p:nvSpPr>
        <p:spPr>
          <a:xfrm>
            <a:off x="5795627" y="3395744"/>
            <a:ext cx="2247640" cy="732725"/>
          </a:xfrm>
          <a:prstGeom prst="rect">
            <a:avLst/>
          </a:prstGeom>
          <a:noFill/>
          <a:ln>
            <a:noFill/>
          </a:ln>
        </p:spPr>
        <p:txBody>
          <a:bodyPr wrap="square" lIns="91425" tIns="91425" rIns="91425" bIns="91425" anchor="b" anchorCtr="0">
            <a:noAutofit/>
          </a:bodyPr>
          <a:lstStyle/>
          <a:p>
            <a:pPr lvl="0" indent="-63500" algn="ctr">
              <a:buClr>
                <a:srgbClr val="434343"/>
              </a:buClr>
              <a:buSzPts val="1000"/>
            </a:pPr>
            <a:r>
              <a:rPr lang="en-US" sz="1600" dirty="0">
                <a:solidFill>
                  <a:srgbClr val="434343"/>
                </a:solidFill>
                <a:latin typeface="Raleway ExtraBold" panose="020B0903030101060003" pitchFamily="34" charset="0"/>
              </a:rPr>
              <a:t>Assuring correct usage of each module logics</a:t>
            </a:r>
            <a:endParaRPr lang="en-US" sz="1600" dirty="0">
              <a:solidFill>
                <a:srgbClr val="434343"/>
              </a:solidFill>
              <a:latin typeface="Raleway ExtraBold" panose="020B0903030101060003" pitchFamily="34" charset="0"/>
              <a:ea typeface="Raleway ExtraBold"/>
              <a:cs typeface="Raleway ExtraBold"/>
              <a:sym typeface="Raleway ExtraBold"/>
            </a:endParaRPr>
          </a:p>
        </p:txBody>
      </p:sp>
      <p:pic>
        <p:nvPicPr>
          <p:cNvPr id="15" name="תמונה 14">
            <a:extLst>
              <a:ext uri="{FF2B5EF4-FFF2-40B4-BE49-F238E27FC236}">
                <a16:creationId xmlns:a16="http://schemas.microsoft.com/office/drawing/2014/main" id="{D3228186-A14B-4104-B005-7591EAD2A6C5}"/>
              </a:ext>
            </a:extLst>
          </p:cNvPr>
          <p:cNvPicPr>
            <a:picLocks noChangeAspect="1"/>
          </p:cNvPicPr>
          <p:nvPr/>
        </p:nvPicPr>
        <p:blipFill>
          <a:blip r:embed="rId3"/>
          <a:stretch>
            <a:fillRect/>
          </a:stretch>
        </p:blipFill>
        <p:spPr>
          <a:xfrm>
            <a:off x="6514562" y="2266499"/>
            <a:ext cx="764550" cy="764550"/>
          </a:xfrm>
          <a:prstGeom prst="rect">
            <a:avLst/>
          </a:prstGeom>
        </p:spPr>
      </p:pic>
      <p:pic>
        <p:nvPicPr>
          <p:cNvPr id="5" name="תמונה 4">
            <a:extLst>
              <a:ext uri="{FF2B5EF4-FFF2-40B4-BE49-F238E27FC236}">
                <a16:creationId xmlns:a16="http://schemas.microsoft.com/office/drawing/2014/main" id="{455C4DFB-4624-4F7F-B920-8FC2BD692A04}"/>
              </a:ext>
            </a:extLst>
          </p:cNvPr>
          <p:cNvPicPr>
            <a:picLocks noChangeAspect="1"/>
          </p:cNvPicPr>
          <p:nvPr/>
        </p:nvPicPr>
        <p:blipFill>
          <a:blip r:embed="rId4"/>
          <a:stretch>
            <a:fillRect/>
          </a:stretch>
        </p:blipFill>
        <p:spPr>
          <a:xfrm>
            <a:off x="2047686" y="2272047"/>
            <a:ext cx="753471" cy="753471"/>
          </a:xfrm>
          <a:prstGeom prst="rect">
            <a:avLst/>
          </a:prstGeom>
        </p:spPr>
      </p:pic>
      <p:pic>
        <p:nvPicPr>
          <p:cNvPr id="7" name="תמונה 6">
            <a:extLst>
              <a:ext uri="{FF2B5EF4-FFF2-40B4-BE49-F238E27FC236}">
                <a16:creationId xmlns:a16="http://schemas.microsoft.com/office/drawing/2014/main" id="{19D223FB-70B5-41F0-9E0D-CAB9A9CEBACA}"/>
              </a:ext>
            </a:extLst>
          </p:cNvPr>
          <p:cNvPicPr>
            <a:picLocks noChangeAspect="1"/>
          </p:cNvPicPr>
          <p:nvPr/>
        </p:nvPicPr>
        <p:blipFill>
          <a:blip r:embed="rId5"/>
          <a:stretch>
            <a:fillRect/>
          </a:stretch>
        </p:blipFill>
        <p:spPr>
          <a:xfrm>
            <a:off x="4237315" y="2267868"/>
            <a:ext cx="828818" cy="828818"/>
          </a:xfrm>
          <a:prstGeom prst="rect">
            <a:avLst/>
          </a:prstGeom>
        </p:spPr>
      </p:pic>
    </p:spTree>
    <p:extLst>
      <p:ext uri="{BB962C8B-B14F-4D97-AF65-F5344CB8AC3E}">
        <p14:creationId xmlns:p14="http://schemas.microsoft.com/office/powerpoint/2010/main" val="178028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Live Demo</a:t>
            </a:r>
          </a:p>
        </p:txBody>
      </p:sp>
      <p:sp>
        <p:nvSpPr>
          <p:cNvPr id="3" name="Slide Number Placeholder 2"/>
          <p:cNvSpPr>
            <a:spLocks noGrp="1"/>
          </p:cNvSpPr>
          <p:nvPr>
            <p:ph type="sldNum" idx="4294967295"/>
          </p:nvPr>
        </p:nvSpPr>
        <p:spPr>
          <a:xfrm>
            <a:off x="8604250" y="4591050"/>
            <a:ext cx="539750" cy="552450"/>
          </a:xfrm>
          <a:prstGeom prst="rect">
            <a:avLst/>
          </a:prstGeom>
        </p:spPr>
        <p:txBody>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smtClean="0">
                <a:solidFill>
                  <a:srgbClr val="000000"/>
                </a:solidFill>
                <a:latin typeface="Arial"/>
                <a:ea typeface="Arial"/>
                <a:cs typeface="Arial"/>
                <a:sym typeface="Arial"/>
              </a:rPr>
              <a:t>12</a:t>
            </a:fld>
            <a:endParaRPr lang="x-none"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1980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Next</a:t>
            </a:r>
            <a:r>
              <a:rPr lang="en-US" sz="4400" dirty="0">
                <a:solidFill>
                  <a:srgbClr val="FFB600"/>
                </a:solidFill>
              </a:rPr>
              <a:t> Steps</a:t>
            </a:r>
            <a:br>
              <a:rPr lang="en-US" sz="4400" dirty="0"/>
            </a:br>
            <a:r>
              <a:rPr lang="en-US" sz="2800" dirty="0">
                <a:latin typeface="Raleway Light" panose="020B0403030101060003" pitchFamily="34" charset="0"/>
              </a:rPr>
              <a:t>Advanced Features</a:t>
            </a:r>
            <a:endParaRPr lang="iw-IL" sz="28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2379262"/>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dirty="0"/>
              <a:t>Importing an actual city map into the simulator</a:t>
            </a:r>
          </a:p>
          <a:p>
            <a:pPr marL="285750" indent="-285750">
              <a:buFont typeface="Arial" charset="0"/>
              <a:buChar char="•"/>
            </a:pPr>
            <a:r>
              <a:rPr lang="en-US" dirty="0"/>
              <a:t>Enriching simulations with pedestrian traffic</a:t>
            </a:r>
          </a:p>
          <a:p>
            <a:pPr marL="285750" indent="-285750">
              <a:buFont typeface="Arial" charset="0"/>
              <a:buChar char="•"/>
            </a:pPr>
            <a:r>
              <a:rPr lang="en-US" dirty="0"/>
              <a:t>Building </a:t>
            </a:r>
            <a:r>
              <a:rPr lang="en-US" b="1" dirty="0"/>
              <a:t>even more sophisticated scheduler</a:t>
            </a:r>
            <a:r>
              <a:rPr lang="en-US" dirty="0"/>
              <a:t>, supporting multiple junctions considerations</a:t>
            </a:r>
            <a:endParaRPr lang="en-US" sz="2400" dirty="0"/>
          </a:p>
          <a:p>
            <a:pPr lvl="7" indent="0">
              <a:buNone/>
            </a:pPr>
            <a:endParaRPr lang="en-US" dirty="0"/>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13</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514542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Next</a:t>
            </a:r>
            <a:r>
              <a:rPr lang="en-US" sz="4400" dirty="0">
                <a:solidFill>
                  <a:srgbClr val="FFB600"/>
                </a:solidFill>
              </a:rPr>
              <a:t> Steps</a:t>
            </a:r>
            <a:br>
              <a:rPr lang="en-US" sz="4400" dirty="0"/>
            </a:br>
            <a:r>
              <a:rPr lang="en-US" sz="2800" dirty="0">
                <a:latin typeface="Raleway Light" panose="020B0403030101060003" pitchFamily="34" charset="0"/>
              </a:rPr>
              <a:t>Management GUI</a:t>
            </a:r>
            <a:endParaRPr lang="iw-IL" sz="28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2379262"/>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dirty="0"/>
              <a:t>Wrap the management core with a complete GUI</a:t>
            </a:r>
          </a:p>
          <a:p>
            <a:pPr marL="285750" indent="-285750">
              <a:buFont typeface="Arial" charset="0"/>
              <a:buChar char="•"/>
            </a:pPr>
            <a:r>
              <a:rPr lang="en-US" dirty="0"/>
              <a:t>Configuring &amp; Tuning scheduler algorithm</a:t>
            </a:r>
          </a:p>
          <a:p>
            <a:pPr marL="285750" indent="-285750">
              <a:buFont typeface="Arial" charset="0"/>
              <a:buChar char="•"/>
            </a:pPr>
            <a:r>
              <a:rPr lang="en-US" dirty="0"/>
              <a:t>Generate or import maps</a:t>
            </a:r>
          </a:p>
          <a:p>
            <a:pPr marL="285750" indent="-285750">
              <a:buFont typeface="Arial" charset="0"/>
              <a:buChar char="•"/>
            </a:pPr>
            <a:r>
              <a:rPr lang="en-US" dirty="0"/>
              <a:t>Perform simulations</a:t>
            </a:r>
          </a:p>
          <a:p>
            <a:pPr marL="285750" indent="-285750">
              <a:buFont typeface="Arial" charset="0"/>
              <a:buChar char="•"/>
            </a:pPr>
            <a:r>
              <a:rPr lang="en-US" dirty="0"/>
              <a:t>Analyze the results visually</a:t>
            </a:r>
          </a:p>
          <a:p>
            <a:pPr lvl="7" indent="0">
              <a:buNone/>
            </a:pPr>
            <a:endParaRPr lang="en-US" dirty="0"/>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14</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66834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15</a:t>
            </a:fld>
            <a:endParaRPr lang="x-none" sz="1400" b="0" i="0" u="none" strike="noStrike" cap="none">
              <a:solidFill>
                <a:srgbClr val="000000"/>
              </a:solidFill>
              <a:latin typeface="Arial"/>
              <a:ea typeface="Arial"/>
              <a:cs typeface="Arial"/>
              <a:sym typeface="Arial"/>
            </a:endParaRPr>
          </a:p>
        </p:txBody>
      </p:sp>
      <p:sp>
        <p:nvSpPr>
          <p:cNvPr id="679" name="Shape 679"/>
          <p:cNvSpPr txBox="1">
            <a:spLocks noGrp="1"/>
          </p:cNvSpPr>
          <p:nvPr>
            <p:ph type="ctrTitle" idx="4294967295"/>
          </p:nvPr>
        </p:nvSpPr>
        <p:spPr>
          <a:xfrm>
            <a:off x="685800" y="1507150"/>
            <a:ext cx="6593700" cy="1159800"/>
          </a:xfrm>
          <a:prstGeom prst="rect">
            <a:avLst/>
          </a:prstGeom>
          <a:noFill/>
          <a:ln>
            <a:noFill/>
          </a:ln>
        </p:spPr>
        <p:txBody>
          <a:bodyPr wrap="square" lIns="91425" tIns="91425" rIns="91425" bIns="91425" anchor="t" anchorCtr="0">
            <a:noAutofit/>
          </a:bodyPr>
          <a:lstStyle/>
          <a:p>
            <a:pPr marL="0" marR="0" lvl="0" indent="-609600" algn="l" rtl="0">
              <a:lnSpc>
                <a:spcPct val="100000"/>
              </a:lnSpc>
              <a:spcBef>
                <a:spcPts val="0"/>
              </a:spcBef>
              <a:spcAft>
                <a:spcPts val="0"/>
              </a:spcAft>
              <a:buClr>
                <a:srgbClr val="434343"/>
              </a:buClr>
              <a:buSzPts val="9600"/>
              <a:buFont typeface="Raleway ExtraBold"/>
              <a:buNone/>
            </a:pPr>
            <a:r>
              <a:rPr lang="x-none" sz="9600" b="0" i="0" u="none" strike="noStrike" cap="none">
                <a:solidFill>
                  <a:srgbClr val="FFB600"/>
                </a:solidFill>
                <a:latin typeface="Raleway ExtraBold"/>
                <a:ea typeface="Raleway ExtraBold"/>
                <a:cs typeface="Raleway ExtraBold"/>
                <a:sym typeface="Raleway ExtraBold"/>
              </a:rPr>
              <a:t>Thanks!</a:t>
            </a:r>
          </a:p>
        </p:txBody>
      </p:sp>
      <p:sp>
        <p:nvSpPr>
          <p:cNvPr id="680" name="Shape 680"/>
          <p:cNvSpPr txBox="1">
            <a:spLocks noGrp="1"/>
          </p:cNvSpPr>
          <p:nvPr>
            <p:ph type="subTitle" idx="4294967295"/>
          </p:nvPr>
        </p:nvSpPr>
        <p:spPr>
          <a:xfrm>
            <a:off x="685800" y="2860000"/>
            <a:ext cx="6593700" cy="1930500"/>
          </a:xfrm>
          <a:prstGeom prst="rect">
            <a:avLst/>
          </a:prstGeom>
          <a:noFill/>
          <a:ln>
            <a:noFill/>
          </a:ln>
        </p:spPr>
        <p:txBody>
          <a:bodyPr wrap="square" lIns="91425" tIns="91425" rIns="91425" bIns="91425" anchor="t" anchorCtr="0">
            <a:noAutofit/>
          </a:bodyPr>
          <a:lstStyle/>
          <a:p>
            <a:pPr marL="0" marR="0" lvl="0" indent="-228600" algn="l" rtl="0">
              <a:lnSpc>
                <a:spcPct val="100000"/>
              </a:lnSpc>
              <a:spcBef>
                <a:spcPts val="0"/>
              </a:spcBef>
              <a:spcAft>
                <a:spcPts val="0"/>
              </a:spcAft>
              <a:buClr>
                <a:srgbClr val="FFB600"/>
              </a:buClr>
              <a:buSzPts val="3600"/>
              <a:buFont typeface="Raleway Light"/>
              <a:buNone/>
            </a:pPr>
            <a:r>
              <a:rPr lang="x-none" sz="3600" b="1" i="0" u="none" strike="noStrike" cap="none" dirty="0">
                <a:solidFill>
                  <a:srgbClr val="666666"/>
                </a:solidFill>
                <a:latin typeface="Raleway Light"/>
                <a:ea typeface="Raleway Light"/>
                <a:cs typeface="Raleway Light"/>
                <a:sym typeface="Raleway Light"/>
              </a:rPr>
              <a:t>Any questions?</a:t>
            </a:r>
          </a:p>
        </p:txBody>
      </p:sp>
      <p:sp>
        <p:nvSpPr>
          <p:cNvPr id="681" name="Shape 681"/>
          <p:cNvSpPr/>
          <p:nvPr/>
        </p:nvSpPr>
        <p:spPr>
          <a:xfrm>
            <a:off x="8054234" y="327815"/>
            <a:ext cx="798007" cy="725835"/>
          </a:xfrm>
          <a:custGeom>
            <a:avLst/>
            <a:gdLst/>
            <a:ahLst/>
            <a:cxnLst/>
            <a:rect l="0" t="0" r="0" b="0"/>
            <a:pathLst>
              <a:path w="120000" h="120000" extrusionOk="0">
                <a:moveTo>
                  <a:pt x="56929" y="0"/>
                </a:moveTo>
                <a:lnTo>
                  <a:pt x="53858" y="203"/>
                </a:lnTo>
                <a:lnTo>
                  <a:pt x="50780" y="601"/>
                </a:lnTo>
                <a:lnTo>
                  <a:pt x="47894" y="1000"/>
                </a:lnTo>
                <a:lnTo>
                  <a:pt x="45001" y="1594"/>
                </a:lnTo>
                <a:lnTo>
                  <a:pt x="42108" y="2383"/>
                </a:lnTo>
                <a:lnTo>
                  <a:pt x="39400" y="3383"/>
                </a:lnTo>
                <a:lnTo>
                  <a:pt x="36685" y="4376"/>
                </a:lnTo>
                <a:lnTo>
                  <a:pt x="33977" y="5368"/>
                </a:lnTo>
                <a:lnTo>
                  <a:pt x="31446" y="6759"/>
                </a:lnTo>
                <a:lnTo>
                  <a:pt x="28916" y="7947"/>
                </a:lnTo>
                <a:lnTo>
                  <a:pt x="26385" y="9541"/>
                </a:lnTo>
                <a:lnTo>
                  <a:pt x="24039" y="11127"/>
                </a:lnTo>
                <a:lnTo>
                  <a:pt x="21871" y="12714"/>
                </a:lnTo>
                <a:lnTo>
                  <a:pt x="19704" y="14503"/>
                </a:lnTo>
                <a:lnTo>
                  <a:pt x="17536" y="16293"/>
                </a:lnTo>
                <a:lnTo>
                  <a:pt x="15545" y="18278"/>
                </a:lnTo>
                <a:lnTo>
                  <a:pt x="13740" y="20271"/>
                </a:lnTo>
                <a:lnTo>
                  <a:pt x="11927" y="22451"/>
                </a:lnTo>
                <a:lnTo>
                  <a:pt x="10307" y="24639"/>
                </a:lnTo>
                <a:lnTo>
                  <a:pt x="8679" y="26827"/>
                </a:lnTo>
                <a:lnTo>
                  <a:pt x="7229" y="29210"/>
                </a:lnTo>
                <a:lnTo>
                  <a:pt x="5971" y="31594"/>
                </a:lnTo>
                <a:lnTo>
                  <a:pt x="4705" y="34172"/>
                </a:lnTo>
                <a:lnTo>
                  <a:pt x="3618" y="36759"/>
                </a:lnTo>
                <a:lnTo>
                  <a:pt x="2715" y="39338"/>
                </a:lnTo>
                <a:lnTo>
                  <a:pt x="1812" y="41925"/>
                </a:lnTo>
                <a:lnTo>
                  <a:pt x="1272" y="44707"/>
                </a:lnTo>
                <a:lnTo>
                  <a:pt x="725" y="47489"/>
                </a:lnTo>
                <a:lnTo>
                  <a:pt x="362" y="50263"/>
                </a:lnTo>
                <a:lnTo>
                  <a:pt x="7" y="53045"/>
                </a:lnTo>
                <a:lnTo>
                  <a:pt x="7" y="56030"/>
                </a:lnTo>
                <a:lnTo>
                  <a:pt x="7" y="59007"/>
                </a:lnTo>
                <a:lnTo>
                  <a:pt x="362" y="62188"/>
                </a:lnTo>
                <a:lnTo>
                  <a:pt x="725" y="65165"/>
                </a:lnTo>
                <a:lnTo>
                  <a:pt x="1450" y="67947"/>
                </a:lnTo>
                <a:lnTo>
                  <a:pt x="2175" y="70924"/>
                </a:lnTo>
                <a:lnTo>
                  <a:pt x="3078" y="73706"/>
                </a:lnTo>
                <a:lnTo>
                  <a:pt x="4158" y="76488"/>
                </a:lnTo>
                <a:lnTo>
                  <a:pt x="5423" y="79270"/>
                </a:lnTo>
                <a:lnTo>
                  <a:pt x="6688" y="81857"/>
                </a:lnTo>
                <a:lnTo>
                  <a:pt x="8139" y="84240"/>
                </a:lnTo>
                <a:lnTo>
                  <a:pt x="9944" y="86819"/>
                </a:lnTo>
                <a:lnTo>
                  <a:pt x="11572" y="89202"/>
                </a:lnTo>
                <a:lnTo>
                  <a:pt x="13555" y="91390"/>
                </a:lnTo>
                <a:lnTo>
                  <a:pt x="15545" y="93579"/>
                </a:lnTo>
                <a:lnTo>
                  <a:pt x="17713" y="95759"/>
                </a:lnTo>
                <a:lnTo>
                  <a:pt x="19881" y="97752"/>
                </a:lnTo>
                <a:lnTo>
                  <a:pt x="18438" y="100729"/>
                </a:lnTo>
                <a:lnTo>
                  <a:pt x="16810" y="103706"/>
                </a:lnTo>
                <a:lnTo>
                  <a:pt x="15005" y="106887"/>
                </a:lnTo>
                <a:lnTo>
                  <a:pt x="12652" y="109864"/>
                </a:lnTo>
                <a:lnTo>
                  <a:pt x="10122" y="112849"/>
                </a:lnTo>
                <a:lnTo>
                  <a:pt x="8679" y="114240"/>
                </a:lnTo>
                <a:lnTo>
                  <a:pt x="7051" y="115428"/>
                </a:lnTo>
                <a:lnTo>
                  <a:pt x="5423" y="116624"/>
                </a:lnTo>
                <a:lnTo>
                  <a:pt x="3795" y="117811"/>
                </a:lnTo>
                <a:lnTo>
                  <a:pt x="1990" y="118609"/>
                </a:lnTo>
                <a:lnTo>
                  <a:pt x="7" y="119601"/>
                </a:lnTo>
                <a:lnTo>
                  <a:pt x="910" y="119601"/>
                </a:lnTo>
                <a:lnTo>
                  <a:pt x="3618" y="119999"/>
                </a:lnTo>
                <a:lnTo>
                  <a:pt x="10122" y="119999"/>
                </a:lnTo>
                <a:lnTo>
                  <a:pt x="12652" y="119804"/>
                </a:lnTo>
                <a:lnTo>
                  <a:pt x="15545" y="119202"/>
                </a:lnTo>
                <a:lnTo>
                  <a:pt x="18438" y="118609"/>
                </a:lnTo>
                <a:lnTo>
                  <a:pt x="21509" y="117616"/>
                </a:lnTo>
                <a:lnTo>
                  <a:pt x="24580" y="116420"/>
                </a:lnTo>
                <a:lnTo>
                  <a:pt x="27835" y="114834"/>
                </a:lnTo>
                <a:lnTo>
                  <a:pt x="30906" y="112849"/>
                </a:lnTo>
                <a:lnTo>
                  <a:pt x="33977" y="110661"/>
                </a:lnTo>
                <a:lnTo>
                  <a:pt x="36870" y="107684"/>
                </a:lnTo>
                <a:lnTo>
                  <a:pt x="39578" y="108676"/>
                </a:lnTo>
                <a:lnTo>
                  <a:pt x="42293" y="109669"/>
                </a:lnTo>
                <a:lnTo>
                  <a:pt x="45179" y="110263"/>
                </a:lnTo>
                <a:lnTo>
                  <a:pt x="48072" y="110856"/>
                </a:lnTo>
                <a:lnTo>
                  <a:pt x="50965" y="111458"/>
                </a:lnTo>
                <a:lnTo>
                  <a:pt x="53858" y="111857"/>
                </a:lnTo>
                <a:lnTo>
                  <a:pt x="56929" y="112052"/>
                </a:lnTo>
                <a:lnTo>
                  <a:pt x="63070" y="112052"/>
                </a:lnTo>
                <a:lnTo>
                  <a:pt x="66141" y="111857"/>
                </a:lnTo>
                <a:lnTo>
                  <a:pt x="69219" y="111458"/>
                </a:lnTo>
                <a:lnTo>
                  <a:pt x="72105" y="110856"/>
                </a:lnTo>
                <a:lnTo>
                  <a:pt x="74998" y="110263"/>
                </a:lnTo>
                <a:lnTo>
                  <a:pt x="77891" y="109473"/>
                </a:lnTo>
                <a:lnTo>
                  <a:pt x="80599" y="108676"/>
                </a:lnTo>
                <a:lnTo>
                  <a:pt x="83314" y="107684"/>
                </a:lnTo>
                <a:lnTo>
                  <a:pt x="86022" y="106488"/>
                </a:lnTo>
                <a:lnTo>
                  <a:pt x="88553" y="105300"/>
                </a:lnTo>
                <a:lnTo>
                  <a:pt x="91083" y="103909"/>
                </a:lnTo>
                <a:lnTo>
                  <a:pt x="93614" y="102518"/>
                </a:lnTo>
                <a:lnTo>
                  <a:pt x="95960" y="100924"/>
                </a:lnTo>
                <a:lnTo>
                  <a:pt x="98128" y="99338"/>
                </a:lnTo>
                <a:lnTo>
                  <a:pt x="100295" y="97548"/>
                </a:lnTo>
                <a:lnTo>
                  <a:pt x="102463" y="95563"/>
                </a:lnTo>
                <a:lnTo>
                  <a:pt x="104454" y="93774"/>
                </a:lnTo>
                <a:lnTo>
                  <a:pt x="106259" y="91586"/>
                </a:lnTo>
                <a:lnTo>
                  <a:pt x="108072" y="89601"/>
                </a:lnTo>
                <a:lnTo>
                  <a:pt x="109692" y="87421"/>
                </a:lnTo>
                <a:lnTo>
                  <a:pt x="111320" y="85029"/>
                </a:lnTo>
                <a:lnTo>
                  <a:pt x="112770" y="82646"/>
                </a:lnTo>
                <a:lnTo>
                  <a:pt x="114036" y="80263"/>
                </a:lnTo>
                <a:lnTo>
                  <a:pt x="115294" y="77879"/>
                </a:lnTo>
                <a:lnTo>
                  <a:pt x="116381" y="75300"/>
                </a:lnTo>
                <a:lnTo>
                  <a:pt x="117284" y="72714"/>
                </a:lnTo>
                <a:lnTo>
                  <a:pt x="118187" y="69932"/>
                </a:lnTo>
                <a:lnTo>
                  <a:pt x="118734" y="67353"/>
                </a:lnTo>
                <a:lnTo>
                  <a:pt x="119274" y="64571"/>
                </a:lnTo>
                <a:lnTo>
                  <a:pt x="119637" y="61789"/>
                </a:lnTo>
                <a:lnTo>
                  <a:pt x="119992" y="58812"/>
                </a:lnTo>
                <a:lnTo>
                  <a:pt x="119992" y="56030"/>
                </a:lnTo>
                <a:lnTo>
                  <a:pt x="119992" y="53045"/>
                </a:lnTo>
                <a:lnTo>
                  <a:pt x="119637" y="50263"/>
                </a:lnTo>
                <a:lnTo>
                  <a:pt x="119274" y="47489"/>
                </a:lnTo>
                <a:lnTo>
                  <a:pt x="118734" y="44707"/>
                </a:lnTo>
                <a:lnTo>
                  <a:pt x="118187" y="41925"/>
                </a:lnTo>
                <a:lnTo>
                  <a:pt x="117284" y="39338"/>
                </a:lnTo>
                <a:lnTo>
                  <a:pt x="116381" y="36759"/>
                </a:lnTo>
                <a:lnTo>
                  <a:pt x="115294" y="34172"/>
                </a:lnTo>
                <a:lnTo>
                  <a:pt x="114036" y="31594"/>
                </a:lnTo>
                <a:lnTo>
                  <a:pt x="112770" y="29210"/>
                </a:lnTo>
                <a:lnTo>
                  <a:pt x="111320" y="26827"/>
                </a:lnTo>
                <a:lnTo>
                  <a:pt x="109692" y="24639"/>
                </a:lnTo>
                <a:lnTo>
                  <a:pt x="108072" y="22451"/>
                </a:lnTo>
                <a:lnTo>
                  <a:pt x="106259" y="20271"/>
                </a:lnTo>
                <a:lnTo>
                  <a:pt x="104454" y="18278"/>
                </a:lnTo>
                <a:lnTo>
                  <a:pt x="102463" y="16293"/>
                </a:lnTo>
                <a:lnTo>
                  <a:pt x="100295" y="14503"/>
                </a:lnTo>
                <a:lnTo>
                  <a:pt x="98128" y="12714"/>
                </a:lnTo>
                <a:lnTo>
                  <a:pt x="95960" y="11127"/>
                </a:lnTo>
                <a:lnTo>
                  <a:pt x="93614" y="9541"/>
                </a:lnTo>
                <a:lnTo>
                  <a:pt x="91083" y="7947"/>
                </a:lnTo>
                <a:lnTo>
                  <a:pt x="88553" y="6759"/>
                </a:lnTo>
                <a:lnTo>
                  <a:pt x="86022" y="5368"/>
                </a:lnTo>
                <a:lnTo>
                  <a:pt x="83314" y="4376"/>
                </a:lnTo>
                <a:lnTo>
                  <a:pt x="80599" y="3383"/>
                </a:lnTo>
                <a:lnTo>
                  <a:pt x="77891" y="2383"/>
                </a:lnTo>
                <a:lnTo>
                  <a:pt x="74998" y="1594"/>
                </a:lnTo>
                <a:lnTo>
                  <a:pt x="72105" y="1000"/>
                </a:lnTo>
                <a:lnTo>
                  <a:pt x="69219" y="601"/>
                </a:lnTo>
                <a:lnTo>
                  <a:pt x="66141" y="203"/>
                </a:lnTo>
                <a:lnTo>
                  <a:pt x="6307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9136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28" name="תמונה 4">
            <a:extLst>
              <a:ext uri="{FF2B5EF4-FFF2-40B4-BE49-F238E27FC236}">
                <a16:creationId xmlns:a16="http://schemas.microsoft.com/office/drawing/2014/main" id="{FB66E08C-5DC0-4ABD-B0A6-5FB13E986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2565" y="997150"/>
            <a:ext cx="930169" cy="95594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תמונה 14">
            <a:extLst>
              <a:ext uri="{FF2B5EF4-FFF2-40B4-BE49-F238E27FC236}">
                <a16:creationId xmlns:a16="http://schemas.microsoft.com/office/drawing/2014/main" id="{217F2B99-A964-403F-BAC0-82354EEA57DD}"/>
              </a:ext>
            </a:extLst>
          </p:cNvPr>
          <p:cNvPicPr>
            <a:picLocks noChangeAspect="1"/>
          </p:cNvPicPr>
          <p:nvPr/>
        </p:nvPicPr>
        <p:blipFill rotWithShape="1">
          <a:blip r:embed="rId4"/>
          <a:srcRect l="36595" t="10089" r="53155" b="74532"/>
          <a:stretch/>
        </p:blipFill>
        <p:spPr>
          <a:xfrm>
            <a:off x="7322430" y="3187315"/>
            <a:ext cx="791013" cy="7910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תמונה 12">
            <a:extLst>
              <a:ext uri="{FF2B5EF4-FFF2-40B4-BE49-F238E27FC236}">
                <a16:creationId xmlns:a16="http://schemas.microsoft.com/office/drawing/2014/main" id="{B0549EAA-6F9B-42F0-BC42-ABD8BB98F1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9957" y="3178360"/>
            <a:ext cx="791012" cy="79101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תמונה 10">
            <a:extLst>
              <a:ext uri="{FF2B5EF4-FFF2-40B4-BE49-F238E27FC236}">
                <a16:creationId xmlns:a16="http://schemas.microsoft.com/office/drawing/2014/main" id="{B959F5C2-0943-4036-852D-319C2F9652D6}"/>
              </a:ext>
            </a:extLst>
          </p:cNvPr>
          <p:cNvPicPr>
            <a:picLocks noChangeAspect="1"/>
          </p:cNvPicPr>
          <p:nvPr/>
        </p:nvPicPr>
        <p:blipFill rotWithShape="1">
          <a:blip r:embed="rId6"/>
          <a:srcRect l="-18" t="13641" r="85353" b="64363"/>
          <a:stretch/>
        </p:blipFill>
        <p:spPr>
          <a:xfrm>
            <a:off x="3173703" y="3187315"/>
            <a:ext cx="766072" cy="7660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תמונה 8">
            <a:extLst>
              <a:ext uri="{FF2B5EF4-FFF2-40B4-BE49-F238E27FC236}">
                <a16:creationId xmlns:a16="http://schemas.microsoft.com/office/drawing/2014/main" id="{7C78317B-6461-485D-ACB7-9F6D86FFB6BF}"/>
              </a:ext>
            </a:extLst>
          </p:cNvPr>
          <p:cNvPicPr>
            <a:picLocks noChangeAspect="1"/>
          </p:cNvPicPr>
          <p:nvPr/>
        </p:nvPicPr>
        <p:blipFill rotWithShape="1">
          <a:blip r:embed="rId7"/>
          <a:srcRect l="28883" t="29514" r="33874" b="33244"/>
          <a:stretch/>
        </p:blipFill>
        <p:spPr>
          <a:xfrm>
            <a:off x="1054848" y="3194707"/>
            <a:ext cx="789696" cy="78969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תמונה 4">
            <a:extLst>
              <a:ext uri="{FF2B5EF4-FFF2-40B4-BE49-F238E27FC236}">
                <a16:creationId xmlns:a16="http://schemas.microsoft.com/office/drawing/2014/main" id="{8E0D8C80-BA63-472B-BC85-0AF1E159B30D}"/>
              </a:ext>
            </a:extLst>
          </p:cNvPr>
          <p:cNvPicPr>
            <a:picLocks noChangeAspect="1"/>
          </p:cNvPicPr>
          <p:nvPr/>
        </p:nvPicPr>
        <p:blipFill rotWithShape="1">
          <a:blip r:embed="rId8"/>
          <a:srcRect l="35634" t="4668" r="23524" b="54492"/>
          <a:stretch/>
        </p:blipFill>
        <p:spPr>
          <a:xfrm>
            <a:off x="6942324" y="1140949"/>
            <a:ext cx="791013" cy="7910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תמונה 2">
            <a:extLst>
              <a:ext uri="{FF2B5EF4-FFF2-40B4-BE49-F238E27FC236}">
                <a16:creationId xmlns:a16="http://schemas.microsoft.com/office/drawing/2014/main" id="{3F9781C7-2D6C-4E8A-9CEC-D2516FA85F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6234" y="1169372"/>
            <a:ext cx="762590" cy="76259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1" name="Shape 61"/>
          <p:cNvSpPr txBox="1">
            <a:spLocks noGrp="1"/>
          </p:cNvSpPr>
          <p:nvPr>
            <p:ph type="title"/>
          </p:nvPr>
        </p:nvSpPr>
        <p:spPr>
          <a:xfrm>
            <a:off x="929877" y="832219"/>
            <a:ext cx="6866100" cy="857400"/>
          </a:xfrm>
          <a:prstGeom prst="rect">
            <a:avLst/>
          </a:prstGeom>
          <a:noFill/>
          <a:ln>
            <a:noFill/>
          </a:ln>
        </p:spPr>
        <p:txBody>
          <a:bodyPr wrap="square" lIns="91425" tIns="91425" rIns="91425" bIns="91425" anchor="t" anchorCtr="0">
            <a:noAutofit/>
          </a:bodyPr>
          <a:lstStyle/>
          <a:p>
            <a:pPr marL="0" marR="0" lvl="0" indent="-368300" algn="l" rtl="0">
              <a:lnSpc>
                <a:spcPct val="100000"/>
              </a:lnSpc>
              <a:spcBef>
                <a:spcPts val="0"/>
              </a:spcBef>
              <a:spcAft>
                <a:spcPts val="0"/>
              </a:spcAft>
              <a:buClr>
                <a:srgbClr val="434343"/>
              </a:buClr>
              <a:buSzPts val="5800"/>
              <a:buFont typeface="Raleway ExtraBold"/>
              <a:buNone/>
            </a:pPr>
            <a:r>
              <a:rPr lang="x-none" sz="5800" b="0" i="0" u="none" strike="noStrike" cap="none" dirty="0">
                <a:solidFill>
                  <a:srgbClr val="434343"/>
                </a:solidFill>
                <a:latin typeface="Raleway ExtraBold"/>
                <a:ea typeface="Raleway ExtraBold"/>
                <a:cs typeface="Raleway ExtraBold"/>
                <a:sym typeface="Raleway ExtraBold"/>
              </a:rPr>
              <a:t>The</a:t>
            </a:r>
            <a:br>
              <a:rPr lang="x-none" sz="5800" b="0" i="0" u="none" strike="noStrike" cap="none" dirty="0">
                <a:solidFill>
                  <a:srgbClr val="434343"/>
                </a:solidFill>
                <a:latin typeface="Raleway ExtraBold"/>
                <a:ea typeface="Raleway ExtraBold"/>
                <a:cs typeface="Raleway ExtraBold"/>
                <a:sym typeface="Raleway ExtraBold"/>
              </a:rPr>
            </a:br>
            <a:r>
              <a:rPr lang="x-none" sz="5800" b="0" i="0" u="none" strike="noStrike" cap="none" dirty="0">
                <a:solidFill>
                  <a:srgbClr val="FFB600"/>
                </a:solidFill>
                <a:latin typeface="Raleway ExtraBold"/>
                <a:ea typeface="Raleway ExtraBold"/>
                <a:cs typeface="Raleway ExtraBold"/>
                <a:sym typeface="Raleway ExtraBold"/>
              </a:rPr>
              <a:t>Team</a:t>
            </a:r>
          </a:p>
        </p:txBody>
      </p:sp>
      <p:sp>
        <p:nvSpPr>
          <p:cNvPr id="62" name="Shape 62"/>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2</a:t>
            </a:fld>
            <a:endParaRPr lang="x-none" sz="1400" b="0" i="0" u="none" strike="noStrike" cap="none">
              <a:solidFill>
                <a:srgbClr val="000000"/>
              </a:solidFill>
              <a:latin typeface="Arial"/>
              <a:ea typeface="Arial"/>
              <a:cs typeface="Arial"/>
              <a:sym typeface="Arial"/>
            </a:endParaRPr>
          </a:p>
        </p:txBody>
      </p:sp>
      <p:sp>
        <p:nvSpPr>
          <p:cNvPr id="63" name="Shape 63"/>
          <p:cNvSpPr/>
          <p:nvPr/>
        </p:nvSpPr>
        <p:spPr>
          <a:xfrm>
            <a:off x="1053530" y="3174912"/>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64" name="Shape 64"/>
          <p:cNvSpPr txBox="1"/>
          <p:nvPr/>
        </p:nvSpPr>
        <p:spPr>
          <a:xfrm>
            <a:off x="594488" y="3874946"/>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err="1">
                <a:solidFill>
                  <a:srgbClr val="434343"/>
                </a:solidFill>
                <a:latin typeface="Raleway ExtraBold"/>
                <a:ea typeface="Raleway ExtraBold"/>
                <a:cs typeface="Raleway ExtraBold"/>
                <a:sym typeface="Raleway ExtraBold"/>
              </a:rPr>
              <a:t>Yair</a:t>
            </a:r>
            <a:r>
              <a:rPr lang="en-US" sz="1000" b="0" i="0" u="none" strike="noStrike" cap="none" dirty="0">
                <a:solidFill>
                  <a:srgbClr val="434343"/>
                </a:solidFill>
                <a:latin typeface="Raleway ExtraBold"/>
                <a:ea typeface="Raleway ExtraBold"/>
                <a:cs typeface="Raleway ExtraBold"/>
                <a:sym typeface="Raleway ExtraBold"/>
              </a:rPr>
              <a:t> Feldman</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66" name="Shape 66"/>
          <p:cNvSpPr txBox="1"/>
          <p:nvPr/>
        </p:nvSpPr>
        <p:spPr>
          <a:xfrm>
            <a:off x="2699425"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Ran </a:t>
            </a:r>
            <a:r>
              <a:rPr lang="en-US" sz="1000" dirty="0" err="1">
                <a:solidFill>
                  <a:srgbClr val="434343"/>
                </a:solidFill>
                <a:latin typeface="Raleway ExtraBold"/>
                <a:ea typeface="Raleway ExtraBold"/>
                <a:cs typeface="Raleway ExtraBold"/>
                <a:sym typeface="Raleway ExtraBold"/>
              </a:rPr>
              <a:t>Yeheskel</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68" name="Shape 68"/>
          <p:cNvSpPr/>
          <p:nvPr/>
        </p:nvSpPr>
        <p:spPr>
          <a:xfrm>
            <a:off x="5240452" y="3173907"/>
            <a:ext cx="791100" cy="791100"/>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69" name="Shape 69"/>
          <p:cNvSpPr txBox="1"/>
          <p:nvPr/>
        </p:nvSpPr>
        <p:spPr>
          <a:xfrm>
            <a:off x="4781413"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err="1">
                <a:solidFill>
                  <a:srgbClr val="434343"/>
                </a:solidFill>
                <a:latin typeface="Raleway ExtraBold"/>
                <a:ea typeface="Raleway ExtraBold"/>
                <a:cs typeface="Raleway ExtraBold"/>
                <a:sym typeface="Raleway ExtraBold"/>
              </a:rPr>
              <a:t>Dor</a:t>
            </a:r>
            <a:r>
              <a:rPr lang="en-US" sz="1000" dirty="0">
                <a:solidFill>
                  <a:srgbClr val="434343"/>
                </a:solidFill>
                <a:latin typeface="Raleway ExtraBold"/>
                <a:ea typeface="Raleway ExtraBold"/>
                <a:cs typeface="Raleway ExtraBold"/>
                <a:sym typeface="Raleway ExtraBold"/>
              </a:rPr>
              <a:t> </a:t>
            </a:r>
            <a:r>
              <a:rPr lang="en-US" sz="1000" dirty="0" err="1">
                <a:solidFill>
                  <a:srgbClr val="434343"/>
                </a:solidFill>
                <a:latin typeface="Raleway ExtraBold"/>
                <a:ea typeface="Raleway ExtraBold"/>
                <a:cs typeface="Raleway ExtraBold"/>
                <a:sym typeface="Raleway ExtraBold"/>
              </a:rPr>
              <a:t>Granat</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71" name="Shape 71"/>
          <p:cNvSpPr/>
          <p:nvPr/>
        </p:nvSpPr>
        <p:spPr>
          <a:xfrm>
            <a:off x="7322430" y="3174912"/>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72" name="Shape 72"/>
          <p:cNvSpPr txBox="1"/>
          <p:nvPr/>
        </p:nvSpPr>
        <p:spPr>
          <a:xfrm>
            <a:off x="6863388"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Tomer Kay</a:t>
            </a:r>
            <a:endParaRPr lang="x-none" sz="1000" b="0" i="0" u="none" strike="noStrike" cap="none" dirty="0">
              <a:solidFill>
                <a:srgbClr val="434343"/>
              </a:solidFill>
              <a:latin typeface="Raleway ExtraBold"/>
              <a:ea typeface="Raleway ExtraBold"/>
              <a:cs typeface="Raleway ExtraBold"/>
              <a:sym typeface="Raleway ExtraBold"/>
            </a:endParaRPr>
          </a:p>
        </p:txBody>
      </p:sp>
      <p:grpSp>
        <p:nvGrpSpPr>
          <p:cNvPr id="74" name="Shape 74"/>
          <p:cNvGrpSpPr/>
          <p:nvPr/>
        </p:nvGrpSpPr>
        <p:grpSpPr>
          <a:xfrm>
            <a:off x="7964730" y="329098"/>
            <a:ext cx="977040" cy="722851"/>
            <a:chOff x="5255200" y="3006475"/>
            <a:chExt cx="511700" cy="378575"/>
          </a:xfrm>
        </p:grpSpPr>
        <p:sp>
          <p:nvSpPr>
            <p:cNvPr id="75" name="Shape 75"/>
            <p:cNvSpPr/>
            <p:nvPr/>
          </p:nvSpPr>
          <p:spPr>
            <a:xfrm>
              <a:off x="5255200" y="3006475"/>
              <a:ext cx="349900" cy="349875"/>
            </a:xfrm>
            <a:custGeom>
              <a:avLst/>
              <a:gdLst/>
              <a:ahLst/>
              <a:cxnLst/>
              <a:rect l="0" t="0" r="0" b="0"/>
              <a:pathLst>
                <a:path w="120000" h="120000" extrusionOk="0">
                  <a:moveTo>
                    <a:pt x="59897" y="40420"/>
                  </a:moveTo>
                  <a:lnTo>
                    <a:pt x="61783" y="40625"/>
                  </a:lnTo>
                  <a:lnTo>
                    <a:pt x="63661" y="40840"/>
                  </a:lnTo>
                  <a:lnTo>
                    <a:pt x="65547" y="41260"/>
                  </a:lnTo>
                  <a:lnTo>
                    <a:pt x="67227" y="41886"/>
                  </a:lnTo>
                  <a:lnTo>
                    <a:pt x="69105" y="42726"/>
                  </a:lnTo>
                  <a:lnTo>
                    <a:pt x="70785" y="43772"/>
                  </a:lnTo>
                  <a:lnTo>
                    <a:pt x="72252" y="44818"/>
                  </a:lnTo>
                  <a:lnTo>
                    <a:pt x="73718" y="46285"/>
                  </a:lnTo>
                  <a:lnTo>
                    <a:pt x="75184" y="47751"/>
                  </a:lnTo>
                  <a:lnTo>
                    <a:pt x="76230" y="49217"/>
                  </a:lnTo>
                  <a:lnTo>
                    <a:pt x="77276" y="50889"/>
                  </a:lnTo>
                  <a:lnTo>
                    <a:pt x="78116" y="52775"/>
                  </a:lnTo>
                  <a:lnTo>
                    <a:pt x="78742" y="54448"/>
                  </a:lnTo>
                  <a:lnTo>
                    <a:pt x="79162" y="56334"/>
                  </a:lnTo>
                  <a:lnTo>
                    <a:pt x="79368" y="58220"/>
                  </a:lnTo>
                  <a:lnTo>
                    <a:pt x="79368" y="60107"/>
                  </a:lnTo>
                  <a:lnTo>
                    <a:pt x="79368" y="61984"/>
                  </a:lnTo>
                  <a:lnTo>
                    <a:pt x="79162" y="63665"/>
                  </a:lnTo>
                  <a:lnTo>
                    <a:pt x="78742" y="65551"/>
                  </a:lnTo>
                  <a:lnTo>
                    <a:pt x="78116" y="67429"/>
                  </a:lnTo>
                  <a:lnTo>
                    <a:pt x="77276" y="69110"/>
                  </a:lnTo>
                  <a:lnTo>
                    <a:pt x="76230" y="70782"/>
                  </a:lnTo>
                  <a:lnTo>
                    <a:pt x="75184" y="72463"/>
                  </a:lnTo>
                  <a:lnTo>
                    <a:pt x="73718" y="73929"/>
                  </a:lnTo>
                  <a:lnTo>
                    <a:pt x="72252" y="75181"/>
                  </a:lnTo>
                  <a:lnTo>
                    <a:pt x="70785" y="76441"/>
                  </a:lnTo>
                  <a:lnTo>
                    <a:pt x="69105" y="77273"/>
                  </a:lnTo>
                  <a:lnTo>
                    <a:pt x="67227" y="78113"/>
                  </a:lnTo>
                  <a:lnTo>
                    <a:pt x="65547" y="78739"/>
                  </a:lnTo>
                  <a:lnTo>
                    <a:pt x="63661" y="79159"/>
                  </a:lnTo>
                  <a:lnTo>
                    <a:pt x="61783" y="79374"/>
                  </a:lnTo>
                  <a:lnTo>
                    <a:pt x="59897" y="79579"/>
                  </a:lnTo>
                  <a:lnTo>
                    <a:pt x="58010" y="79374"/>
                  </a:lnTo>
                  <a:lnTo>
                    <a:pt x="56124" y="79159"/>
                  </a:lnTo>
                  <a:lnTo>
                    <a:pt x="54452" y="78739"/>
                  </a:lnTo>
                  <a:lnTo>
                    <a:pt x="52566" y="78113"/>
                  </a:lnTo>
                  <a:lnTo>
                    <a:pt x="50894" y="77273"/>
                  </a:lnTo>
                  <a:lnTo>
                    <a:pt x="49214" y="76441"/>
                  </a:lnTo>
                  <a:lnTo>
                    <a:pt x="47542" y="75181"/>
                  </a:lnTo>
                  <a:lnTo>
                    <a:pt x="46076" y="73929"/>
                  </a:lnTo>
                  <a:lnTo>
                    <a:pt x="44815" y="72463"/>
                  </a:lnTo>
                  <a:lnTo>
                    <a:pt x="43563" y="70782"/>
                  </a:lnTo>
                  <a:lnTo>
                    <a:pt x="42723" y="69110"/>
                  </a:lnTo>
                  <a:lnTo>
                    <a:pt x="41883" y="67429"/>
                  </a:lnTo>
                  <a:lnTo>
                    <a:pt x="41257" y="65551"/>
                  </a:lnTo>
                  <a:lnTo>
                    <a:pt x="40837" y="63665"/>
                  </a:lnTo>
                  <a:lnTo>
                    <a:pt x="40417" y="61984"/>
                  </a:lnTo>
                  <a:lnTo>
                    <a:pt x="40417" y="60107"/>
                  </a:lnTo>
                  <a:lnTo>
                    <a:pt x="40417" y="58220"/>
                  </a:lnTo>
                  <a:lnTo>
                    <a:pt x="40837" y="56334"/>
                  </a:lnTo>
                  <a:lnTo>
                    <a:pt x="41257" y="54448"/>
                  </a:lnTo>
                  <a:lnTo>
                    <a:pt x="41883" y="52775"/>
                  </a:lnTo>
                  <a:lnTo>
                    <a:pt x="42723" y="50889"/>
                  </a:lnTo>
                  <a:lnTo>
                    <a:pt x="43563" y="49217"/>
                  </a:lnTo>
                  <a:lnTo>
                    <a:pt x="44815" y="47751"/>
                  </a:lnTo>
                  <a:lnTo>
                    <a:pt x="46076" y="46285"/>
                  </a:lnTo>
                  <a:lnTo>
                    <a:pt x="47542" y="44818"/>
                  </a:lnTo>
                  <a:lnTo>
                    <a:pt x="49214" y="43772"/>
                  </a:lnTo>
                  <a:lnTo>
                    <a:pt x="50894" y="42726"/>
                  </a:lnTo>
                  <a:lnTo>
                    <a:pt x="52566" y="41886"/>
                  </a:lnTo>
                  <a:lnTo>
                    <a:pt x="54452" y="41260"/>
                  </a:lnTo>
                  <a:lnTo>
                    <a:pt x="56124" y="40840"/>
                  </a:lnTo>
                  <a:lnTo>
                    <a:pt x="58010" y="40625"/>
                  </a:lnTo>
                  <a:lnTo>
                    <a:pt x="59897" y="40420"/>
                  </a:lnTo>
                  <a:close/>
                  <a:moveTo>
                    <a:pt x="55704" y="0"/>
                  </a:moveTo>
                  <a:lnTo>
                    <a:pt x="54658" y="214"/>
                  </a:lnTo>
                  <a:lnTo>
                    <a:pt x="53612" y="420"/>
                  </a:lnTo>
                  <a:lnTo>
                    <a:pt x="52566" y="1046"/>
                  </a:lnTo>
                  <a:lnTo>
                    <a:pt x="51726" y="1680"/>
                  </a:lnTo>
                  <a:lnTo>
                    <a:pt x="50894" y="2512"/>
                  </a:lnTo>
                  <a:lnTo>
                    <a:pt x="50260" y="3352"/>
                  </a:lnTo>
                  <a:lnTo>
                    <a:pt x="49839" y="4398"/>
                  </a:lnTo>
                  <a:lnTo>
                    <a:pt x="49634" y="5444"/>
                  </a:lnTo>
                  <a:lnTo>
                    <a:pt x="48168" y="17800"/>
                  </a:lnTo>
                  <a:lnTo>
                    <a:pt x="45655" y="18640"/>
                  </a:lnTo>
                  <a:lnTo>
                    <a:pt x="43143" y="19687"/>
                  </a:lnTo>
                  <a:lnTo>
                    <a:pt x="40837" y="20733"/>
                  </a:lnTo>
                  <a:lnTo>
                    <a:pt x="38539" y="21993"/>
                  </a:lnTo>
                  <a:lnTo>
                    <a:pt x="28696" y="14242"/>
                  </a:lnTo>
                  <a:lnTo>
                    <a:pt x="27650" y="13616"/>
                  </a:lnTo>
                  <a:lnTo>
                    <a:pt x="26604" y="13196"/>
                  </a:lnTo>
                  <a:lnTo>
                    <a:pt x="25550" y="12981"/>
                  </a:lnTo>
                  <a:lnTo>
                    <a:pt x="23458" y="12981"/>
                  </a:lnTo>
                  <a:lnTo>
                    <a:pt x="22206" y="13401"/>
                  </a:lnTo>
                  <a:lnTo>
                    <a:pt x="21366" y="14036"/>
                  </a:lnTo>
                  <a:lnTo>
                    <a:pt x="20525" y="14662"/>
                  </a:lnTo>
                  <a:lnTo>
                    <a:pt x="14661" y="20527"/>
                  </a:lnTo>
                  <a:lnTo>
                    <a:pt x="13829" y="21359"/>
                  </a:lnTo>
                  <a:lnTo>
                    <a:pt x="13409" y="22413"/>
                  </a:lnTo>
                  <a:lnTo>
                    <a:pt x="12989" y="23459"/>
                  </a:lnTo>
                  <a:lnTo>
                    <a:pt x="12783" y="24505"/>
                  </a:lnTo>
                  <a:lnTo>
                    <a:pt x="12783" y="25757"/>
                  </a:lnTo>
                  <a:lnTo>
                    <a:pt x="12989" y="26803"/>
                  </a:lnTo>
                  <a:lnTo>
                    <a:pt x="13409" y="27858"/>
                  </a:lnTo>
                  <a:lnTo>
                    <a:pt x="14035" y="28690"/>
                  </a:lnTo>
                  <a:lnTo>
                    <a:pt x="21786" y="38533"/>
                  </a:lnTo>
                  <a:lnTo>
                    <a:pt x="20525" y="40840"/>
                  </a:lnTo>
                  <a:lnTo>
                    <a:pt x="19479" y="43352"/>
                  </a:lnTo>
                  <a:lnTo>
                    <a:pt x="18639" y="45864"/>
                  </a:lnTo>
                  <a:lnTo>
                    <a:pt x="17807" y="48377"/>
                  </a:lnTo>
                  <a:lnTo>
                    <a:pt x="5452" y="49637"/>
                  </a:lnTo>
                  <a:lnTo>
                    <a:pt x="4406" y="50049"/>
                  </a:lnTo>
                  <a:lnTo>
                    <a:pt x="3360" y="50469"/>
                  </a:lnTo>
                  <a:lnTo>
                    <a:pt x="2306" y="51095"/>
                  </a:lnTo>
                  <a:lnTo>
                    <a:pt x="1474" y="51729"/>
                  </a:lnTo>
                  <a:lnTo>
                    <a:pt x="848" y="52775"/>
                  </a:lnTo>
                  <a:lnTo>
                    <a:pt x="428" y="53616"/>
                  </a:lnTo>
                  <a:lnTo>
                    <a:pt x="8" y="54868"/>
                  </a:lnTo>
                  <a:lnTo>
                    <a:pt x="8" y="55914"/>
                  </a:lnTo>
                  <a:lnTo>
                    <a:pt x="8" y="64085"/>
                  </a:lnTo>
                  <a:lnTo>
                    <a:pt x="8" y="65337"/>
                  </a:lnTo>
                  <a:lnTo>
                    <a:pt x="428" y="66383"/>
                  </a:lnTo>
                  <a:lnTo>
                    <a:pt x="848" y="67429"/>
                  </a:lnTo>
                  <a:lnTo>
                    <a:pt x="1474" y="68270"/>
                  </a:lnTo>
                  <a:lnTo>
                    <a:pt x="2306" y="69110"/>
                  </a:lnTo>
                  <a:lnTo>
                    <a:pt x="3360" y="69736"/>
                  </a:lnTo>
                  <a:lnTo>
                    <a:pt x="4406" y="70156"/>
                  </a:lnTo>
                  <a:lnTo>
                    <a:pt x="5452" y="70362"/>
                  </a:lnTo>
                  <a:lnTo>
                    <a:pt x="17807" y="71828"/>
                  </a:lnTo>
                  <a:lnTo>
                    <a:pt x="18639" y="74340"/>
                  </a:lnTo>
                  <a:lnTo>
                    <a:pt x="19479" y="76647"/>
                  </a:lnTo>
                  <a:lnTo>
                    <a:pt x="20525" y="79159"/>
                  </a:lnTo>
                  <a:lnTo>
                    <a:pt x="21786" y="81466"/>
                  </a:lnTo>
                  <a:lnTo>
                    <a:pt x="14035" y="91309"/>
                  </a:lnTo>
                  <a:lnTo>
                    <a:pt x="13409" y="92355"/>
                  </a:lnTo>
                  <a:lnTo>
                    <a:pt x="12989" y="93401"/>
                  </a:lnTo>
                  <a:lnTo>
                    <a:pt x="12783" y="94448"/>
                  </a:lnTo>
                  <a:lnTo>
                    <a:pt x="12783" y="95494"/>
                  </a:lnTo>
                  <a:lnTo>
                    <a:pt x="12989" y="96540"/>
                  </a:lnTo>
                  <a:lnTo>
                    <a:pt x="13409" y="97586"/>
                  </a:lnTo>
                  <a:lnTo>
                    <a:pt x="13829" y="98640"/>
                  </a:lnTo>
                  <a:lnTo>
                    <a:pt x="14661" y="99472"/>
                  </a:lnTo>
                  <a:lnTo>
                    <a:pt x="20525" y="105337"/>
                  </a:lnTo>
                  <a:lnTo>
                    <a:pt x="21366" y="106177"/>
                  </a:lnTo>
                  <a:lnTo>
                    <a:pt x="22206" y="106598"/>
                  </a:lnTo>
                  <a:lnTo>
                    <a:pt x="23458" y="107009"/>
                  </a:lnTo>
                  <a:lnTo>
                    <a:pt x="24504" y="107224"/>
                  </a:lnTo>
                  <a:lnTo>
                    <a:pt x="25550" y="107224"/>
                  </a:lnTo>
                  <a:lnTo>
                    <a:pt x="26604" y="106803"/>
                  </a:lnTo>
                  <a:lnTo>
                    <a:pt x="27650" y="106383"/>
                  </a:lnTo>
                  <a:lnTo>
                    <a:pt x="28696" y="105963"/>
                  </a:lnTo>
                  <a:lnTo>
                    <a:pt x="38539" y="98220"/>
                  </a:lnTo>
                  <a:lnTo>
                    <a:pt x="40837" y="99266"/>
                  </a:lnTo>
                  <a:lnTo>
                    <a:pt x="43143" y="100518"/>
                  </a:lnTo>
                  <a:lnTo>
                    <a:pt x="45655" y="101359"/>
                  </a:lnTo>
                  <a:lnTo>
                    <a:pt x="48168" y="102199"/>
                  </a:lnTo>
                  <a:lnTo>
                    <a:pt x="49634" y="114555"/>
                  </a:lnTo>
                  <a:lnTo>
                    <a:pt x="49839" y="115601"/>
                  </a:lnTo>
                  <a:lnTo>
                    <a:pt x="50260" y="116647"/>
                  </a:lnTo>
                  <a:lnTo>
                    <a:pt x="50894" y="117693"/>
                  </a:lnTo>
                  <a:lnTo>
                    <a:pt x="51726" y="118533"/>
                  </a:lnTo>
                  <a:lnTo>
                    <a:pt x="52566" y="119159"/>
                  </a:lnTo>
                  <a:lnTo>
                    <a:pt x="53612" y="119579"/>
                  </a:lnTo>
                  <a:lnTo>
                    <a:pt x="54658" y="120000"/>
                  </a:lnTo>
                  <a:lnTo>
                    <a:pt x="65127" y="120000"/>
                  </a:lnTo>
                  <a:lnTo>
                    <a:pt x="66387" y="119579"/>
                  </a:lnTo>
                  <a:lnTo>
                    <a:pt x="67227" y="119159"/>
                  </a:lnTo>
                  <a:lnTo>
                    <a:pt x="68273" y="118533"/>
                  </a:lnTo>
                  <a:lnTo>
                    <a:pt x="68899" y="117693"/>
                  </a:lnTo>
                  <a:lnTo>
                    <a:pt x="69525" y="116647"/>
                  </a:lnTo>
                  <a:lnTo>
                    <a:pt x="69945" y="115601"/>
                  </a:lnTo>
                  <a:lnTo>
                    <a:pt x="70160" y="114555"/>
                  </a:lnTo>
                  <a:lnTo>
                    <a:pt x="71617" y="102199"/>
                  </a:lnTo>
                  <a:lnTo>
                    <a:pt x="74138" y="101359"/>
                  </a:lnTo>
                  <a:lnTo>
                    <a:pt x="76650" y="100518"/>
                  </a:lnTo>
                  <a:lnTo>
                    <a:pt x="79162" y="99266"/>
                  </a:lnTo>
                  <a:lnTo>
                    <a:pt x="81460" y="98220"/>
                  </a:lnTo>
                  <a:lnTo>
                    <a:pt x="91303" y="105963"/>
                  </a:lnTo>
                  <a:lnTo>
                    <a:pt x="92143" y="106383"/>
                  </a:lnTo>
                  <a:lnTo>
                    <a:pt x="93189" y="106803"/>
                  </a:lnTo>
                  <a:lnTo>
                    <a:pt x="94235" y="107224"/>
                  </a:lnTo>
                  <a:lnTo>
                    <a:pt x="95495" y="107224"/>
                  </a:lnTo>
                  <a:lnTo>
                    <a:pt x="96541" y="107009"/>
                  </a:lnTo>
                  <a:lnTo>
                    <a:pt x="97587" y="106598"/>
                  </a:lnTo>
                  <a:lnTo>
                    <a:pt x="98633" y="106177"/>
                  </a:lnTo>
                  <a:lnTo>
                    <a:pt x="99474" y="105337"/>
                  </a:lnTo>
                  <a:lnTo>
                    <a:pt x="105338" y="99472"/>
                  </a:lnTo>
                  <a:lnTo>
                    <a:pt x="105964" y="98640"/>
                  </a:lnTo>
                  <a:lnTo>
                    <a:pt x="106590" y="97586"/>
                  </a:lnTo>
                  <a:lnTo>
                    <a:pt x="106804" y="96540"/>
                  </a:lnTo>
                  <a:lnTo>
                    <a:pt x="107010" y="95494"/>
                  </a:lnTo>
                  <a:lnTo>
                    <a:pt x="107010" y="94448"/>
                  </a:lnTo>
                  <a:lnTo>
                    <a:pt x="106804" y="93401"/>
                  </a:lnTo>
                  <a:lnTo>
                    <a:pt x="106384" y="92355"/>
                  </a:lnTo>
                  <a:lnTo>
                    <a:pt x="105750" y="91309"/>
                  </a:lnTo>
                  <a:lnTo>
                    <a:pt x="98008" y="81466"/>
                  </a:lnTo>
                  <a:lnTo>
                    <a:pt x="99259" y="79159"/>
                  </a:lnTo>
                  <a:lnTo>
                    <a:pt x="100305" y="76647"/>
                  </a:lnTo>
                  <a:lnTo>
                    <a:pt x="101360" y="74340"/>
                  </a:lnTo>
                  <a:lnTo>
                    <a:pt x="101986" y="71828"/>
                  </a:lnTo>
                  <a:lnTo>
                    <a:pt x="114547" y="70362"/>
                  </a:lnTo>
                  <a:lnTo>
                    <a:pt x="115593" y="70156"/>
                  </a:lnTo>
                  <a:lnTo>
                    <a:pt x="116639" y="69736"/>
                  </a:lnTo>
                  <a:lnTo>
                    <a:pt x="117479" y="69110"/>
                  </a:lnTo>
                  <a:lnTo>
                    <a:pt x="118319" y="68270"/>
                  </a:lnTo>
                  <a:lnTo>
                    <a:pt x="118945" y="67429"/>
                  </a:lnTo>
                  <a:lnTo>
                    <a:pt x="119571" y="66383"/>
                  </a:lnTo>
                  <a:lnTo>
                    <a:pt x="119785" y="65337"/>
                  </a:lnTo>
                  <a:lnTo>
                    <a:pt x="119991" y="64085"/>
                  </a:lnTo>
                  <a:lnTo>
                    <a:pt x="119991" y="55914"/>
                  </a:lnTo>
                  <a:lnTo>
                    <a:pt x="119785" y="54868"/>
                  </a:lnTo>
                  <a:lnTo>
                    <a:pt x="119571" y="53616"/>
                  </a:lnTo>
                  <a:lnTo>
                    <a:pt x="118945" y="52775"/>
                  </a:lnTo>
                  <a:lnTo>
                    <a:pt x="118319" y="51729"/>
                  </a:lnTo>
                  <a:lnTo>
                    <a:pt x="117479" y="51095"/>
                  </a:lnTo>
                  <a:lnTo>
                    <a:pt x="116639" y="50469"/>
                  </a:lnTo>
                  <a:lnTo>
                    <a:pt x="115593" y="50049"/>
                  </a:lnTo>
                  <a:lnTo>
                    <a:pt x="114547" y="49637"/>
                  </a:lnTo>
                  <a:lnTo>
                    <a:pt x="101986" y="48377"/>
                  </a:lnTo>
                  <a:lnTo>
                    <a:pt x="101360" y="45864"/>
                  </a:lnTo>
                  <a:lnTo>
                    <a:pt x="100305" y="43352"/>
                  </a:lnTo>
                  <a:lnTo>
                    <a:pt x="99259" y="40840"/>
                  </a:lnTo>
                  <a:lnTo>
                    <a:pt x="98008" y="38533"/>
                  </a:lnTo>
                  <a:lnTo>
                    <a:pt x="105750" y="28690"/>
                  </a:lnTo>
                  <a:lnTo>
                    <a:pt x="106384" y="27858"/>
                  </a:lnTo>
                  <a:lnTo>
                    <a:pt x="106804" y="26803"/>
                  </a:lnTo>
                  <a:lnTo>
                    <a:pt x="107010" y="25757"/>
                  </a:lnTo>
                  <a:lnTo>
                    <a:pt x="107010" y="24505"/>
                  </a:lnTo>
                  <a:lnTo>
                    <a:pt x="106804" y="23459"/>
                  </a:lnTo>
                  <a:lnTo>
                    <a:pt x="106590" y="22413"/>
                  </a:lnTo>
                  <a:lnTo>
                    <a:pt x="105964" y="21359"/>
                  </a:lnTo>
                  <a:lnTo>
                    <a:pt x="105338" y="20527"/>
                  </a:lnTo>
                  <a:lnTo>
                    <a:pt x="99474" y="14662"/>
                  </a:lnTo>
                  <a:lnTo>
                    <a:pt x="98633" y="14036"/>
                  </a:lnTo>
                  <a:lnTo>
                    <a:pt x="97587" y="13401"/>
                  </a:lnTo>
                  <a:lnTo>
                    <a:pt x="96541" y="12981"/>
                  </a:lnTo>
                  <a:lnTo>
                    <a:pt x="94235" y="12981"/>
                  </a:lnTo>
                  <a:lnTo>
                    <a:pt x="93189" y="13196"/>
                  </a:lnTo>
                  <a:lnTo>
                    <a:pt x="92143" y="13616"/>
                  </a:lnTo>
                  <a:lnTo>
                    <a:pt x="91303" y="14242"/>
                  </a:lnTo>
                  <a:lnTo>
                    <a:pt x="81460" y="21993"/>
                  </a:lnTo>
                  <a:lnTo>
                    <a:pt x="79162" y="20733"/>
                  </a:lnTo>
                  <a:lnTo>
                    <a:pt x="76650" y="19687"/>
                  </a:lnTo>
                  <a:lnTo>
                    <a:pt x="74138" y="18640"/>
                  </a:lnTo>
                  <a:lnTo>
                    <a:pt x="71617" y="17800"/>
                  </a:lnTo>
                  <a:lnTo>
                    <a:pt x="70160" y="5444"/>
                  </a:lnTo>
                  <a:lnTo>
                    <a:pt x="69945" y="4398"/>
                  </a:lnTo>
                  <a:lnTo>
                    <a:pt x="69525" y="3352"/>
                  </a:lnTo>
                  <a:lnTo>
                    <a:pt x="68899" y="2512"/>
                  </a:lnTo>
                  <a:lnTo>
                    <a:pt x="68273" y="1680"/>
                  </a:lnTo>
                  <a:lnTo>
                    <a:pt x="67227" y="1046"/>
                  </a:lnTo>
                  <a:lnTo>
                    <a:pt x="66387" y="420"/>
                  </a:lnTo>
                  <a:lnTo>
                    <a:pt x="65127" y="214"/>
                  </a:lnTo>
                  <a:lnTo>
                    <a:pt x="64081"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Shape 76"/>
            <p:cNvSpPr/>
            <p:nvPr/>
          </p:nvSpPr>
          <p:spPr>
            <a:xfrm>
              <a:off x="5567825" y="3185975"/>
              <a:ext cx="199075" cy="199075"/>
            </a:xfrm>
            <a:custGeom>
              <a:avLst/>
              <a:gdLst/>
              <a:ahLst/>
              <a:cxnLst/>
              <a:rect l="0" t="0" r="0" b="0"/>
              <a:pathLst>
                <a:path w="120000" h="120000" extrusionOk="0">
                  <a:moveTo>
                    <a:pt x="59269" y="34600"/>
                  </a:moveTo>
                  <a:lnTo>
                    <a:pt x="61830" y="34976"/>
                  </a:lnTo>
                  <a:lnTo>
                    <a:pt x="64407" y="34976"/>
                  </a:lnTo>
                  <a:lnTo>
                    <a:pt x="66623" y="35715"/>
                  </a:lnTo>
                  <a:lnTo>
                    <a:pt x="69200" y="36453"/>
                  </a:lnTo>
                  <a:lnTo>
                    <a:pt x="71400" y="37553"/>
                  </a:lnTo>
                  <a:lnTo>
                    <a:pt x="73615" y="38653"/>
                  </a:lnTo>
                  <a:lnTo>
                    <a:pt x="75830" y="40130"/>
                  </a:lnTo>
                  <a:lnTo>
                    <a:pt x="77669" y="41969"/>
                  </a:lnTo>
                  <a:lnTo>
                    <a:pt x="79507" y="43445"/>
                  </a:lnTo>
                  <a:lnTo>
                    <a:pt x="80969" y="45646"/>
                  </a:lnTo>
                  <a:lnTo>
                    <a:pt x="82084" y="47484"/>
                  </a:lnTo>
                  <a:lnTo>
                    <a:pt x="83184" y="49699"/>
                  </a:lnTo>
                  <a:lnTo>
                    <a:pt x="84284" y="51900"/>
                  </a:lnTo>
                  <a:lnTo>
                    <a:pt x="84661" y="54476"/>
                  </a:lnTo>
                  <a:lnTo>
                    <a:pt x="85023" y="56692"/>
                  </a:lnTo>
                  <a:lnTo>
                    <a:pt x="85399" y="59269"/>
                  </a:lnTo>
                  <a:lnTo>
                    <a:pt x="85399" y="61469"/>
                  </a:lnTo>
                  <a:lnTo>
                    <a:pt x="85023" y="64046"/>
                  </a:lnTo>
                  <a:lnTo>
                    <a:pt x="84661" y="66623"/>
                  </a:lnTo>
                  <a:lnTo>
                    <a:pt x="83923" y="68838"/>
                  </a:lnTo>
                  <a:lnTo>
                    <a:pt x="82823" y="71415"/>
                  </a:lnTo>
                  <a:lnTo>
                    <a:pt x="81346" y="73615"/>
                  </a:lnTo>
                  <a:lnTo>
                    <a:pt x="79869" y="75453"/>
                  </a:lnTo>
                  <a:lnTo>
                    <a:pt x="78407" y="77669"/>
                  </a:lnTo>
                  <a:lnTo>
                    <a:pt x="76554" y="79146"/>
                  </a:lnTo>
                  <a:lnTo>
                    <a:pt x="74715" y="80607"/>
                  </a:lnTo>
                  <a:lnTo>
                    <a:pt x="72515" y="82084"/>
                  </a:lnTo>
                  <a:lnTo>
                    <a:pt x="70300" y="83184"/>
                  </a:lnTo>
                  <a:lnTo>
                    <a:pt x="68099" y="83923"/>
                  </a:lnTo>
                  <a:lnTo>
                    <a:pt x="65884" y="84661"/>
                  </a:lnTo>
                  <a:lnTo>
                    <a:pt x="63307" y="85023"/>
                  </a:lnTo>
                  <a:lnTo>
                    <a:pt x="61107" y="85399"/>
                  </a:lnTo>
                  <a:lnTo>
                    <a:pt x="58530" y="85023"/>
                  </a:lnTo>
                  <a:lnTo>
                    <a:pt x="55953" y="85023"/>
                  </a:lnTo>
                  <a:lnTo>
                    <a:pt x="53738" y="84299"/>
                  </a:lnTo>
                  <a:lnTo>
                    <a:pt x="51161" y="83561"/>
                  </a:lnTo>
                  <a:lnTo>
                    <a:pt x="48961" y="82446"/>
                  </a:lnTo>
                  <a:lnTo>
                    <a:pt x="46746" y="81346"/>
                  </a:lnTo>
                  <a:lnTo>
                    <a:pt x="44546" y="79869"/>
                  </a:lnTo>
                  <a:lnTo>
                    <a:pt x="42692" y="78030"/>
                  </a:lnTo>
                  <a:lnTo>
                    <a:pt x="40853" y="76569"/>
                  </a:lnTo>
                  <a:lnTo>
                    <a:pt x="39392" y="74353"/>
                  </a:lnTo>
                  <a:lnTo>
                    <a:pt x="38277" y="72515"/>
                  </a:lnTo>
                  <a:lnTo>
                    <a:pt x="37176" y="70300"/>
                  </a:lnTo>
                  <a:lnTo>
                    <a:pt x="36076" y="68099"/>
                  </a:lnTo>
                  <a:lnTo>
                    <a:pt x="35700" y="65523"/>
                  </a:lnTo>
                  <a:lnTo>
                    <a:pt x="34976" y="63307"/>
                  </a:lnTo>
                  <a:lnTo>
                    <a:pt x="34976" y="60730"/>
                  </a:lnTo>
                  <a:lnTo>
                    <a:pt x="34976" y="58530"/>
                  </a:lnTo>
                  <a:lnTo>
                    <a:pt x="35338" y="55953"/>
                  </a:lnTo>
                  <a:lnTo>
                    <a:pt x="35700" y="53376"/>
                  </a:lnTo>
                  <a:lnTo>
                    <a:pt x="36438" y="51161"/>
                  </a:lnTo>
                  <a:lnTo>
                    <a:pt x="37553" y="48584"/>
                  </a:lnTo>
                  <a:lnTo>
                    <a:pt x="39015" y="46384"/>
                  </a:lnTo>
                  <a:lnTo>
                    <a:pt x="40492" y="44546"/>
                  </a:lnTo>
                  <a:lnTo>
                    <a:pt x="41969" y="42330"/>
                  </a:lnTo>
                  <a:lnTo>
                    <a:pt x="43807" y="40869"/>
                  </a:lnTo>
                  <a:lnTo>
                    <a:pt x="45646" y="39392"/>
                  </a:lnTo>
                  <a:lnTo>
                    <a:pt x="47846" y="37915"/>
                  </a:lnTo>
                  <a:lnTo>
                    <a:pt x="50061" y="36815"/>
                  </a:lnTo>
                  <a:lnTo>
                    <a:pt x="52261" y="36076"/>
                  </a:lnTo>
                  <a:lnTo>
                    <a:pt x="54476" y="35338"/>
                  </a:lnTo>
                  <a:lnTo>
                    <a:pt x="57053" y="34976"/>
                  </a:lnTo>
                  <a:lnTo>
                    <a:pt x="59269" y="34600"/>
                  </a:lnTo>
                  <a:close/>
                  <a:moveTo>
                    <a:pt x="46007" y="15"/>
                  </a:moveTo>
                  <a:lnTo>
                    <a:pt x="44907" y="376"/>
                  </a:lnTo>
                  <a:lnTo>
                    <a:pt x="36815" y="2953"/>
                  </a:lnTo>
                  <a:lnTo>
                    <a:pt x="35700" y="3315"/>
                  </a:lnTo>
                  <a:lnTo>
                    <a:pt x="34600" y="4053"/>
                  </a:lnTo>
                  <a:lnTo>
                    <a:pt x="33123" y="5892"/>
                  </a:lnTo>
                  <a:lnTo>
                    <a:pt x="32399" y="8107"/>
                  </a:lnTo>
                  <a:lnTo>
                    <a:pt x="32399" y="9207"/>
                  </a:lnTo>
                  <a:lnTo>
                    <a:pt x="32399" y="10307"/>
                  </a:lnTo>
                  <a:lnTo>
                    <a:pt x="36076" y="27607"/>
                  </a:lnTo>
                  <a:lnTo>
                    <a:pt x="33499" y="29446"/>
                  </a:lnTo>
                  <a:lnTo>
                    <a:pt x="31284" y="31661"/>
                  </a:lnTo>
                  <a:lnTo>
                    <a:pt x="15099" y="25407"/>
                  </a:lnTo>
                  <a:lnTo>
                    <a:pt x="13984" y="25407"/>
                  </a:lnTo>
                  <a:lnTo>
                    <a:pt x="12522" y="25030"/>
                  </a:lnTo>
                  <a:lnTo>
                    <a:pt x="10307" y="25769"/>
                  </a:lnTo>
                  <a:lnTo>
                    <a:pt x="8469" y="26884"/>
                  </a:lnTo>
                  <a:lnTo>
                    <a:pt x="7730" y="27607"/>
                  </a:lnTo>
                  <a:lnTo>
                    <a:pt x="6992" y="28722"/>
                  </a:lnTo>
                  <a:lnTo>
                    <a:pt x="3315" y="36076"/>
                  </a:lnTo>
                  <a:lnTo>
                    <a:pt x="2953" y="37176"/>
                  </a:lnTo>
                  <a:lnTo>
                    <a:pt x="2576" y="38292"/>
                  </a:lnTo>
                  <a:lnTo>
                    <a:pt x="2953" y="40869"/>
                  </a:lnTo>
                  <a:lnTo>
                    <a:pt x="3692" y="42707"/>
                  </a:lnTo>
                  <a:lnTo>
                    <a:pt x="4415" y="43807"/>
                  </a:lnTo>
                  <a:lnTo>
                    <a:pt x="5530" y="44546"/>
                  </a:lnTo>
                  <a:lnTo>
                    <a:pt x="20253" y="54115"/>
                  </a:lnTo>
                  <a:lnTo>
                    <a:pt x="19876" y="57053"/>
                  </a:lnTo>
                  <a:lnTo>
                    <a:pt x="19515" y="60369"/>
                  </a:lnTo>
                  <a:lnTo>
                    <a:pt x="3692" y="67723"/>
                  </a:lnTo>
                  <a:lnTo>
                    <a:pt x="2953" y="68099"/>
                  </a:lnTo>
                  <a:lnTo>
                    <a:pt x="1853" y="68838"/>
                  </a:lnTo>
                  <a:lnTo>
                    <a:pt x="738" y="71038"/>
                  </a:lnTo>
                  <a:lnTo>
                    <a:pt x="0" y="73253"/>
                  </a:lnTo>
                  <a:lnTo>
                    <a:pt x="376" y="74353"/>
                  </a:lnTo>
                  <a:lnTo>
                    <a:pt x="376" y="75453"/>
                  </a:lnTo>
                  <a:lnTo>
                    <a:pt x="3315" y="83561"/>
                  </a:lnTo>
                  <a:lnTo>
                    <a:pt x="3692" y="84299"/>
                  </a:lnTo>
                  <a:lnTo>
                    <a:pt x="4415" y="85399"/>
                  </a:lnTo>
                  <a:lnTo>
                    <a:pt x="5892" y="86861"/>
                  </a:lnTo>
                  <a:lnTo>
                    <a:pt x="8107" y="87600"/>
                  </a:lnTo>
                  <a:lnTo>
                    <a:pt x="10307" y="87600"/>
                  </a:lnTo>
                  <a:lnTo>
                    <a:pt x="27607" y="83923"/>
                  </a:lnTo>
                  <a:lnTo>
                    <a:pt x="29446" y="86500"/>
                  </a:lnTo>
                  <a:lnTo>
                    <a:pt x="31661" y="88715"/>
                  </a:lnTo>
                  <a:lnTo>
                    <a:pt x="25769" y="105276"/>
                  </a:lnTo>
                  <a:lnTo>
                    <a:pt x="25407" y="106376"/>
                  </a:lnTo>
                  <a:lnTo>
                    <a:pt x="25407" y="107477"/>
                  </a:lnTo>
                  <a:lnTo>
                    <a:pt x="25769" y="109692"/>
                  </a:lnTo>
                  <a:lnTo>
                    <a:pt x="26869" y="111530"/>
                  </a:lnTo>
                  <a:lnTo>
                    <a:pt x="27984" y="112269"/>
                  </a:lnTo>
                  <a:lnTo>
                    <a:pt x="28707" y="113007"/>
                  </a:lnTo>
                  <a:lnTo>
                    <a:pt x="36438" y="116684"/>
                  </a:lnTo>
                  <a:lnTo>
                    <a:pt x="37553" y="117423"/>
                  </a:lnTo>
                  <a:lnTo>
                    <a:pt x="40853" y="117423"/>
                  </a:lnTo>
                  <a:lnTo>
                    <a:pt x="43069" y="116307"/>
                  </a:lnTo>
                  <a:lnTo>
                    <a:pt x="43807" y="115569"/>
                  </a:lnTo>
                  <a:lnTo>
                    <a:pt x="44546" y="114846"/>
                  </a:lnTo>
                  <a:lnTo>
                    <a:pt x="54115" y="100123"/>
                  </a:lnTo>
                  <a:lnTo>
                    <a:pt x="57415" y="100484"/>
                  </a:lnTo>
                  <a:lnTo>
                    <a:pt x="60369" y="100484"/>
                  </a:lnTo>
                  <a:lnTo>
                    <a:pt x="67723" y="116307"/>
                  </a:lnTo>
                  <a:lnTo>
                    <a:pt x="68461" y="117423"/>
                  </a:lnTo>
                  <a:lnTo>
                    <a:pt x="69200" y="118146"/>
                  </a:lnTo>
                  <a:lnTo>
                    <a:pt x="71038" y="119261"/>
                  </a:lnTo>
                  <a:lnTo>
                    <a:pt x="73253" y="120000"/>
                  </a:lnTo>
                  <a:lnTo>
                    <a:pt x="74353" y="120000"/>
                  </a:lnTo>
                  <a:lnTo>
                    <a:pt x="75453" y="119623"/>
                  </a:lnTo>
                  <a:lnTo>
                    <a:pt x="83546" y="117046"/>
                  </a:lnTo>
                  <a:lnTo>
                    <a:pt x="84661" y="116684"/>
                  </a:lnTo>
                  <a:lnTo>
                    <a:pt x="85399" y="115946"/>
                  </a:lnTo>
                  <a:lnTo>
                    <a:pt x="86861" y="114107"/>
                  </a:lnTo>
                  <a:lnTo>
                    <a:pt x="87976" y="111892"/>
                  </a:lnTo>
                  <a:lnTo>
                    <a:pt x="87976" y="110792"/>
                  </a:lnTo>
                  <a:lnTo>
                    <a:pt x="87976" y="109692"/>
                  </a:lnTo>
                  <a:lnTo>
                    <a:pt x="84284" y="92392"/>
                  </a:lnTo>
                  <a:lnTo>
                    <a:pt x="86500" y="90553"/>
                  </a:lnTo>
                  <a:lnTo>
                    <a:pt x="89076" y="88338"/>
                  </a:lnTo>
                  <a:lnTo>
                    <a:pt x="105261" y="94592"/>
                  </a:lnTo>
                  <a:lnTo>
                    <a:pt x="106376" y="94592"/>
                  </a:lnTo>
                  <a:lnTo>
                    <a:pt x="107477" y="94969"/>
                  </a:lnTo>
                  <a:lnTo>
                    <a:pt x="109677" y="94230"/>
                  </a:lnTo>
                  <a:lnTo>
                    <a:pt x="111892" y="93130"/>
                  </a:lnTo>
                  <a:lnTo>
                    <a:pt x="112630" y="92392"/>
                  </a:lnTo>
                  <a:lnTo>
                    <a:pt x="113369" y="91292"/>
                  </a:lnTo>
                  <a:lnTo>
                    <a:pt x="117046" y="83561"/>
                  </a:lnTo>
                  <a:lnTo>
                    <a:pt x="117408" y="82823"/>
                  </a:lnTo>
                  <a:lnTo>
                    <a:pt x="117784" y="81346"/>
                  </a:lnTo>
                  <a:lnTo>
                    <a:pt x="117408" y="79146"/>
                  </a:lnTo>
                  <a:lnTo>
                    <a:pt x="116307" y="77292"/>
                  </a:lnTo>
                  <a:lnTo>
                    <a:pt x="115569" y="76192"/>
                  </a:lnTo>
                  <a:lnTo>
                    <a:pt x="114831" y="75453"/>
                  </a:lnTo>
                  <a:lnTo>
                    <a:pt x="100107" y="65884"/>
                  </a:lnTo>
                  <a:lnTo>
                    <a:pt x="100484" y="62946"/>
                  </a:lnTo>
                  <a:lnTo>
                    <a:pt x="100484" y="59630"/>
                  </a:lnTo>
                  <a:lnTo>
                    <a:pt x="116307" y="52276"/>
                  </a:lnTo>
                  <a:lnTo>
                    <a:pt x="117408" y="51900"/>
                  </a:lnTo>
                  <a:lnTo>
                    <a:pt x="118523" y="51161"/>
                  </a:lnTo>
                  <a:lnTo>
                    <a:pt x="119623" y="48961"/>
                  </a:lnTo>
                  <a:lnTo>
                    <a:pt x="119984" y="46746"/>
                  </a:lnTo>
                  <a:lnTo>
                    <a:pt x="119984" y="45646"/>
                  </a:lnTo>
                  <a:lnTo>
                    <a:pt x="119984" y="44546"/>
                  </a:lnTo>
                  <a:lnTo>
                    <a:pt x="117046" y="36453"/>
                  </a:lnTo>
                  <a:lnTo>
                    <a:pt x="116684" y="35338"/>
                  </a:lnTo>
                  <a:lnTo>
                    <a:pt x="115946" y="34600"/>
                  </a:lnTo>
                  <a:lnTo>
                    <a:pt x="114107" y="33138"/>
                  </a:lnTo>
                  <a:lnTo>
                    <a:pt x="112254" y="32399"/>
                  </a:lnTo>
                  <a:lnTo>
                    <a:pt x="109677" y="32399"/>
                  </a:lnTo>
                  <a:lnTo>
                    <a:pt x="92753" y="36076"/>
                  </a:lnTo>
                  <a:lnTo>
                    <a:pt x="90915" y="33499"/>
                  </a:lnTo>
                  <a:lnTo>
                    <a:pt x="88700" y="31299"/>
                  </a:lnTo>
                  <a:lnTo>
                    <a:pt x="94592" y="14738"/>
                  </a:lnTo>
                  <a:lnTo>
                    <a:pt x="94969" y="13623"/>
                  </a:lnTo>
                  <a:lnTo>
                    <a:pt x="94969" y="12522"/>
                  </a:lnTo>
                  <a:lnTo>
                    <a:pt x="94592" y="10307"/>
                  </a:lnTo>
                  <a:lnTo>
                    <a:pt x="93115" y="8469"/>
                  </a:lnTo>
                  <a:lnTo>
                    <a:pt x="92392" y="7369"/>
                  </a:lnTo>
                  <a:lnTo>
                    <a:pt x="91653" y="7007"/>
                  </a:lnTo>
                  <a:lnTo>
                    <a:pt x="83923" y="2953"/>
                  </a:lnTo>
                  <a:lnTo>
                    <a:pt x="82823" y="2591"/>
                  </a:lnTo>
                  <a:lnTo>
                    <a:pt x="79507" y="2591"/>
                  </a:lnTo>
                  <a:lnTo>
                    <a:pt x="77292" y="3692"/>
                  </a:lnTo>
                  <a:lnTo>
                    <a:pt x="76554" y="4430"/>
                  </a:lnTo>
                  <a:lnTo>
                    <a:pt x="75830" y="5168"/>
                  </a:lnTo>
                  <a:lnTo>
                    <a:pt x="66261" y="19876"/>
                  </a:lnTo>
                  <a:lnTo>
                    <a:pt x="62946" y="19515"/>
                  </a:lnTo>
                  <a:lnTo>
                    <a:pt x="59992" y="19515"/>
                  </a:lnTo>
                  <a:lnTo>
                    <a:pt x="52638" y="3692"/>
                  </a:lnTo>
                  <a:lnTo>
                    <a:pt x="51900" y="2591"/>
                  </a:lnTo>
                  <a:lnTo>
                    <a:pt x="51161" y="1853"/>
                  </a:lnTo>
                  <a:lnTo>
                    <a:pt x="49323" y="738"/>
                  </a:lnTo>
                  <a:lnTo>
                    <a:pt x="47122" y="15"/>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Shape 77"/>
          <p:cNvSpPr/>
          <p:nvPr/>
        </p:nvSpPr>
        <p:spPr>
          <a:xfrm>
            <a:off x="3154172" y="3169660"/>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78" name="Shape 78"/>
          <p:cNvSpPr/>
          <p:nvPr/>
        </p:nvSpPr>
        <p:spPr>
          <a:xfrm>
            <a:off x="5353185" y="1155161"/>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79" name="Shape 79"/>
          <p:cNvSpPr txBox="1"/>
          <p:nvPr/>
        </p:nvSpPr>
        <p:spPr>
          <a:xfrm>
            <a:off x="4894143" y="1855195"/>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err="1">
                <a:solidFill>
                  <a:srgbClr val="434343"/>
                </a:solidFill>
                <a:latin typeface="Raleway ExtraBold"/>
                <a:ea typeface="Raleway ExtraBold"/>
                <a:cs typeface="Raleway ExtraBold"/>
                <a:sym typeface="Raleway ExtraBold"/>
              </a:rPr>
              <a:t>Eylon</a:t>
            </a:r>
            <a:r>
              <a:rPr lang="x-none" sz="1000" b="0" i="0" u="none" strike="noStrike" cap="none" dirty="0">
                <a:solidFill>
                  <a:srgbClr val="434343"/>
                </a:solidFill>
                <a:latin typeface="Raleway ExtraBold"/>
                <a:ea typeface="Raleway ExtraBold"/>
                <a:cs typeface="Raleway ExtraBold"/>
                <a:sym typeface="Raleway ExtraBold"/>
              </a:rPr>
              <a:t> </a:t>
            </a:r>
            <a:r>
              <a:rPr lang="en-US" sz="1000" b="0" i="0" u="none" strike="noStrike" cap="none" dirty="0" err="1">
                <a:solidFill>
                  <a:srgbClr val="434343"/>
                </a:solidFill>
                <a:latin typeface="Raleway ExtraBold"/>
                <a:ea typeface="Raleway ExtraBold"/>
                <a:cs typeface="Raleway ExtraBold"/>
                <a:sym typeface="Raleway ExtraBold"/>
              </a:rPr>
              <a:t>Shoshan</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81" name="Shape 81"/>
          <p:cNvSpPr txBox="1"/>
          <p:nvPr/>
        </p:nvSpPr>
        <p:spPr>
          <a:xfrm>
            <a:off x="6487578" y="1855195"/>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x-none" sz="1000" b="0" i="0" u="none" strike="noStrike" cap="none">
                <a:solidFill>
                  <a:srgbClr val="434343"/>
                </a:solidFill>
                <a:latin typeface="Raleway ExtraBold"/>
                <a:ea typeface="Raleway ExtraBold"/>
                <a:cs typeface="Raleway ExtraBold"/>
                <a:sym typeface="Raleway ExtraBold"/>
              </a:rPr>
              <a:t>Liran Farhi</a:t>
            </a:r>
          </a:p>
        </p:txBody>
      </p:sp>
      <p:sp>
        <p:nvSpPr>
          <p:cNvPr id="83" name="Shape 83"/>
          <p:cNvSpPr/>
          <p:nvPr/>
        </p:nvSpPr>
        <p:spPr>
          <a:xfrm>
            <a:off x="6942325" y="1149909"/>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26" name="Shape 78">
            <a:extLst>
              <a:ext uri="{FF2B5EF4-FFF2-40B4-BE49-F238E27FC236}">
                <a16:creationId xmlns:a16="http://schemas.microsoft.com/office/drawing/2014/main" id="{F16C477C-8D57-48FB-BDC2-96EF0462CFEA}"/>
              </a:ext>
            </a:extLst>
          </p:cNvPr>
          <p:cNvSpPr/>
          <p:nvPr/>
        </p:nvSpPr>
        <p:spPr>
          <a:xfrm>
            <a:off x="3599736" y="989864"/>
            <a:ext cx="952998" cy="96156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27" name="Shape 79">
            <a:extLst>
              <a:ext uri="{FF2B5EF4-FFF2-40B4-BE49-F238E27FC236}">
                <a16:creationId xmlns:a16="http://schemas.microsoft.com/office/drawing/2014/main" id="{FA83FC01-AC62-4B6A-B9E7-0122CEDD05DB}"/>
              </a:ext>
            </a:extLst>
          </p:cNvPr>
          <p:cNvSpPr txBox="1"/>
          <p:nvPr/>
        </p:nvSpPr>
        <p:spPr>
          <a:xfrm>
            <a:off x="3228283" y="2053141"/>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a:solidFill>
                  <a:srgbClr val="434343"/>
                </a:solidFill>
                <a:latin typeface="Raleway ExtraBold"/>
                <a:ea typeface="Raleway ExtraBold"/>
                <a:cs typeface="Raleway ExtraBold"/>
                <a:sym typeface="Raleway ExtraBold"/>
              </a:rPr>
              <a:t>Tom </a:t>
            </a:r>
            <a:r>
              <a:rPr lang="en-US" sz="1000" b="0" i="0" u="none" strike="noStrike" cap="none" dirty="0" err="1">
                <a:solidFill>
                  <a:srgbClr val="434343"/>
                </a:solidFill>
                <a:latin typeface="Raleway ExtraBold"/>
                <a:ea typeface="Raleway ExtraBold"/>
                <a:cs typeface="Raleway ExtraBold"/>
                <a:sym typeface="Raleway ExtraBold"/>
              </a:rPr>
              <a:t>Palny</a:t>
            </a:r>
            <a:endParaRPr lang="en-US" sz="1000" b="0" i="0" u="none" strike="noStrike" cap="none" dirty="0">
              <a:solidFill>
                <a:srgbClr val="434343"/>
              </a:solidFill>
              <a:latin typeface="Raleway ExtraBold"/>
              <a:ea typeface="Raleway ExtraBold"/>
              <a:cs typeface="Raleway ExtraBold"/>
              <a:sym typeface="Raleway ExtraBold"/>
            </a:endParaRPr>
          </a:p>
          <a:p>
            <a:pPr marL="0" marR="0" lvl="0" indent="-63500" algn="ctr" rtl="0">
              <a:lnSpc>
                <a:spcPct val="115000"/>
              </a:lnSpc>
              <a:spcBef>
                <a:spcPts val="0"/>
              </a:spcBef>
              <a:spcAft>
                <a:spcPts val="0"/>
              </a:spcAft>
              <a:buClr>
                <a:srgbClr val="434343"/>
              </a:buClr>
              <a:buSzPts val="1000"/>
              <a:buFont typeface="Raleway ExtraBold"/>
              <a:buNone/>
            </a:pPr>
            <a:r>
              <a:rPr lang="en-US" sz="1000" dirty="0">
                <a:solidFill>
                  <a:srgbClr val="434343"/>
                </a:solidFill>
                <a:latin typeface="Raleway Light" panose="020B0604020202020204" charset="0"/>
                <a:ea typeface="Raleway ExtraBold"/>
                <a:cs typeface="Raleway ExtraBold"/>
                <a:sym typeface="Raleway ExtraBold"/>
              </a:rPr>
              <a:t>Supervisor</a:t>
            </a:r>
            <a:endParaRPr lang="x-none" sz="1000" b="0" i="0" u="none" strike="noStrike" cap="none" dirty="0">
              <a:solidFill>
                <a:srgbClr val="434343"/>
              </a:solidFill>
              <a:latin typeface="Raleway Light" panose="020B0604020202020204" charset="0"/>
              <a:ea typeface="Raleway ExtraBold"/>
              <a:cs typeface="Raleway ExtraBold"/>
              <a:sym typeface="Raleway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50" name="Shape 50"/>
          <p:cNvSpPr txBox="1"/>
          <p:nvPr/>
        </p:nvSpPr>
        <p:spPr>
          <a:xfrm>
            <a:off x="932546" y="941665"/>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r>
              <a:rPr lang="en-US" sz="5400" b="0" i="0" u="none" strike="noStrike" cap="none" dirty="0">
                <a:solidFill>
                  <a:srgbClr val="FFFFFF"/>
                </a:solidFill>
                <a:latin typeface="Raleway ExtraBold"/>
                <a:ea typeface="Raleway ExtraBold"/>
                <a:cs typeface="Raleway ExtraBold"/>
                <a:sym typeface="Raleway ExtraBold"/>
              </a:rPr>
              <a:t>The </a:t>
            </a:r>
            <a:r>
              <a:rPr lang="en-US" sz="5400" b="0" i="0" u="none" strike="noStrike" cap="none" dirty="0">
                <a:solidFill>
                  <a:srgbClr val="434343"/>
                </a:solidFill>
                <a:latin typeface="Raleway ExtraBold"/>
                <a:ea typeface="Raleway ExtraBold"/>
                <a:cs typeface="Raleway ExtraBold"/>
                <a:sym typeface="Raleway ExtraBold"/>
              </a:rPr>
              <a:t>Pain</a:t>
            </a:r>
            <a:endParaRPr lang="x-none" sz="5400" b="0" i="0" u="none" strike="noStrike" cap="none" dirty="0">
              <a:solidFill>
                <a:srgbClr val="434343"/>
              </a:solidFill>
              <a:latin typeface="Raleway ExtraBold"/>
              <a:ea typeface="Raleway ExtraBold"/>
              <a:cs typeface="Raleway ExtraBold"/>
              <a:sym typeface="Raleway ExtraBold"/>
            </a:endParaRPr>
          </a:p>
        </p:txBody>
      </p:sp>
      <p:pic>
        <p:nvPicPr>
          <p:cNvPr id="3" name="תמונה 2">
            <a:extLst>
              <a:ext uri="{FF2B5EF4-FFF2-40B4-BE49-F238E27FC236}">
                <a16:creationId xmlns:a16="http://schemas.microsoft.com/office/drawing/2014/main" id="{A411248A-21F4-405E-8A65-9FCA8ECC0744}"/>
              </a:ext>
            </a:extLst>
          </p:cNvPr>
          <p:cNvPicPr>
            <a:picLocks noChangeAspect="1"/>
          </p:cNvPicPr>
          <p:nvPr/>
        </p:nvPicPr>
        <p:blipFill>
          <a:blip r:embed="rId3"/>
          <a:stretch>
            <a:fillRect/>
          </a:stretch>
        </p:blipFill>
        <p:spPr>
          <a:xfrm>
            <a:off x="8190763" y="378057"/>
            <a:ext cx="636859" cy="636859"/>
          </a:xfrm>
          <a:prstGeom prst="rect">
            <a:avLst/>
          </a:prstGeom>
        </p:spPr>
      </p:pic>
      <p:sp>
        <p:nvSpPr>
          <p:cNvPr id="10" name="Shape 104">
            <a:extLst>
              <a:ext uri="{FF2B5EF4-FFF2-40B4-BE49-F238E27FC236}">
                <a16:creationId xmlns:a16="http://schemas.microsoft.com/office/drawing/2014/main" id="{82FBC332-790B-4DC7-9355-E01A91F5F023}"/>
              </a:ext>
            </a:extLst>
          </p:cNvPr>
          <p:cNvSpPr txBox="1">
            <a:spLocks/>
          </p:cNvSpPr>
          <p:nvPr/>
        </p:nvSpPr>
        <p:spPr>
          <a:xfrm>
            <a:off x="5509688" y="2470138"/>
            <a:ext cx="2381575" cy="1396039"/>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190500" algn="ctr"/>
            <a:r>
              <a:rPr lang="en-US" sz="2400" dirty="0">
                <a:solidFill>
                  <a:srgbClr val="434343"/>
                </a:solidFill>
                <a:latin typeface="Raleway Light" panose="020B0604020202020204" charset="0"/>
              </a:rPr>
              <a:t>Unnecessary </a:t>
            </a:r>
            <a:r>
              <a:rPr lang="en-US" sz="2400" b="1" dirty="0">
                <a:solidFill>
                  <a:schemeClr val="bg1"/>
                </a:solidFill>
                <a:latin typeface="Raleway Light" panose="020B0604020202020204" charset="0"/>
              </a:rPr>
              <a:t>traffic loads</a:t>
            </a:r>
            <a:endParaRPr lang="x-none" sz="2400" b="1" dirty="0">
              <a:solidFill>
                <a:schemeClr val="bg1"/>
              </a:solidFill>
              <a:latin typeface="Raleway Light" panose="020B0604020202020204" charset="0"/>
            </a:endParaRPr>
          </a:p>
        </p:txBody>
      </p:sp>
      <p:sp>
        <p:nvSpPr>
          <p:cNvPr id="11" name="Shape 104">
            <a:extLst>
              <a:ext uri="{FF2B5EF4-FFF2-40B4-BE49-F238E27FC236}">
                <a16:creationId xmlns:a16="http://schemas.microsoft.com/office/drawing/2014/main" id="{DE6DE8DC-90F6-4E85-BE33-853E748E6601}"/>
              </a:ext>
            </a:extLst>
          </p:cNvPr>
          <p:cNvSpPr txBox="1">
            <a:spLocks/>
          </p:cNvSpPr>
          <p:nvPr/>
        </p:nvSpPr>
        <p:spPr>
          <a:xfrm>
            <a:off x="1345323" y="2470138"/>
            <a:ext cx="2842528" cy="1396039"/>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190500" algn="ctr"/>
            <a:r>
              <a:rPr lang="en-US" sz="2400" b="1" dirty="0">
                <a:solidFill>
                  <a:schemeClr val="bg1"/>
                </a:solidFill>
                <a:latin typeface="Raleway Light" panose="020B0604020202020204" charset="0"/>
              </a:rPr>
              <a:t>Naïve</a:t>
            </a:r>
            <a:r>
              <a:rPr lang="en-US" sz="2400" dirty="0">
                <a:solidFill>
                  <a:srgbClr val="434343"/>
                </a:solidFill>
                <a:latin typeface="Raleway Light" panose="020B0604020202020204" charset="0"/>
              </a:rPr>
              <a:t> Traffic Lights </a:t>
            </a:r>
            <a:r>
              <a:rPr lang="en-US" sz="2400" b="1" dirty="0">
                <a:solidFill>
                  <a:schemeClr val="bg1"/>
                </a:solidFill>
                <a:latin typeface="Raleway Light" panose="020B0604020202020204" charset="0"/>
              </a:rPr>
              <a:t>Scheduling</a:t>
            </a:r>
            <a:endParaRPr lang="x-none" sz="2400" b="1" dirty="0">
              <a:solidFill>
                <a:schemeClr val="bg1"/>
              </a:solidFill>
              <a:latin typeface="Raleway Light" panose="020B0604020202020204" charset="0"/>
            </a:endParaRPr>
          </a:p>
        </p:txBody>
      </p:sp>
      <p:pic>
        <p:nvPicPr>
          <p:cNvPr id="8" name="תמונה 7" descr="תמונה שמכילה אובייקט&#10;&#10;תיאור שנוצר ברמת מהימנות גבוהה">
            <a:extLst>
              <a:ext uri="{FF2B5EF4-FFF2-40B4-BE49-F238E27FC236}">
                <a16:creationId xmlns:a16="http://schemas.microsoft.com/office/drawing/2014/main" id="{6CC9618B-BA71-4E08-9BF5-9E0744848BF4}"/>
              </a:ext>
            </a:extLst>
          </p:cNvPr>
          <p:cNvPicPr>
            <a:picLocks noChangeAspect="1"/>
          </p:cNvPicPr>
          <p:nvPr/>
        </p:nvPicPr>
        <p:blipFill>
          <a:blip r:embed="rId4"/>
          <a:stretch>
            <a:fillRect/>
          </a:stretch>
        </p:blipFill>
        <p:spPr>
          <a:xfrm>
            <a:off x="4501117" y="2794701"/>
            <a:ext cx="698237" cy="698237"/>
          </a:xfrm>
          <a:prstGeom prst="rect">
            <a:avLst/>
          </a:prstGeom>
        </p:spPr>
      </p:pic>
    </p:spTree>
    <p:extLst>
      <p:ext uri="{BB962C8B-B14F-4D97-AF65-F5344CB8AC3E}">
        <p14:creationId xmlns:p14="http://schemas.microsoft.com/office/powerpoint/2010/main" val="99152261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768025" y="1301617"/>
            <a:ext cx="4576275" cy="2540266"/>
          </a:xfrm>
          <a:prstGeom prst="rect">
            <a:avLst/>
          </a:prstGeom>
          <a:noFill/>
          <a:ln>
            <a:noFill/>
          </a:ln>
        </p:spPr>
        <p:txBody>
          <a:bodyPr wrap="square" lIns="91425" tIns="91425" rIns="91425" bIns="91425" anchor="ctr" anchorCtr="0">
            <a:noAutofit/>
          </a:bodyPr>
          <a:lstStyle/>
          <a:p>
            <a:pPr lvl="0" indent="-190500">
              <a:buNone/>
            </a:pPr>
            <a:r>
              <a:rPr lang="en-US" i="0" dirty="0"/>
              <a:t>Helping </a:t>
            </a:r>
            <a:r>
              <a:rPr lang="en-US" b="1" i="0" dirty="0">
                <a:solidFill>
                  <a:schemeClr val="bg1"/>
                </a:solidFill>
              </a:rPr>
              <a:t>municipalities</a:t>
            </a:r>
            <a:r>
              <a:rPr lang="x-none" b="1" i="0" dirty="0"/>
              <a:t> </a:t>
            </a:r>
            <a:r>
              <a:rPr lang="en-US" b="1" i="0" dirty="0">
                <a:solidFill>
                  <a:schemeClr val="bg1"/>
                </a:solidFill>
              </a:rPr>
              <a:t>monitor &amp; Control</a:t>
            </a:r>
            <a:r>
              <a:rPr lang="x-none" b="1" i="0" dirty="0">
                <a:solidFill>
                  <a:schemeClr val="bg1"/>
                </a:solidFill>
              </a:rPr>
              <a:t> </a:t>
            </a:r>
            <a:r>
              <a:rPr lang="en-US" b="1" i="0" dirty="0">
                <a:solidFill>
                  <a:schemeClr val="lt1"/>
                </a:solidFill>
              </a:rPr>
              <a:t>traffic lights</a:t>
            </a:r>
            <a:r>
              <a:rPr lang="x-none" b="1" i="0" dirty="0">
                <a:solidFill>
                  <a:schemeClr val="lt1"/>
                </a:solidFill>
              </a:rPr>
              <a:t> </a:t>
            </a:r>
            <a:r>
              <a:rPr lang="en-US" i="0" dirty="0"/>
              <a:t>in real time</a:t>
            </a:r>
            <a:endParaRPr lang="x-none" i="0" dirty="0">
              <a:solidFill>
                <a:schemeClr val="lt1"/>
              </a:solidFill>
            </a:endParaRPr>
          </a:p>
        </p:txBody>
      </p:sp>
      <p:sp>
        <p:nvSpPr>
          <p:cNvPr id="105" name="Shape 10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4</a:t>
            </a:fld>
            <a:endParaRPr lang="x-none" sz="1400" b="0" i="0" u="none" strike="noStrike" cap="none">
              <a:solidFill>
                <a:srgbClr val="000000"/>
              </a:solidFill>
              <a:latin typeface="Arial"/>
              <a:ea typeface="Arial"/>
              <a:cs typeface="Arial"/>
              <a:sym typeface="Arial"/>
            </a:endParaRPr>
          </a:p>
        </p:txBody>
      </p:sp>
      <p:sp>
        <p:nvSpPr>
          <p:cNvPr id="106" name="Shape 106"/>
          <p:cNvSpPr txBox="1"/>
          <p:nvPr/>
        </p:nvSpPr>
        <p:spPr>
          <a:xfrm>
            <a:off x="5687502" y="3040995"/>
            <a:ext cx="2181729"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Reduce costs</a:t>
            </a:r>
          </a:p>
        </p:txBody>
      </p:sp>
      <p:sp>
        <p:nvSpPr>
          <p:cNvPr id="107" name="Shape 107"/>
          <p:cNvSpPr txBox="1"/>
          <p:nvPr/>
        </p:nvSpPr>
        <p:spPr>
          <a:xfrm>
            <a:off x="5521627" y="1288783"/>
            <a:ext cx="2181729"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Save time</a:t>
            </a:r>
          </a:p>
        </p:txBody>
      </p:sp>
      <p:sp>
        <p:nvSpPr>
          <p:cNvPr id="108" name="Shape 108"/>
          <p:cNvSpPr txBox="1"/>
          <p:nvPr/>
        </p:nvSpPr>
        <p:spPr>
          <a:xfrm>
            <a:off x="5488309" y="2160549"/>
            <a:ext cx="3279582"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Increase productivity</a:t>
            </a:r>
          </a:p>
        </p:txBody>
      </p:sp>
      <p:pic>
        <p:nvPicPr>
          <p:cNvPr id="109" name="Shape 109"/>
          <p:cNvPicPr preferRelativeResize="0"/>
          <p:nvPr/>
        </p:nvPicPr>
        <p:blipFill rotWithShape="1">
          <a:blip r:embed="rId3">
            <a:alphaModFix/>
          </a:blip>
          <a:srcRect/>
          <a:stretch/>
        </p:blipFill>
        <p:spPr>
          <a:xfrm>
            <a:off x="5845013" y="1541612"/>
            <a:ext cx="170180" cy="170180"/>
          </a:xfrm>
          <a:prstGeom prst="rect">
            <a:avLst/>
          </a:prstGeom>
          <a:noFill/>
          <a:ln>
            <a:noFill/>
          </a:ln>
        </p:spPr>
      </p:pic>
      <p:pic>
        <p:nvPicPr>
          <p:cNvPr id="110" name="Shape 110"/>
          <p:cNvPicPr preferRelativeResize="0"/>
          <p:nvPr/>
        </p:nvPicPr>
        <p:blipFill rotWithShape="1">
          <a:blip r:embed="rId3">
            <a:alphaModFix/>
          </a:blip>
          <a:srcRect/>
          <a:stretch/>
        </p:blipFill>
        <p:spPr>
          <a:xfrm>
            <a:off x="5858512" y="3276421"/>
            <a:ext cx="170180" cy="170180"/>
          </a:xfrm>
          <a:prstGeom prst="rect">
            <a:avLst/>
          </a:prstGeom>
          <a:noFill/>
          <a:ln>
            <a:noFill/>
          </a:ln>
        </p:spPr>
      </p:pic>
      <p:pic>
        <p:nvPicPr>
          <p:cNvPr id="111" name="Shape 111"/>
          <p:cNvPicPr preferRelativeResize="0"/>
          <p:nvPr/>
        </p:nvPicPr>
        <p:blipFill rotWithShape="1">
          <a:blip r:embed="rId3">
            <a:alphaModFix/>
          </a:blip>
          <a:srcRect/>
          <a:stretch/>
        </p:blipFill>
        <p:spPr>
          <a:xfrm>
            <a:off x="5848516" y="2415133"/>
            <a:ext cx="170180" cy="170180"/>
          </a:xfrm>
          <a:prstGeom prst="rect">
            <a:avLst/>
          </a:prstGeom>
          <a:noFill/>
          <a:ln>
            <a:noFill/>
          </a:ln>
        </p:spPr>
      </p:pic>
    </p:spTree>
    <p:extLst>
      <p:ext uri="{BB962C8B-B14F-4D97-AF65-F5344CB8AC3E}">
        <p14:creationId xmlns:p14="http://schemas.microsoft.com/office/powerpoint/2010/main" val="4326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par>
                                <p:cTn id="16" presetID="10" presetClass="entr" presetSubtype="0" fill="hold" nodeType="with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fade">
                                      <p:cBhvr>
                                        <p:cTn id="18" dur="500"/>
                                        <p:tgtEl>
                                          <p:spTgt spid="1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nodeType="with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Shape 594"/>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ts val="1400"/>
                <a:buFont typeface="Arial"/>
                <a:buNone/>
              </a:pPr>
              <a:t>5</a:t>
            </a:fld>
            <a:endParaRPr lang="x-none" sz="1400" b="0" i="0" u="none" strike="noStrike" cap="none">
              <a:solidFill>
                <a:srgbClr val="000000"/>
              </a:solidFill>
              <a:latin typeface="Arial"/>
              <a:ea typeface="Arial"/>
              <a:cs typeface="Arial"/>
              <a:sym typeface="Arial"/>
            </a:endParaRPr>
          </a:p>
        </p:txBody>
      </p:sp>
      <p:grpSp>
        <p:nvGrpSpPr>
          <p:cNvPr id="595" name="Shape 595"/>
          <p:cNvGrpSpPr/>
          <p:nvPr/>
        </p:nvGrpSpPr>
        <p:grpSpPr>
          <a:xfrm>
            <a:off x="2347944" y="546104"/>
            <a:ext cx="4247273" cy="4218387"/>
            <a:chOff x="2256566" y="677103"/>
            <a:chExt cx="4036590" cy="3941675"/>
          </a:xfrm>
        </p:grpSpPr>
        <p:sp>
          <p:nvSpPr>
            <p:cNvPr id="596" name="Shape 596"/>
            <p:cNvSpPr/>
            <p:nvPr/>
          </p:nvSpPr>
          <p:spPr>
            <a:xfrm rot="-6597333">
              <a:off x="4296826" y="3950027"/>
              <a:ext cx="586303" cy="586303"/>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7" name="Shape 597"/>
            <p:cNvSpPr/>
            <p:nvPr/>
          </p:nvSpPr>
          <p:spPr>
            <a:xfrm rot="-6599386">
              <a:off x="2318596" y="1407533"/>
              <a:ext cx="440541" cy="440541"/>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8" name="Shape 598"/>
            <p:cNvSpPr/>
            <p:nvPr/>
          </p:nvSpPr>
          <p:spPr>
            <a:xfrm rot="-6598839">
              <a:off x="2887641" y="2346984"/>
              <a:ext cx="1199287" cy="1199287"/>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9" name="Shape 599"/>
            <p:cNvSpPr/>
            <p:nvPr/>
          </p:nvSpPr>
          <p:spPr>
            <a:xfrm rot="-6598620">
              <a:off x="4374916" y="913763"/>
              <a:ext cx="1681581" cy="1681581"/>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aleway Light"/>
                <a:ea typeface="Raleway Light"/>
                <a:cs typeface="Raleway Light"/>
                <a:sym typeface="Raleway Light"/>
              </a:endParaRPr>
            </a:p>
          </p:txBody>
        </p:sp>
        <p:sp>
          <p:nvSpPr>
            <p:cNvPr id="600" name="Shape 600"/>
            <p:cNvSpPr/>
            <p:nvPr/>
          </p:nvSpPr>
          <p:spPr>
            <a:xfrm rot="-6597866">
              <a:off x="2661829" y="2208216"/>
              <a:ext cx="629106" cy="629106"/>
            </a:xfrm>
            <a:prstGeom prst="ellipse">
              <a:avLst/>
            </a:pr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1" name="Shape 601"/>
            <p:cNvSpPr/>
            <p:nvPr/>
          </p:nvSpPr>
          <p:spPr>
            <a:xfrm rot="-6597701">
              <a:off x="3267625" y="1113818"/>
              <a:ext cx="274172" cy="274172"/>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grpSp>
      <p:grpSp>
        <p:nvGrpSpPr>
          <p:cNvPr id="608" name="Shape 608"/>
          <p:cNvGrpSpPr/>
          <p:nvPr/>
        </p:nvGrpSpPr>
        <p:grpSpPr>
          <a:xfrm>
            <a:off x="1536175" y="2174845"/>
            <a:ext cx="1897781" cy="1920033"/>
            <a:chOff x="644203" y="3718814"/>
            <a:chExt cx="1498800" cy="1498800"/>
          </a:xfrm>
          <a:solidFill>
            <a:srgbClr val="FFB600"/>
          </a:solidFill>
        </p:grpSpPr>
        <p:sp>
          <p:nvSpPr>
            <p:cNvPr id="609" name="Shape 609"/>
            <p:cNvSpPr/>
            <p:nvPr/>
          </p:nvSpPr>
          <p:spPr>
            <a:xfrm>
              <a:off x="644203" y="3718814"/>
              <a:ext cx="1498800" cy="1498800"/>
            </a:xfrm>
            <a:prstGeom prst="ellipse">
              <a:avLst/>
            </a:prstGeom>
            <a:grp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610" name="Shape 610"/>
            <p:cNvSpPr txBox="1"/>
            <p:nvPr/>
          </p:nvSpPr>
          <p:spPr>
            <a:xfrm>
              <a:off x="808302" y="3995875"/>
              <a:ext cx="1190323"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600" b="1" dirty="0">
                  <a:solidFill>
                    <a:srgbClr val="434343"/>
                  </a:solidFill>
                  <a:latin typeface="Raleway Light"/>
                  <a:ea typeface="Raleway Light"/>
                  <a:cs typeface="Raleway Light"/>
                  <a:sym typeface="Raleway Light"/>
                </a:rPr>
                <a:t>Measure traffic on roads</a:t>
              </a:r>
              <a:endParaRPr lang="x-none" sz="1600" b="1" i="0" u="none" strike="noStrike" cap="none" dirty="0">
                <a:solidFill>
                  <a:srgbClr val="434343"/>
                </a:solidFill>
                <a:latin typeface="Raleway Light"/>
                <a:ea typeface="Raleway Light"/>
                <a:cs typeface="Raleway Light"/>
                <a:sym typeface="Raleway Light"/>
              </a:endParaRPr>
            </a:p>
          </p:txBody>
        </p:sp>
      </p:grpSp>
      <p:grpSp>
        <p:nvGrpSpPr>
          <p:cNvPr id="605" name="Shape 605"/>
          <p:cNvGrpSpPr/>
          <p:nvPr/>
        </p:nvGrpSpPr>
        <p:grpSpPr>
          <a:xfrm>
            <a:off x="3210243" y="2004170"/>
            <a:ext cx="2181408" cy="2206985"/>
            <a:chOff x="3490737" y="1374053"/>
            <a:chExt cx="1423800" cy="1423800"/>
          </a:xfrm>
          <a:solidFill>
            <a:srgbClr val="FFB600"/>
          </a:solidFill>
        </p:grpSpPr>
        <p:sp>
          <p:nvSpPr>
            <p:cNvPr id="606" name="Shape 606"/>
            <p:cNvSpPr/>
            <p:nvPr/>
          </p:nvSpPr>
          <p:spPr>
            <a:xfrm>
              <a:off x="3490737" y="1374053"/>
              <a:ext cx="1423800" cy="1423800"/>
            </a:xfrm>
            <a:prstGeom prst="ellipse">
              <a:avLst/>
            </a:prstGeom>
            <a:grp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07" name="Shape 607"/>
            <p:cNvSpPr txBox="1"/>
            <p:nvPr/>
          </p:nvSpPr>
          <p:spPr>
            <a:xfrm>
              <a:off x="3671318" y="1686674"/>
              <a:ext cx="1047449" cy="801612"/>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800" b="1" dirty="0">
                  <a:solidFill>
                    <a:srgbClr val="434343"/>
                  </a:solidFill>
                  <a:latin typeface="Raleway Light"/>
                  <a:ea typeface="Raleway Light"/>
                  <a:cs typeface="Raleway Light"/>
                  <a:sym typeface="Raleway Light"/>
                </a:rPr>
                <a:t>Identifying loads</a:t>
              </a:r>
              <a:endParaRPr lang="x-none" sz="1800" b="1" i="0" u="none" strike="noStrike" cap="none" dirty="0">
                <a:solidFill>
                  <a:srgbClr val="434343"/>
                </a:solidFill>
                <a:latin typeface="Raleway Light"/>
                <a:ea typeface="Raleway Light"/>
                <a:cs typeface="Raleway Light"/>
                <a:sym typeface="Raleway Light"/>
              </a:endParaRPr>
            </a:p>
          </p:txBody>
        </p:sp>
      </p:grpSp>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 name="Shape 608">
            <a:extLst>
              <a:ext uri="{FF2B5EF4-FFF2-40B4-BE49-F238E27FC236}">
                <a16:creationId xmlns:a16="http://schemas.microsoft.com/office/drawing/2014/main" id="{3C3406CB-9710-4324-9594-F6D9E6E4B494}"/>
              </a:ext>
            </a:extLst>
          </p:cNvPr>
          <p:cNvGrpSpPr/>
          <p:nvPr/>
        </p:nvGrpSpPr>
        <p:grpSpPr>
          <a:xfrm>
            <a:off x="5159024" y="1916091"/>
            <a:ext cx="2296314" cy="2323239"/>
            <a:chOff x="644203" y="3718814"/>
            <a:chExt cx="1498800" cy="1498800"/>
          </a:xfrm>
        </p:grpSpPr>
        <p:sp>
          <p:nvSpPr>
            <p:cNvPr id="32" name="Shape 609">
              <a:extLst>
                <a:ext uri="{FF2B5EF4-FFF2-40B4-BE49-F238E27FC236}">
                  <a16:creationId xmlns:a16="http://schemas.microsoft.com/office/drawing/2014/main" id="{D900634C-2D87-4E40-ADCD-777A4BC6A6FD}"/>
                </a:ext>
              </a:extLst>
            </p:cNvPr>
            <p:cNvSpPr/>
            <p:nvPr/>
          </p:nvSpPr>
          <p:spPr>
            <a:xfrm>
              <a:off x="644203" y="3718814"/>
              <a:ext cx="1498800" cy="1498800"/>
            </a:xfrm>
            <a:prstGeom prst="ellipse">
              <a:avLst/>
            </a:prstGeom>
            <a:solidFill>
              <a:srgbClr val="FFB600"/>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33" name="Shape 610">
              <a:extLst>
                <a:ext uri="{FF2B5EF4-FFF2-40B4-BE49-F238E27FC236}">
                  <a16:creationId xmlns:a16="http://schemas.microsoft.com/office/drawing/2014/main" id="{B1A786AC-B994-4262-A337-76A137C7A193}"/>
                </a:ext>
              </a:extLst>
            </p:cNvPr>
            <p:cNvSpPr txBox="1"/>
            <p:nvPr/>
          </p:nvSpPr>
          <p:spPr>
            <a:xfrm>
              <a:off x="856976" y="3995875"/>
              <a:ext cx="1073400"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2000" b="1" dirty="0">
                  <a:solidFill>
                    <a:srgbClr val="434343"/>
                  </a:solidFill>
                  <a:latin typeface="Raleway Light"/>
                  <a:ea typeface="Raleway Light"/>
                  <a:cs typeface="Raleway Light"/>
                  <a:sym typeface="Raleway Light"/>
                </a:rPr>
                <a:t>Optimize scheduling</a:t>
              </a:r>
              <a:endParaRPr lang="x-none" sz="2000" b="1" i="0" u="none" strike="noStrike" cap="none" dirty="0">
                <a:solidFill>
                  <a:srgbClr val="434343"/>
                </a:solidFill>
                <a:latin typeface="Raleway Light"/>
                <a:ea typeface="Raleway Light"/>
                <a:cs typeface="Raleway Light"/>
                <a:sym typeface="Raleway Light"/>
              </a:endParaRPr>
            </a:p>
          </p:txBody>
        </p:sp>
      </p:grpSp>
      <p:sp>
        <p:nvSpPr>
          <p:cNvPr id="30" name="Shape 116">
            <a:extLst>
              <a:ext uri="{FF2B5EF4-FFF2-40B4-BE49-F238E27FC236}">
                <a16:creationId xmlns:a16="http://schemas.microsoft.com/office/drawing/2014/main" id="{87750F78-A854-42B9-B963-EC0831B63BF4}"/>
              </a:ext>
            </a:extLst>
          </p:cNvPr>
          <p:cNvSpPr txBox="1">
            <a:spLocks noGrp="1"/>
          </p:cNvSpPr>
          <p:nvPr>
            <p:ph type="title"/>
          </p:nvPr>
        </p:nvSpPr>
        <p:spPr>
          <a:xfrm>
            <a:off x="774855" y="1080968"/>
            <a:ext cx="8295576" cy="857400"/>
          </a:xfrm>
          <a:prstGeom prst="rect">
            <a:avLst/>
          </a:prstGeom>
          <a:noFill/>
          <a:ln>
            <a:noFill/>
          </a:ln>
        </p:spPr>
        <p:txBody>
          <a:bodyPr wrap="square" lIns="91425" tIns="91425" rIns="91425" bIns="91425" anchor="t" anchorCtr="0">
            <a:noAutofit/>
          </a:bodyPr>
          <a:lstStyle/>
          <a:p>
            <a:pPr lvl="0" indent="-368300"/>
            <a:r>
              <a:rPr lang="en-US" sz="3600" dirty="0"/>
              <a:t>Autonomous </a:t>
            </a:r>
            <a:r>
              <a:rPr lang="en-US" sz="3600" dirty="0">
                <a:solidFill>
                  <a:srgbClr val="FFB600"/>
                </a:solidFill>
              </a:rPr>
              <a:t>Dynamic</a:t>
            </a:r>
            <a:r>
              <a:rPr lang="en-US" sz="3600" dirty="0"/>
              <a:t> Scheduling</a:t>
            </a:r>
            <a:endParaRPr lang="x-none" sz="3600" b="0" i="0" u="none" strike="noStrike" cap="none" dirty="0">
              <a:solidFill>
                <a:srgbClr val="FFB600"/>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9820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8"/>
                                        </p:tgtEl>
                                        <p:attrNameLst>
                                          <p:attrName>style.visibility</p:attrName>
                                        </p:attrNameLst>
                                      </p:cBhvr>
                                      <p:to>
                                        <p:strVal val="visible"/>
                                      </p:to>
                                    </p:set>
                                    <p:animEffect transition="in" filter="fade">
                                      <p:cBhvr>
                                        <p:cTn id="12" dur="500"/>
                                        <p:tgtEl>
                                          <p:spTgt spid="6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5"/>
                                        </p:tgtEl>
                                        <p:attrNameLst>
                                          <p:attrName>style.visibility</p:attrName>
                                        </p:attrNameLst>
                                      </p:cBhvr>
                                      <p:to>
                                        <p:strVal val="visible"/>
                                      </p:to>
                                    </p:set>
                                    <p:animEffect transition="in" filter="fade">
                                      <p:cBhvr>
                                        <p:cTn id="17" dur="500"/>
                                        <p:tgtEl>
                                          <p:spTgt spid="6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44885"/>
            <a:ext cx="6866100" cy="857400"/>
          </a:xfrm>
          <a:prstGeom prst="rect">
            <a:avLst/>
          </a:prstGeom>
          <a:noFill/>
          <a:ln>
            <a:noFill/>
          </a:ln>
        </p:spPr>
        <p:txBody>
          <a:bodyPr wrap="square" lIns="91425" tIns="91425" rIns="91425" bIns="91425" anchor="t" anchorCtr="0">
            <a:noAutofit/>
          </a:bodyPr>
          <a:lstStyle/>
          <a:p>
            <a:pPr indent="-279400">
              <a:buSzPts val="4400"/>
            </a:pPr>
            <a:r>
              <a:rPr lang="en-US" sz="4400" dirty="0"/>
              <a:t>Scheduler </a:t>
            </a:r>
            <a:r>
              <a:rPr lang="en-US" sz="4400" dirty="0">
                <a:solidFill>
                  <a:srgbClr val="FFB600"/>
                </a:solidFill>
              </a:rPr>
              <a:t>Idea</a:t>
            </a:r>
            <a:br>
              <a:rPr lang="en-US" sz="4400" dirty="0"/>
            </a:br>
            <a:br>
              <a:rPr lang="en-US" sz="1600" dirty="0">
                <a:latin typeface="Raleway Light" panose="020B0403030101060003" pitchFamily="34" charset="0"/>
              </a:rPr>
            </a:br>
            <a:br>
              <a:rPr lang="en-US" sz="1600" dirty="0">
                <a:latin typeface="Raleway Light" panose="020B0403030101060003" pitchFamily="34" charset="0"/>
              </a:rPr>
            </a:br>
            <a:endParaRPr lang="iw-IL" sz="12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1716067"/>
            <a:ext cx="6866100" cy="2366100"/>
          </a:xfrm>
          <a:prstGeom prst="rect">
            <a:avLst/>
          </a:prstGeom>
          <a:noFill/>
          <a:ln>
            <a:noFill/>
          </a:ln>
        </p:spPr>
        <p:txBody>
          <a:bodyPr wrap="square" lIns="91425" tIns="91425" rIns="91425" bIns="91425" anchor="t" anchorCtr="0">
            <a:noAutofit/>
          </a:bodyPr>
          <a:lstStyle/>
          <a:p>
            <a:pPr indent="0">
              <a:buNone/>
            </a:pPr>
            <a:r>
              <a:rPr lang="en-US" dirty="0"/>
              <a:t>The algorithm* decides at each iteration what are the best traffic lights to schedule, </a:t>
            </a:r>
            <a:r>
              <a:rPr lang="en-US" dirty="0" err="1"/>
              <a:t>i.e</a:t>
            </a:r>
            <a:r>
              <a:rPr lang="en-US" dirty="0"/>
              <a:t>, the traffic lights to set to be green.</a:t>
            </a:r>
          </a:p>
          <a:p>
            <a:pPr indent="0">
              <a:buNone/>
            </a:pPr>
            <a:endParaRPr lang="en-US" dirty="0"/>
          </a:p>
          <a:p>
            <a:pPr indent="0">
              <a:buNone/>
            </a:pPr>
            <a:r>
              <a:rPr lang="en-US" dirty="0">
                <a:latin typeface="Raleway ExtraBold" panose="020B0903030101060003" pitchFamily="34" charset="0"/>
              </a:rPr>
              <a:t>The algorithm takes into account:</a:t>
            </a:r>
          </a:p>
          <a:p>
            <a:pPr indent="0">
              <a:buNone/>
            </a:pPr>
            <a:endParaRPr lang="en-US" b="1" dirty="0"/>
          </a:p>
          <a:p>
            <a:pPr marL="285750" indent="-285750">
              <a:buFont typeface="Arial" charset="0"/>
              <a:buChar char="•"/>
            </a:pPr>
            <a:r>
              <a:rPr lang="en-US" dirty="0"/>
              <a:t>The queue length at each lane</a:t>
            </a:r>
          </a:p>
          <a:p>
            <a:pPr marL="285750" indent="-285750">
              <a:buFont typeface="Arial" charset="0"/>
              <a:buChar char="•"/>
            </a:pPr>
            <a:r>
              <a:rPr lang="en-US" dirty="0"/>
              <a:t>The overhead of changing the traffic light scheduling</a:t>
            </a:r>
          </a:p>
          <a:p>
            <a:pPr marL="285750" indent="-285750">
              <a:buFont typeface="Arial" charset="0"/>
              <a:buChar char="•"/>
            </a:pPr>
            <a:r>
              <a:rPr lang="en-US" dirty="0"/>
              <a:t>Which traffic lights could be green at the same time.</a:t>
            </a: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6</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 name="Shape 89">
            <a:extLst>
              <a:ext uri="{FF2B5EF4-FFF2-40B4-BE49-F238E27FC236}">
                <a16:creationId xmlns:a16="http://schemas.microsoft.com/office/drawing/2014/main" id="{6812C230-70E4-4B14-8761-2BDD37127534}"/>
              </a:ext>
            </a:extLst>
          </p:cNvPr>
          <p:cNvSpPr txBox="1">
            <a:spLocks/>
          </p:cNvSpPr>
          <p:nvPr/>
        </p:nvSpPr>
        <p:spPr>
          <a:xfrm>
            <a:off x="731080" y="4339091"/>
            <a:ext cx="7836813" cy="857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pPr indent="-279400">
              <a:buSzPts val="4400"/>
            </a:pPr>
            <a:r>
              <a:rPr lang="en-US" sz="1050" dirty="0">
                <a:latin typeface="Raleway Light" panose="020B0403030101060003" pitchFamily="34" charset="0"/>
              </a:rPr>
              <a:t>* Based on “An Intelligent Traffic Light Scheduling Algorithm Through VANETs” (</a:t>
            </a:r>
            <a:r>
              <a:rPr lang="en-US" sz="1050" dirty="0" err="1">
                <a:latin typeface="Raleway Light" panose="020B0403030101060003" pitchFamily="34" charset="0"/>
              </a:rPr>
              <a:t>Maram</a:t>
            </a:r>
            <a:r>
              <a:rPr lang="en-US" sz="1050" dirty="0">
                <a:latin typeface="Raleway Light" panose="020B0403030101060003" pitchFamily="34" charset="0"/>
              </a:rPr>
              <a:t> Bani Younes </a:t>
            </a:r>
            <a:r>
              <a:rPr lang="en-US" sz="1050" dirty="0" err="1">
                <a:latin typeface="Raleway Light" panose="020B0403030101060003" pitchFamily="34" charset="0"/>
              </a:rPr>
              <a:t>Azzedine</a:t>
            </a:r>
            <a:r>
              <a:rPr lang="en-US" sz="1050" dirty="0">
                <a:latin typeface="Raleway Light" panose="020B0403030101060003" pitchFamily="34" charset="0"/>
              </a:rPr>
              <a:t> </a:t>
            </a:r>
            <a:r>
              <a:rPr lang="en-US" sz="1050" dirty="0" err="1">
                <a:latin typeface="Raleway Light" panose="020B0403030101060003" pitchFamily="34" charset="0"/>
              </a:rPr>
              <a:t>Boukerche</a:t>
            </a:r>
            <a:r>
              <a:rPr lang="en-US" sz="1050" dirty="0">
                <a:latin typeface="Raleway Light" panose="020B0403030101060003" pitchFamily="34" charset="0"/>
              </a:rPr>
              <a:t>).</a:t>
            </a:r>
            <a:br>
              <a:rPr lang="en-US" sz="1050" dirty="0">
                <a:latin typeface="Raleway Light" panose="020B0403030101060003" pitchFamily="34" charset="0"/>
              </a:rPr>
            </a:br>
            <a:br>
              <a:rPr lang="en-US" sz="1050" dirty="0">
                <a:latin typeface="Raleway Light" panose="020B0403030101060003" pitchFamily="34" charset="0"/>
              </a:rPr>
            </a:br>
            <a:endParaRPr lang="iw-IL" sz="900" dirty="0">
              <a:latin typeface="Raleway Light" panose="020B0403030101060003" pitchFamily="34" charset="0"/>
            </a:endParaRPr>
          </a:p>
        </p:txBody>
      </p:sp>
    </p:spTree>
    <p:extLst>
      <p:ext uri="{BB962C8B-B14F-4D97-AF65-F5344CB8AC3E}">
        <p14:creationId xmlns:p14="http://schemas.microsoft.com/office/powerpoint/2010/main" val="365807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txBox="1">
            <a:spLocks noGrp="1"/>
          </p:cNvSpPr>
          <p:nvPr>
            <p:ph type="title"/>
          </p:nvPr>
        </p:nvSpPr>
        <p:spPr>
          <a:xfrm>
            <a:off x="922000" y="1683545"/>
            <a:ext cx="3267118" cy="857400"/>
          </a:xfrm>
          <a:prstGeom prst="rect">
            <a:avLst/>
          </a:prstGeom>
          <a:noFill/>
          <a:ln>
            <a:noFill/>
          </a:ln>
        </p:spPr>
        <p:txBody>
          <a:bodyPr wrap="square" lIns="91425" tIns="91425" rIns="91425" bIns="91425" anchor="t" anchorCtr="0">
            <a:noAutofit/>
          </a:bodyPr>
          <a:lstStyle/>
          <a:p>
            <a:pPr lvl="0" indent="-228600">
              <a:buSzPts val="3600"/>
            </a:pPr>
            <a:r>
              <a:rPr lang="en-US" sz="4000" dirty="0"/>
              <a:t>Generate </a:t>
            </a:r>
            <a:r>
              <a:rPr lang="en-US" sz="4000" dirty="0">
                <a:solidFill>
                  <a:srgbClr val="FFB600"/>
                </a:solidFill>
              </a:rPr>
              <a:t>Simulated</a:t>
            </a:r>
            <a:r>
              <a:rPr lang="en-US" sz="4000" dirty="0"/>
              <a:t> Traffic</a:t>
            </a:r>
            <a:endParaRPr lang="x-none" sz="4000" b="0" i="0" u="none" strike="noStrike" cap="none" dirty="0">
              <a:solidFill>
                <a:srgbClr val="FFB600"/>
              </a:solidFill>
              <a:sym typeface="Raleway ExtraBold"/>
            </a:endParaRPr>
          </a:p>
        </p:txBody>
      </p:sp>
      <p:sp>
        <p:nvSpPr>
          <p:cNvPr id="594" name="Shape 594"/>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ts val="1400"/>
                <a:buFont typeface="Arial"/>
                <a:buNone/>
              </a:pPr>
              <a:t>7</a:t>
            </a:fld>
            <a:endParaRPr lang="x-none" sz="1400" b="0" i="0" u="none" strike="noStrike" cap="none">
              <a:solidFill>
                <a:srgbClr val="000000"/>
              </a:solidFill>
              <a:latin typeface="Arial"/>
              <a:ea typeface="Arial"/>
              <a:cs typeface="Arial"/>
              <a:sym typeface="Arial"/>
            </a:endParaRPr>
          </a:p>
        </p:txBody>
      </p:sp>
      <p:grpSp>
        <p:nvGrpSpPr>
          <p:cNvPr id="595" name="Shape 595"/>
          <p:cNvGrpSpPr/>
          <p:nvPr/>
        </p:nvGrpSpPr>
        <p:grpSpPr>
          <a:xfrm>
            <a:off x="3703041" y="600903"/>
            <a:ext cx="4036590" cy="3941675"/>
            <a:chOff x="2256566" y="677103"/>
            <a:chExt cx="4036590" cy="3941675"/>
          </a:xfrm>
        </p:grpSpPr>
        <p:sp>
          <p:nvSpPr>
            <p:cNvPr id="596" name="Shape 596"/>
            <p:cNvSpPr/>
            <p:nvPr/>
          </p:nvSpPr>
          <p:spPr>
            <a:xfrm rot="-6597333">
              <a:off x="4296826" y="3950027"/>
              <a:ext cx="586303" cy="586303"/>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7" name="Shape 597"/>
            <p:cNvSpPr/>
            <p:nvPr/>
          </p:nvSpPr>
          <p:spPr>
            <a:xfrm rot="-6599386">
              <a:off x="2318596" y="1407533"/>
              <a:ext cx="440541" cy="440541"/>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8" name="Shape 598"/>
            <p:cNvSpPr/>
            <p:nvPr/>
          </p:nvSpPr>
          <p:spPr>
            <a:xfrm rot="-6598839">
              <a:off x="2887641" y="2346984"/>
              <a:ext cx="1199287" cy="1199287"/>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9" name="Shape 599"/>
            <p:cNvSpPr/>
            <p:nvPr/>
          </p:nvSpPr>
          <p:spPr>
            <a:xfrm rot="-6598620">
              <a:off x="4374916" y="913763"/>
              <a:ext cx="1681581" cy="1681581"/>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0" name="Shape 600"/>
            <p:cNvSpPr/>
            <p:nvPr/>
          </p:nvSpPr>
          <p:spPr>
            <a:xfrm rot="-6597866">
              <a:off x="2661829" y="2208216"/>
              <a:ext cx="629106" cy="629106"/>
            </a:xfrm>
            <a:prstGeom prst="ellipse">
              <a:avLst/>
            </a:pr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1" name="Shape 601"/>
            <p:cNvSpPr/>
            <p:nvPr/>
          </p:nvSpPr>
          <p:spPr>
            <a:xfrm rot="-6597701">
              <a:off x="3267625" y="1113818"/>
              <a:ext cx="274172" cy="274172"/>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grpSp>
      <p:grpSp>
        <p:nvGrpSpPr>
          <p:cNvPr id="602" name="Shape 602"/>
          <p:cNvGrpSpPr/>
          <p:nvPr/>
        </p:nvGrpSpPr>
        <p:grpSpPr>
          <a:xfrm>
            <a:off x="5893669" y="1739566"/>
            <a:ext cx="2440200" cy="2440200"/>
            <a:chOff x="4447194" y="1815766"/>
            <a:chExt cx="2440200" cy="2440200"/>
          </a:xfrm>
        </p:grpSpPr>
        <p:sp>
          <p:nvSpPr>
            <p:cNvPr id="603" name="Shape 603"/>
            <p:cNvSpPr/>
            <p:nvPr/>
          </p:nvSpPr>
          <p:spPr>
            <a:xfrm>
              <a:off x="4447194" y="1815766"/>
              <a:ext cx="2440200" cy="2440200"/>
            </a:xfrm>
            <a:prstGeom prst="ellipse">
              <a:avLst/>
            </a:prstGeom>
            <a:solidFill>
              <a:srgbClr val="FFB600"/>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04" name="Shape 604"/>
            <p:cNvSpPr txBox="1"/>
            <p:nvPr/>
          </p:nvSpPr>
          <p:spPr>
            <a:xfrm>
              <a:off x="4735950" y="2504275"/>
              <a:ext cx="1862700" cy="1163400"/>
            </a:xfrm>
            <a:prstGeom prst="rect">
              <a:avLst/>
            </a:prstGeom>
            <a:noFill/>
            <a:ln>
              <a:noFill/>
            </a:ln>
          </p:spPr>
          <p:txBody>
            <a:bodyPr wrap="square" lIns="91425" tIns="91425" rIns="91425" bIns="91425" anchor="ctr" anchorCtr="0">
              <a:noAutofit/>
            </a:bodyPr>
            <a:lstStyle/>
            <a:p>
              <a:pPr lvl="0" indent="-76200" algn="ctr">
                <a:buClr>
                  <a:srgbClr val="FFFFFF"/>
                </a:buClr>
                <a:buSzPts val="1200"/>
              </a:pPr>
              <a:r>
                <a:rPr lang="en-US" sz="1800" dirty="0">
                  <a:solidFill>
                    <a:srgbClr val="FFFFFF"/>
                  </a:solidFill>
                  <a:latin typeface="Raleway Light"/>
                  <a:ea typeface="Raleway Light"/>
                  <a:cs typeface="Raleway Light"/>
                  <a:sym typeface="Raleway Light"/>
                </a:rPr>
                <a:t>Traffic Simulator for Development</a:t>
              </a:r>
              <a:endParaRPr lang="x-none" sz="1800" b="0" i="0" u="none" strike="noStrike" cap="none" dirty="0">
                <a:solidFill>
                  <a:srgbClr val="FFFFFF"/>
                </a:solidFill>
                <a:latin typeface="Raleway Light"/>
                <a:ea typeface="Raleway Light"/>
                <a:cs typeface="Raleway Light"/>
                <a:sym typeface="Raleway Light"/>
              </a:endParaRPr>
            </a:p>
          </p:txBody>
        </p:sp>
      </p:grpSp>
      <p:grpSp>
        <p:nvGrpSpPr>
          <p:cNvPr id="605" name="Shape 605"/>
          <p:cNvGrpSpPr/>
          <p:nvPr/>
        </p:nvGrpSpPr>
        <p:grpSpPr>
          <a:xfrm>
            <a:off x="5013412" y="1297853"/>
            <a:ext cx="1423800" cy="1423800"/>
            <a:chOff x="3490737" y="1374053"/>
            <a:chExt cx="1423800" cy="1423800"/>
          </a:xfrm>
        </p:grpSpPr>
        <p:sp>
          <p:nvSpPr>
            <p:cNvPr id="606" name="Shape 606"/>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607" name="Shape 607"/>
            <p:cNvSpPr txBox="1"/>
            <p:nvPr/>
          </p:nvSpPr>
          <p:spPr>
            <a:xfrm>
              <a:off x="3718754" y="1613603"/>
              <a:ext cx="967800"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100" dirty="0">
                  <a:solidFill>
                    <a:srgbClr val="FFFFFF"/>
                  </a:solidFill>
                  <a:latin typeface="Raleway Light"/>
                  <a:ea typeface="Raleway Light"/>
                  <a:cs typeface="Raleway Light"/>
                  <a:sym typeface="Raleway Light"/>
                </a:rPr>
                <a:t>Connects all project modules</a:t>
              </a:r>
              <a:endParaRPr lang="x-none" sz="1100" b="0" i="0" u="none" strike="noStrike" cap="none" dirty="0">
                <a:solidFill>
                  <a:srgbClr val="FFFFFF"/>
                </a:solidFill>
                <a:latin typeface="Raleway Light"/>
                <a:ea typeface="Raleway Light"/>
                <a:cs typeface="Raleway Light"/>
                <a:sym typeface="Raleway Light"/>
              </a:endParaRPr>
            </a:p>
          </p:txBody>
        </p:sp>
      </p:grpSp>
      <p:grpSp>
        <p:nvGrpSpPr>
          <p:cNvPr id="608" name="Shape 608"/>
          <p:cNvGrpSpPr/>
          <p:nvPr/>
        </p:nvGrpSpPr>
        <p:grpSpPr>
          <a:xfrm>
            <a:off x="4672228" y="2862089"/>
            <a:ext cx="1498800" cy="1498800"/>
            <a:chOff x="644203" y="3718814"/>
            <a:chExt cx="1498800" cy="1498800"/>
          </a:xfrm>
        </p:grpSpPr>
        <p:sp>
          <p:nvSpPr>
            <p:cNvPr id="609" name="Shape 609"/>
            <p:cNvSpPr/>
            <p:nvPr/>
          </p:nvSpPr>
          <p:spPr>
            <a:xfrm>
              <a:off x="644203" y="3718814"/>
              <a:ext cx="1498800" cy="1498800"/>
            </a:xfrm>
            <a:prstGeom prst="ellipse">
              <a:avLst/>
            </a:prstGeom>
            <a:solidFill>
              <a:srgbClr val="F1C232"/>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10" name="Shape 610"/>
            <p:cNvSpPr txBox="1"/>
            <p:nvPr/>
          </p:nvSpPr>
          <p:spPr>
            <a:xfrm>
              <a:off x="807926" y="3995875"/>
              <a:ext cx="1189978"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200" dirty="0">
                  <a:solidFill>
                    <a:srgbClr val="FFFFFF"/>
                  </a:solidFill>
                  <a:latin typeface="Raleway Light"/>
                  <a:ea typeface="Raleway Light"/>
                  <a:cs typeface="Raleway Light"/>
                  <a:sym typeface="Raleway Light"/>
                </a:rPr>
                <a:t>Customizable in junction resolution</a:t>
              </a:r>
              <a:endParaRPr lang="x-none" sz="1200" b="0" i="0" u="none" strike="noStrike" cap="none" dirty="0">
                <a:solidFill>
                  <a:srgbClr val="FFFFFF"/>
                </a:solidFill>
                <a:latin typeface="Raleway Light"/>
                <a:ea typeface="Raleway Light"/>
                <a:cs typeface="Raleway Light"/>
                <a:sym typeface="Raleway Light"/>
              </a:endParaRPr>
            </a:p>
          </p:txBody>
        </p:sp>
      </p:grpSp>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5947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3"/>
                                        </p:tgtEl>
                                        <p:attrNameLst>
                                          <p:attrName>style.visibility</p:attrName>
                                        </p:attrNameLst>
                                      </p:cBhvr>
                                      <p:to>
                                        <p:strVal val="visible"/>
                                      </p:to>
                                    </p:set>
                                    <p:animEffect transition="in" filter="fade">
                                      <p:cBhvr>
                                        <p:cTn id="7" dur="500"/>
                                        <p:tgtEl>
                                          <p:spTgt spid="5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8"/>
                                        </p:tgtEl>
                                        <p:attrNameLst>
                                          <p:attrName>style.visibility</p:attrName>
                                        </p:attrNameLst>
                                      </p:cBhvr>
                                      <p:to>
                                        <p:strVal val="visible"/>
                                      </p:to>
                                    </p:set>
                                    <p:animEffect transition="in" filter="fade">
                                      <p:cBhvr>
                                        <p:cTn id="17" dur="500"/>
                                        <p:tgtEl>
                                          <p:spTgt spid="6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5"/>
                                        </p:tgtEl>
                                        <p:attrNameLst>
                                          <p:attrName>style.visibility</p:attrName>
                                        </p:attrNameLst>
                                      </p:cBhvr>
                                      <p:to>
                                        <p:strVal val="visible"/>
                                      </p:to>
                                    </p:set>
                                    <p:animEffect transition="in" filter="fade">
                                      <p:cBhvr>
                                        <p:cTn id="22" dur="500"/>
                                        <p:tgtEl>
                                          <p:spTgt spid="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922000" y="832219"/>
            <a:ext cx="6866100" cy="857400"/>
          </a:xfrm>
          <a:prstGeom prst="rect">
            <a:avLst/>
          </a:prstGeom>
          <a:noFill/>
          <a:ln>
            <a:noFill/>
          </a:ln>
        </p:spPr>
        <p:txBody>
          <a:bodyPr wrap="square" lIns="91425" tIns="91425" rIns="91425" bIns="91425" anchor="t" anchorCtr="0">
            <a:noAutofit/>
          </a:bodyPr>
          <a:lstStyle/>
          <a:p>
            <a:pPr marL="0" marR="0" lvl="0" indent="-368300" algn="l" rtl="0">
              <a:lnSpc>
                <a:spcPct val="100000"/>
              </a:lnSpc>
              <a:spcBef>
                <a:spcPts val="0"/>
              </a:spcBef>
              <a:spcAft>
                <a:spcPts val="0"/>
              </a:spcAft>
              <a:buClr>
                <a:srgbClr val="434343"/>
              </a:buClr>
              <a:buSzPts val="5800"/>
              <a:buFont typeface="Raleway ExtraBold"/>
              <a:buNone/>
            </a:pPr>
            <a:r>
              <a:rPr lang="en-US" sz="5800" b="0" i="0" u="none" strike="noStrike" cap="none" dirty="0">
                <a:solidFill>
                  <a:srgbClr val="434343"/>
                </a:solidFill>
                <a:latin typeface="Raleway ExtraBold"/>
                <a:ea typeface="Raleway ExtraBold"/>
                <a:cs typeface="Raleway ExtraBold"/>
                <a:sym typeface="Raleway ExtraBold"/>
              </a:rPr>
              <a:t>Simulation</a:t>
            </a:r>
            <a:br>
              <a:rPr lang="iw-IL" sz="5800" b="0" i="0" u="none" strike="noStrike" cap="none" dirty="0">
                <a:solidFill>
                  <a:srgbClr val="434343"/>
                </a:solidFill>
                <a:latin typeface="Raleway ExtraBold"/>
                <a:ea typeface="Raleway ExtraBold"/>
                <a:cs typeface="Raleway ExtraBold"/>
                <a:sym typeface="Raleway ExtraBold"/>
              </a:rPr>
            </a:br>
            <a:r>
              <a:rPr lang="en-US" sz="5800" b="0" i="0" u="none" strike="noStrike" cap="none" dirty="0">
                <a:solidFill>
                  <a:srgbClr val="FFB600"/>
                </a:solidFill>
                <a:latin typeface="Raleway ExtraBold"/>
                <a:ea typeface="Raleway ExtraBold"/>
                <a:cs typeface="Raleway ExtraBold"/>
                <a:sym typeface="Raleway ExtraBold"/>
              </a:rPr>
              <a:t>steps</a:t>
            </a:r>
            <a:endParaRPr lang="iw-IL" sz="5800" b="0" i="0" u="none" strike="noStrike" cap="none" dirty="0">
              <a:solidFill>
                <a:srgbClr val="FFB600"/>
              </a:solidFill>
              <a:latin typeface="Raleway ExtraBold"/>
              <a:ea typeface="Raleway ExtraBold"/>
              <a:cs typeface="Raleway ExtraBold"/>
              <a:sym typeface="Raleway ExtraBold"/>
            </a:endParaRPr>
          </a:p>
        </p:txBody>
      </p:sp>
      <p:sp>
        <p:nvSpPr>
          <p:cNvPr id="117" name="Shape 117"/>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8</a:t>
            </a:fld>
            <a:endParaRPr lang="iw-IL" sz="1400" b="0" i="0" u="none" strike="noStrike" cap="none">
              <a:solidFill>
                <a:srgbClr val="000000"/>
              </a:solidFill>
              <a:latin typeface="Arial"/>
              <a:ea typeface="Arial"/>
              <a:cs typeface="Arial"/>
              <a:sym typeface="Arial"/>
            </a:endParaRPr>
          </a:p>
        </p:txBody>
      </p:sp>
      <p:sp>
        <p:nvSpPr>
          <p:cNvPr id="118" name="Shape 118"/>
          <p:cNvSpPr/>
          <p:nvPr/>
        </p:nvSpPr>
        <p:spPr>
          <a:xfrm>
            <a:off x="1151886" y="2947750"/>
            <a:ext cx="594300" cy="594300"/>
          </a:xfrm>
          <a:prstGeom prst="ellipse">
            <a:avLst/>
          </a:prstGeom>
          <a:noFill/>
          <a:ln w="3810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119" name="Shape 119"/>
          <p:cNvSpPr txBox="1"/>
          <p:nvPr/>
        </p:nvSpPr>
        <p:spPr>
          <a:xfrm>
            <a:off x="1231170" y="3001401"/>
            <a:ext cx="436800" cy="335526"/>
          </a:xfrm>
          <a:prstGeom prst="rect">
            <a:avLst/>
          </a:prstGeom>
          <a:noFill/>
          <a:ln>
            <a:noFill/>
          </a:ln>
        </p:spPr>
        <p:txBody>
          <a:bodyPr wrap="square" lIns="91425" tIns="91425" rIns="91425" bIns="91425" anchor="t" anchorCtr="0">
            <a:noAutofit/>
          </a:bodyPr>
          <a:lstStyle/>
          <a:p>
            <a:pPr marL="0" marR="0" lvl="0" indent="-139700" algn="ctr" rtl="0">
              <a:lnSpc>
                <a:spcPct val="115000"/>
              </a:lnSpc>
              <a:spcBef>
                <a:spcPts val="0"/>
              </a:spcBef>
              <a:spcAft>
                <a:spcPts val="0"/>
              </a:spcAft>
              <a:buClr>
                <a:srgbClr val="FFB600"/>
              </a:buClr>
              <a:buSzPts val="2200"/>
              <a:buFont typeface="Raleway Light"/>
              <a:buNone/>
            </a:pPr>
            <a:r>
              <a:rPr lang="iw-IL" sz="1600" b="1" i="0" u="none" strike="noStrike" cap="none">
                <a:solidFill>
                  <a:srgbClr val="434343"/>
                </a:solidFill>
                <a:latin typeface="Raleway Light"/>
                <a:ea typeface="Raleway Light"/>
                <a:cs typeface="Raleway Light"/>
                <a:sym typeface="Raleway Light"/>
              </a:rPr>
              <a:t>1</a:t>
            </a:r>
          </a:p>
        </p:txBody>
      </p:sp>
      <p:sp>
        <p:nvSpPr>
          <p:cNvPr id="120" name="Shape 120"/>
          <p:cNvSpPr txBox="1"/>
          <p:nvPr/>
        </p:nvSpPr>
        <p:spPr>
          <a:xfrm>
            <a:off x="594488" y="3478924"/>
            <a:ext cx="1709100" cy="466601"/>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dirty="0">
                <a:solidFill>
                  <a:srgbClr val="434343"/>
                </a:solidFill>
                <a:latin typeface="Raleway ExtraBold"/>
                <a:ea typeface="Raleway ExtraBold"/>
                <a:cs typeface="Raleway ExtraBold"/>
                <a:sym typeface="Raleway ExtraBold"/>
              </a:rPr>
              <a:t>Step 1</a:t>
            </a:r>
            <a:endParaRPr lang="iw-IL" sz="1000" b="0" i="0" u="none" strike="noStrike" cap="none" dirty="0">
              <a:solidFill>
                <a:srgbClr val="434343"/>
              </a:solidFill>
              <a:latin typeface="Raleway ExtraBold"/>
              <a:ea typeface="Raleway ExtraBold"/>
              <a:cs typeface="Raleway ExtraBold"/>
              <a:sym typeface="Raleway ExtraBold"/>
            </a:endParaRPr>
          </a:p>
        </p:txBody>
      </p:sp>
      <p:sp>
        <p:nvSpPr>
          <p:cNvPr id="121" name="Shape 121"/>
          <p:cNvSpPr txBox="1"/>
          <p:nvPr/>
        </p:nvSpPr>
        <p:spPr>
          <a:xfrm>
            <a:off x="571536" y="3852902"/>
            <a:ext cx="1755000" cy="737400"/>
          </a:xfrm>
          <a:prstGeom prst="rect">
            <a:avLst/>
          </a:prstGeom>
          <a:noFill/>
          <a:ln>
            <a:noFill/>
          </a:ln>
        </p:spPr>
        <p:txBody>
          <a:bodyPr wrap="square" lIns="91425" tIns="91425" rIns="91425" bIns="91425" anchor="t" anchorCtr="0">
            <a:noAutofit/>
          </a:bodyPr>
          <a:lstStyle/>
          <a:p>
            <a:pPr lvl="0" indent="-57150" algn="ctr">
              <a:lnSpc>
                <a:spcPct val="115000"/>
              </a:lnSpc>
              <a:buClr>
                <a:srgbClr val="434343"/>
              </a:buClr>
              <a:buSzPts val="900"/>
            </a:pPr>
            <a:r>
              <a:rPr lang="en-US" sz="1200" dirty="0">
                <a:solidFill>
                  <a:srgbClr val="434343"/>
                </a:solidFill>
                <a:latin typeface="Raleway Light"/>
                <a:ea typeface="Raleway Light"/>
                <a:cs typeface="Raleway Light"/>
                <a:sym typeface="Raleway Light"/>
              </a:rPr>
              <a:t>Choose number</a:t>
            </a:r>
          </a:p>
          <a:p>
            <a:pPr lvl="0" indent="-57150" algn="ctr">
              <a:lnSpc>
                <a:spcPct val="115000"/>
              </a:lnSpc>
              <a:buClr>
                <a:srgbClr val="434343"/>
              </a:buClr>
              <a:buSzPts val="900"/>
            </a:pPr>
            <a:r>
              <a:rPr lang="en-US" sz="1200" dirty="0">
                <a:solidFill>
                  <a:srgbClr val="434343"/>
                </a:solidFill>
                <a:latin typeface="Raleway Light"/>
                <a:ea typeface="Raleway Light"/>
                <a:cs typeface="Raleway Light"/>
                <a:sym typeface="Raleway Light"/>
              </a:rPr>
              <a:t>of vehicles</a:t>
            </a:r>
            <a:endParaRPr lang="iw-IL" sz="1050" b="0" i="0" u="none" strike="noStrike" cap="none" dirty="0">
              <a:solidFill>
                <a:srgbClr val="434343"/>
              </a:solidFill>
              <a:latin typeface="Raleway Light"/>
              <a:ea typeface="Raleway Light"/>
              <a:cs typeface="Raleway Light"/>
              <a:sym typeface="Raleway Light"/>
            </a:endParaRPr>
          </a:p>
        </p:txBody>
      </p:sp>
      <p:sp>
        <p:nvSpPr>
          <p:cNvPr id="122" name="Shape 122"/>
          <p:cNvSpPr txBox="1"/>
          <p:nvPr/>
        </p:nvSpPr>
        <p:spPr>
          <a:xfrm>
            <a:off x="2699425" y="3499125"/>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Step 2</a:t>
            </a:r>
            <a:endParaRPr lang="iw-IL" sz="1000" dirty="0">
              <a:solidFill>
                <a:srgbClr val="434343"/>
              </a:solidFill>
              <a:latin typeface="Raleway ExtraBold"/>
              <a:ea typeface="Raleway ExtraBold"/>
              <a:cs typeface="Raleway ExtraBold"/>
              <a:sym typeface="Raleway ExtraBold"/>
            </a:endParaRPr>
          </a:p>
        </p:txBody>
      </p:sp>
      <p:sp>
        <p:nvSpPr>
          <p:cNvPr id="123" name="Shape 123"/>
          <p:cNvSpPr txBox="1"/>
          <p:nvPr/>
        </p:nvSpPr>
        <p:spPr>
          <a:xfrm>
            <a:off x="2678405" y="3852902"/>
            <a:ext cx="1709100" cy="737400"/>
          </a:xfrm>
          <a:prstGeom prst="rect">
            <a:avLst/>
          </a:prstGeom>
          <a:noFill/>
          <a:ln>
            <a:noFill/>
          </a:ln>
        </p:spPr>
        <p:txBody>
          <a:bodyPr wrap="square" lIns="91425" tIns="91425" rIns="91425" bIns="91425" anchor="t" anchorCtr="0">
            <a:noAutofit/>
          </a:bodyPr>
          <a:lstStyle/>
          <a:p>
            <a:pPr lvl="0" indent="-57150" algn="ctr">
              <a:lnSpc>
                <a:spcPct val="115000"/>
              </a:lnSpc>
              <a:buClr>
                <a:srgbClr val="434343"/>
              </a:buClr>
              <a:buSzPts val="900"/>
            </a:pPr>
            <a:r>
              <a:rPr lang="en-US" sz="1200" dirty="0">
                <a:solidFill>
                  <a:srgbClr val="434343"/>
                </a:solidFill>
                <a:latin typeface="Raleway Light"/>
                <a:ea typeface="Raleway Light"/>
                <a:cs typeface="Raleway Light"/>
                <a:sym typeface="Raleway Light"/>
              </a:rPr>
              <a:t>Choose frequency</a:t>
            </a:r>
          </a:p>
          <a:p>
            <a:pPr lvl="0" indent="-57150" algn="ctr">
              <a:lnSpc>
                <a:spcPct val="115000"/>
              </a:lnSpc>
              <a:buClr>
                <a:srgbClr val="434343"/>
              </a:buClr>
              <a:buSzPts val="900"/>
            </a:pPr>
            <a:r>
              <a:rPr lang="en-US" sz="1200" dirty="0">
                <a:solidFill>
                  <a:srgbClr val="434343"/>
                </a:solidFill>
                <a:latin typeface="Raleway Light"/>
                <a:ea typeface="Raleway Light"/>
                <a:cs typeface="Raleway Light"/>
                <a:sym typeface="Raleway Light"/>
              </a:rPr>
              <a:t>of the vehicles</a:t>
            </a:r>
            <a:endParaRPr lang="iw-IL" sz="1050" dirty="0">
              <a:solidFill>
                <a:srgbClr val="434343"/>
              </a:solidFill>
              <a:latin typeface="Raleway Light"/>
              <a:ea typeface="Raleway Light"/>
              <a:cs typeface="Raleway Light"/>
              <a:sym typeface="Raleway Light"/>
            </a:endParaRPr>
          </a:p>
        </p:txBody>
      </p:sp>
      <p:sp>
        <p:nvSpPr>
          <p:cNvPr id="124" name="Shape 124"/>
          <p:cNvSpPr/>
          <p:nvPr/>
        </p:nvSpPr>
        <p:spPr>
          <a:xfrm>
            <a:off x="5338808" y="2947750"/>
            <a:ext cx="594300" cy="594300"/>
          </a:xfrm>
          <a:prstGeom prst="ellipse">
            <a:avLst/>
          </a:prstGeom>
          <a:noFill/>
          <a:ln w="3810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125" name="Shape 125"/>
          <p:cNvSpPr txBox="1"/>
          <p:nvPr/>
        </p:nvSpPr>
        <p:spPr>
          <a:xfrm>
            <a:off x="4781413" y="3499125"/>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Step 3</a:t>
            </a:r>
            <a:endParaRPr lang="iw-IL" sz="1000" dirty="0">
              <a:solidFill>
                <a:srgbClr val="434343"/>
              </a:solidFill>
              <a:latin typeface="Raleway ExtraBold"/>
              <a:ea typeface="Raleway ExtraBold"/>
              <a:cs typeface="Raleway ExtraBold"/>
              <a:sym typeface="Raleway ExtraBold"/>
            </a:endParaRPr>
          </a:p>
        </p:txBody>
      </p:sp>
      <p:sp>
        <p:nvSpPr>
          <p:cNvPr id="126" name="Shape 126"/>
          <p:cNvSpPr txBox="1"/>
          <p:nvPr/>
        </p:nvSpPr>
        <p:spPr>
          <a:xfrm>
            <a:off x="4698192" y="3852900"/>
            <a:ext cx="1947849" cy="737400"/>
          </a:xfrm>
          <a:prstGeom prst="rect">
            <a:avLst/>
          </a:prstGeom>
          <a:noFill/>
          <a:ln>
            <a:noFill/>
          </a:ln>
        </p:spPr>
        <p:txBody>
          <a:bodyPr wrap="square" lIns="91425" tIns="91425" rIns="91425" bIns="91425" anchor="t" anchorCtr="0">
            <a:noAutofit/>
          </a:bodyPr>
          <a:lstStyle/>
          <a:p>
            <a:pPr lvl="0" indent="-57150" algn="ctr">
              <a:lnSpc>
                <a:spcPct val="115000"/>
              </a:lnSpc>
              <a:buClr>
                <a:srgbClr val="434343"/>
              </a:buClr>
              <a:buSzPts val="900"/>
            </a:pPr>
            <a:r>
              <a:rPr lang="en-US" sz="1200" dirty="0">
                <a:solidFill>
                  <a:srgbClr val="434343"/>
                </a:solidFill>
                <a:latin typeface="Raleway Light"/>
                <a:ea typeface="Raleway Light"/>
                <a:cs typeface="Raleway Light"/>
                <a:sym typeface="Raleway Light"/>
              </a:rPr>
              <a:t>Randomly choose initial and final coordinates for each vehicle</a:t>
            </a:r>
            <a:endParaRPr lang="iw-IL" sz="1050" dirty="0">
              <a:solidFill>
                <a:srgbClr val="434343"/>
              </a:solidFill>
              <a:latin typeface="Raleway Light"/>
              <a:ea typeface="Raleway Light"/>
              <a:cs typeface="Raleway Light"/>
              <a:sym typeface="Raleway Light"/>
            </a:endParaRPr>
          </a:p>
        </p:txBody>
      </p:sp>
      <p:sp>
        <p:nvSpPr>
          <p:cNvPr id="127" name="Shape 127"/>
          <p:cNvSpPr/>
          <p:nvPr/>
        </p:nvSpPr>
        <p:spPr>
          <a:xfrm>
            <a:off x="7420786" y="2947750"/>
            <a:ext cx="594300" cy="594300"/>
          </a:xfrm>
          <a:prstGeom prst="ellipse">
            <a:avLst/>
          </a:prstGeom>
          <a:noFill/>
          <a:ln w="3810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128" name="Shape 128"/>
          <p:cNvSpPr txBox="1"/>
          <p:nvPr/>
        </p:nvSpPr>
        <p:spPr>
          <a:xfrm>
            <a:off x="6863391" y="3499125"/>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Step 4</a:t>
            </a:r>
            <a:endParaRPr lang="iw-IL" sz="1000" dirty="0">
              <a:solidFill>
                <a:srgbClr val="434343"/>
              </a:solidFill>
              <a:latin typeface="Raleway ExtraBold"/>
              <a:ea typeface="Raleway ExtraBold"/>
              <a:cs typeface="Raleway ExtraBold"/>
              <a:sym typeface="Raleway ExtraBold"/>
            </a:endParaRPr>
          </a:p>
        </p:txBody>
      </p:sp>
      <p:sp>
        <p:nvSpPr>
          <p:cNvPr id="129" name="Shape 129"/>
          <p:cNvSpPr txBox="1"/>
          <p:nvPr/>
        </p:nvSpPr>
        <p:spPr>
          <a:xfrm>
            <a:off x="6863436" y="3852902"/>
            <a:ext cx="1709100" cy="737400"/>
          </a:xfrm>
          <a:prstGeom prst="rect">
            <a:avLst/>
          </a:prstGeom>
          <a:noFill/>
          <a:ln>
            <a:noFill/>
          </a:ln>
        </p:spPr>
        <p:txBody>
          <a:bodyPr wrap="square" lIns="91425" tIns="91425" rIns="91425" bIns="91425" anchor="t" anchorCtr="0">
            <a:noAutofit/>
          </a:bodyPr>
          <a:lstStyle/>
          <a:p>
            <a:pPr lvl="0" indent="-57150" algn="ctr">
              <a:lnSpc>
                <a:spcPct val="115000"/>
              </a:lnSpc>
              <a:buClr>
                <a:srgbClr val="434343"/>
              </a:buClr>
              <a:buSzPts val="900"/>
            </a:pPr>
            <a:r>
              <a:rPr lang="en-US" sz="1200" dirty="0">
                <a:solidFill>
                  <a:srgbClr val="434343"/>
                </a:solidFill>
                <a:latin typeface="Raleway Light"/>
                <a:ea typeface="Raleway Light"/>
                <a:cs typeface="Raleway Light"/>
                <a:sym typeface="Raleway Light"/>
              </a:rPr>
              <a:t>Run a shortest path algorithm</a:t>
            </a:r>
            <a:endParaRPr lang="iw-IL" sz="1200" b="0" i="0" u="none" strike="noStrike" cap="none" dirty="0">
              <a:solidFill>
                <a:srgbClr val="434343"/>
              </a:solidFill>
              <a:latin typeface="Raleway Light"/>
              <a:ea typeface="Raleway Light"/>
              <a:cs typeface="Raleway Light"/>
              <a:sym typeface="Raleway Light"/>
            </a:endParaRPr>
          </a:p>
        </p:txBody>
      </p:sp>
      <p:sp>
        <p:nvSpPr>
          <p:cNvPr id="130" name="Shape 130"/>
          <p:cNvSpPr/>
          <p:nvPr/>
        </p:nvSpPr>
        <p:spPr>
          <a:xfrm>
            <a:off x="4337172" y="3238713"/>
            <a:ext cx="594300" cy="36900"/>
          </a:xfrm>
          <a:prstGeom prst="roundRect">
            <a:avLst>
              <a:gd name="adj" fmla="val 50000"/>
            </a:avLst>
          </a:prstGeom>
          <a:solidFill>
            <a:schemeClr val="tx1">
              <a:lumMod val="85000"/>
              <a:lumOff val="15000"/>
            </a:schemeClr>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131" name="Shape 131"/>
          <p:cNvSpPr/>
          <p:nvPr/>
        </p:nvSpPr>
        <p:spPr>
          <a:xfrm>
            <a:off x="6419150" y="3238713"/>
            <a:ext cx="594300" cy="36900"/>
          </a:xfrm>
          <a:prstGeom prst="roundRect">
            <a:avLst>
              <a:gd name="adj" fmla="val 50000"/>
            </a:avLst>
          </a:prstGeom>
          <a:solidFill>
            <a:schemeClr val="tx1">
              <a:lumMod val="85000"/>
              <a:lumOff val="15000"/>
            </a:schemeClr>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grpSp>
        <p:nvGrpSpPr>
          <p:cNvPr id="132" name="Shape 132"/>
          <p:cNvGrpSpPr/>
          <p:nvPr/>
        </p:nvGrpSpPr>
        <p:grpSpPr>
          <a:xfrm>
            <a:off x="7964730" y="329098"/>
            <a:ext cx="977040" cy="722851"/>
            <a:chOff x="5255200" y="3006475"/>
            <a:chExt cx="511700" cy="378575"/>
          </a:xfrm>
        </p:grpSpPr>
        <p:sp>
          <p:nvSpPr>
            <p:cNvPr id="133" name="Shape 133"/>
            <p:cNvSpPr/>
            <p:nvPr/>
          </p:nvSpPr>
          <p:spPr>
            <a:xfrm>
              <a:off x="5255200" y="3006475"/>
              <a:ext cx="349900" cy="349875"/>
            </a:xfrm>
            <a:custGeom>
              <a:avLst/>
              <a:gdLst/>
              <a:ahLst/>
              <a:cxnLst/>
              <a:rect l="0" t="0" r="0" b="0"/>
              <a:pathLst>
                <a:path w="120000" h="120000" extrusionOk="0">
                  <a:moveTo>
                    <a:pt x="59897" y="40420"/>
                  </a:moveTo>
                  <a:lnTo>
                    <a:pt x="61783" y="40625"/>
                  </a:lnTo>
                  <a:lnTo>
                    <a:pt x="63661" y="40840"/>
                  </a:lnTo>
                  <a:lnTo>
                    <a:pt x="65547" y="41260"/>
                  </a:lnTo>
                  <a:lnTo>
                    <a:pt x="67227" y="41886"/>
                  </a:lnTo>
                  <a:lnTo>
                    <a:pt x="69105" y="42726"/>
                  </a:lnTo>
                  <a:lnTo>
                    <a:pt x="70785" y="43772"/>
                  </a:lnTo>
                  <a:lnTo>
                    <a:pt x="72252" y="44818"/>
                  </a:lnTo>
                  <a:lnTo>
                    <a:pt x="73718" y="46285"/>
                  </a:lnTo>
                  <a:lnTo>
                    <a:pt x="75184" y="47751"/>
                  </a:lnTo>
                  <a:lnTo>
                    <a:pt x="76230" y="49217"/>
                  </a:lnTo>
                  <a:lnTo>
                    <a:pt x="77276" y="50889"/>
                  </a:lnTo>
                  <a:lnTo>
                    <a:pt x="78116" y="52775"/>
                  </a:lnTo>
                  <a:lnTo>
                    <a:pt x="78742" y="54448"/>
                  </a:lnTo>
                  <a:lnTo>
                    <a:pt x="79162" y="56334"/>
                  </a:lnTo>
                  <a:lnTo>
                    <a:pt x="79368" y="58220"/>
                  </a:lnTo>
                  <a:lnTo>
                    <a:pt x="79368" y="60107"/>
                  </a:lnTo>
                  <a:lnTo>
                    <a:pt x="79368" y="61984"/>
                  </a:lnTo>
                  <a:lnTo>
                    <a:pt x="79162" y="63665"/>
                  </a:lnTo>
                  <a:lnTo>
                    <a:pt x="78742" y="65551"/>
                  </a:lnTo>
                  <a:lnTo>
                    <a:pt x="78116" y="67429"/>
                  </a:lnTo>
                  <a:lnTo>
                    <a:pt x="77276" y="69110"/>
                  </a:lnTo>
                  <a:lnTo>
                    <a:pt x="76230" y="70782"/>
                  </a:lnTo>
                  <a:lnTo>
                    <a:pt x="75184" y="72463"/>
                  </a:lnTo>
                  <a:lnTo>
                    <a:pt x="73718" y="73929"/>
                  </a:lnTo>
                  <a:lnTo>
                    <a:pt x="72252" y="75181"/>
                  </a:lnTo>
                  <a:lnTo>
                    <a:pt x="70785" y="76441"/>
                  </a:lnTo>
                  <a:lnTo>
                    <a:pt x="69105" y="77273"/>
                  </a:lnTo>
                  <a:lnTo>
                    <a:pt x="67227" y="78113"/>
                  </a:lnTo>
                  <a:lnTo>
                    <a:pt x="65547" y="78739"/>
                  </a:lnTo>
                  <a:lnTo>
                    <a:pt x="63661" y="79159"/>
                  </a:lnTo>
                  <a:lnTo>
                    <a:pt x="61783" y="79374"/>
                  </a:lnTo>
                  <a:lnTo>
                    <a:pt x="59897" y="79579"/>
                  </a:lnTo>
                  <a:lnTo>
                    <a:pt x="58010" y="79374"/>
                  </a:lnTo>
                  <a:lnTo>
                    <a:pt x="56124" y="79159"/>
                  </a:lnTo>
                  <a:lnTo>
                    <a:pt x="54452" y="78739"/>
                  </a:lnTo>
                  <a:lnTo>
                    <a:pt x="52566" y="78113"/>
                  </a:lnTo>
                  <a:lnTo>
                    <a:pt x="50894" y="77273"/>
                  </a:lnTo>
                  <a:lnTo>
                    <a:pt x="49214" y="76441"/>
                  </a:lnTo>
                  <a:lnTo>
                    <a:pt x="47542" y="75181"/>
                  </a:lnTo>
                  <a:lnTo>
                    <a:pt x="46076" y="73929"/>
                  </a:lnTo>
                  <a:lnTo>
                    <a:pt x="44815" y="72463"/>
                  </a:lnTo>
                  <a:lnTo>
                    <a:pt x="43563" y="70782"/>
                  </a:lnTo>
                  <a:lnTo>
                    <a:pt x="42723" y="69110"/>
                  </a:lnTo>
                  <a:lnTo>
                    <a:pt x="41883" y="67429"/>
                  </a:lnTo>
                  <a:lnTo>
                    <a:pt x="41257" y="65551"/>
                  </a:lnTo>
                  <a:lnTo>
                    <a:pt x="40837" y="63665"/>
                  </a:lnTo>
                  <a:lnTo>
                    <a:pt x="40417" y="61984"/>
                  </a:lnTo>
                  <a:lnTo>
                    <a:pt x="40417" y="60107"/>
                  </a:lnTo>
                  <a:lnTo>
                    <a:pt x="40417" y="58220"/>
                  </a:lnTo>
                  <a:lnTo>
                    <a:pt x="40837" y="56334"/>
                  </a:lnTo>
                  <a:lnTo>
                    <a:pt x="41257" y="54448"/>
                  </a:lnTo>
                  <a:lnTo>
                    <a:pt x="41883" y="52775"/>
                  </a:lnTo>
                  <a:lnTo>
                    <a:pt x="42723" y="50889"/>
                  </a:lnTo>
                  <a:lnTo>
                    <a:pt x="43563" y="49217"/>
                  </a:lnTo>
                  <a:lnTo>
                    <a:pt x="44815" y="47751"/>
                  </a:lnTo>
                  <a:lnTo>
                    <a:pt x="46076" y="46285"/>
                  </a:lnTo>
                  <a:lnTo>
                    <a:pt x="47542" y="44818"/>
                  </a:lnTo>
                  <a:lnTo>
                    <a:pt x="49214" y="43772"/>
                  </a:lnTo>
                  <a:lnTo>
                    <a:pt x="50894" y="42726"/>
                  </a:lnTo>
                  <a:lnTo>
                    <a:pt x="52566" y="41886"/>
                  </a:lnTo>
                  <a:lnTo>
                    <a:pt x="54452" y="41260"/>
                  </a:lnTo>
                  <a:lnTo>
                    <a:pt x="56124" y="40840"/>
                  </a:lnTo>
                  <a:lnTo>
                    <a:pt x="58010" y="40625"/>
                  </a:lnTo>
                  <a:lnTo>
                    <a:pt x="59897" y="40420"/>
                  </a:lnTo>
                  <a:close/>
                  <a:moveTo>
                    <a:pt x="55704" y="0"/>
                  </a:moveTo>
                  <a:lnTo>
                    <a:pt x="54658" y="214"/>
                  </a:lnTo>
                  <a:lnTo>
                    <a:pt x="53612" y="420"/>
                  </a:lnTo>
                  <a:lnTo>
                    <a:pt x="52566" y="1046"/>
                  </a:lnTo>
                  <a:lnTo>
                    <a:pt x="51726" y="1680"/>
                  </a:lnTo>
                  <a:lnTo>
                    <a:pt x="50894" y="2512"/>
                  </a:lnTo>
                  <a:lnTo>
                    <a:pt x="50260" y="3352"/>
                  </a:lnTo>
                  <a:lnTo>
                    <a:pt x="49839" y="4398"/>
                  </a:lnTo>
                  <a:lnTo>
                    <a:pt x="49634" y="5444"/>
                  </a:lnTo>
                  <a:lnTo>
                    <a:pt x="48168" y="17800"/>
                  </a:lnTo>
                  <a:lnTo>
                    <a:pt x="45655" y="18640"/>
                  </a:lnTo>
                  <a:lnTo>
                    <a:pt x="43143" y="19687"/>
                  </a:lnTo>
                  <a:lnTo>
                    <a:pt x="40837" y="20733"/>
                  </a:lnTo>
                  <a:lnTo>
                    <a:pt x="38539" y="21993"/>
                  </a:lnTo>
                  <a:lnTo>
                    <a:pt x="28696" y="14242"/>
                  </a:lnTo>
                  <a:lnTo>
                    <a:pt x="27650" y="13616"/>
                  </a:lnTo>
                  <a:lnTo>
                    <a:pt x="26604" y="13196"/>
                  </a:lnTo>
                  <a:lnTo>
                    <a:pt x="25550" y="12981"/>
                  </a:lnTo>
                  <a:lnTo>
                    <a:pt x="23458" y="12981"/>
                  </a:lnTo>
                  <a:lnTo>
                    <a:pt x="22206" y="13401"/>
                  </a:lnTo>
                  <a:lnTo>
                    <a:pt x="21366" y="14036"/>
                  </a:lnTo>
                  <a:lnTo>
                    <a:pt x="20525" y="14662"/>
                  </a:lnTo>
                  <a:lnTo>
                    <a:pt x="14661" y="20527"/>
                  </a:lnTo>
                  <a:lnTo>
                    <a:pt x="13829" y="21359"/>
                  </a:lnTo>
                  <a:lnTo>
                    <a:pt x="13409" y="22413"/>
                  </a:lnTo>
                  <a:lnTo>
                    <a:pt x="12989" y="23459"/>
                  </a:lnTo>
                  <a:lnTo>
                    <a:pt x="12783" y="24505"/>
                  </a:lnTo>
                  <a:lnTo>
                    <a:pt x="12783" y="25757"/>
                  </a:lnTo>
                  <a:lnTo>
                    <a:pt x="12989" y="26803"/>
                  </a:lnTo>
                  <a:lnTo>
                    <a:pt x="13409" y="27858"/>
                  </a:lnTo>
                  <a:lnTo>
                    <a:pt x="14035" y="28690"/>
                  </a:lnTo>
                  <a:lnTo>
                    <a:pt x="21786" y="38533"/>
                  </a:lnTo>
                  <a:lnTo>
                    <a:pt x="20525" y="40840"/>
                  </a:lnTo>
                  <a:lnTo>
                    <a:pt x="19479" y="43352"/>
                  </a:lnTo>
                  <a:lnTo>
                    <a:pt x="18639" y="45864"/>
                  </a:lnTo>
                  <a:lnTo>
                    <a:pt x="17807" y="48377"/>
                  </a:lnTo>
                  <a:lnTo>
                    <a:pt x="5452" y="49637"/>
                  </a:lnTo>
                  <a:lnTo>
                    <a:pt x="4406" y="50049"/>
                  </a:lnTo>
                  <a:lnTo>
                    <a:pt x="3360" y="50469"/>
                  </a:lnTo>
                  <a:lnTo>
                    <a:pt x="2306" y="51095"/>
                  </a:lnTo>
                  <a:lnTo>
                    <a:pt x="1474" y="51729"/>
                  </a:lnTo>
                  <a:lnTo>
                    <a:pt x="848" y="52775"/>
                  </a:lnTo>
                  <a:lnTo>
                    <a:pt x="428" y="53616"/>
                  </a:lnTo>
                  <a:lnTo>
                    <a:pt x="8" y="54868"/>
                  </a:lnTo>
                  <a:lnTo>
                    <a:pt x="8" y="55914"/>
                  </a:lnTo>
                  <a:lnTo>
                    <a:pt x="8" y="64085"/>
                  </a:lnTo>
                  <a:lnTo>
                    <a:pt x="8" y="65337"/>
                  </a:lnTo>
                  <a:lnTo>
                    <a:pt x="428" y="66383"/>
                  </a:lnTo>
                  <a:lnTo>
                    <a:pt x="848" y="67429"/>
                  </a:lnTo>
                  <a:lnTo>
                    <a:pt x="1474" y="68270"/>
                  </a:lnTo>
                  <a:lnTo>
                    <a:pt x="2306" y="69110"/>
                  </a:lnTo>
                  <a:lnTo>
                    <a:pt x="3360" y="69736"/>
                  </a:lnTo>
                  <a:lnTo>
                    <a:pt x="4406" y="70156"/>
                  </a:lnTo>
                  <a:lnTo>
                    <a:pt x="5452" y="70362"/>
                  </a:lnTo>
                  <a:lnTo>
                    <a:pt x="17807" y="71828"/>
                  </a:lnTo>
                  <a:lnTo>
                    <a:pt x="18639" y="74340"/>
                  </a:lnTo>
                  <a:lnTo>
                    <a:pt x="19479" y="76647"/>
                  </a:lnTo>
                  <a:lnTo>
                    <a:pt x="20525" y="79159"/>
                  </a:lnTo>
                  <a:lnTo>
                    <a:pt x="21786" y="81466"/>
                  </a:lnTo>
                  <a:lnTo>
                    <a:pt x="14035" y="91309"/>
                  </a:lnTo>
                  <a:lnTo>
                    <a:pt x="13409" y="92355"/>
                  </a:lnTo>
                  <a:lnTo>
                    <a:pt x="12989" y="93401"/>
                  </a:lnTo>
                  <a:lnTo>
                    <a:pt x="12783" y="94448"/>
                  </a:lnTo>
                  <a:lnTo>
                    <a:pt x="12783" y="95494"/>
                  </a:lnTo>
                  <a:lnTo>
                    <a:pt x="12989" y="96540"/>
                  </a:lnTo>
                  <a:lnTo>
                    <a:pt x="13409" y="97586"/>
                  </a:lnTo>
                  <a:lnTo>
                    <a:pt x="13829" y="98640"/>
                  </a:lnTo>
                  <a:lnTo>
                    <a:pt x="14661" y="99472"/>
                  </a:lnTo>
                  <a:lnTo>
                    <a:pt x="20525" y="105337"/>
                  </a:lnTo>
                  <a:lnTo>
                    <a:pt x="21366" y="106177"/>
                  </a:lnTo>
                  <a:lnTo>
                    <a:pt x="22206" y="106598"/>
                  </a:lnTo>
                  <a:lnTo>
                    <a:pt x="23458" y="107009"/>
                  </a:lnTo>
                  <a:lnTo>
                    <a:pt x="24504" y="107224"/>
                  </a:lnTo>
                  <a:lnTo>
                    <a:pt x="25550" y="107224"/>
                  </a:lnTo>
                  <a:lnTo>
                    <a:pt x="26604" y="106803"/>
                  </a:lnTo>
                  <a:lnTo>
                    <a:pt x="27650" y="106383"/>
                  </a:lnTo>
                  <a:lnTo>
                    <a:pt x="28696" y="105963"/>
                  </a:lnTo>
                  <a:lnTo>
                    <a:pt x="38539" y="98220"/>
                  </a:lnTo>
                  <a:lnTo>
                    <a:pt x="40837" y="99266"/>
                  </a:lnTo>
                  <a:lnTo>
                    <a:pt x="43143" y="100518"/>
                  </a:lnTo>
                  <a:lnTo>
                    <a:pt x="45655" y="101359"/>
                  </a:lnTo>
                  <a:lnTo>
                    <a:pt x="48168" y="102199"/>
                  </a:lnTo>
                  <a:lnTo>
                    <a:pt x="49634" y="114555"/>
                  </a:lnTo>
                  <a:lnTo>
                    <a:pt x="49839" y="115601"/>
                  </a:lnTo>
                  <a:lnTo>
                    <a:pt x="50260" y="116647"/>
                  </a:lnTo>
                  <a:lnTo>
                    <a:pt x="50894" y="117693"/>
                  </a:lnTo>
                  <a:lnTo>
                    <a:pt x="51726" y="118533"/>
                  </a:lnTo>
                  <a:lnTo>
                    <a:pt x="52566" y="119159"/>
                  </a:lnTo>
                  <a:lnTo>
                    <a:pt x="53612" y="119579"/>
                  </a:lnTo>
                  <a:lnTo>
                    <a:pt x="54658" y="120000"/>
                  </a:lnTo>
                  <a:lnTo>
                    <a:pt x="65127" y="120000"/>
                  </a:lnTo>
                  <a:lnTo>
                    <a:pt x="66387" y="119579"/>
                  </a:lnTo>
                  <a:lnTo>
                    <a:pt x="67227" y="119159"/>
                  </a:lnTo>
                  <a:lnTo>
                    <a:pt x="68273" y="118533"/>
                  </a:lnTo>
                  <a:lnTo>
                    <a:pt x="68899" y="117693"/>
                  </a:lnTo>
                  <a:lnTo>
                    <a:pt x="69525" y="116647"/>
                  </a:lnTo>
                  <a:lnTo>
                    <a:pt x="69945" y="115601"/>
                  </a:lnTo>
                  <a:lnTo>
                    <a:pt x="70160" y="114555"/>
                  </a:lnTo>
                  <a:lnTo>
                    <a:pt x="71617" y="102199"/>
                  </a:lnTo>
                  <a:lnTo>
                    <a:pt x="74138" y="101359"/>
                  </a:lnTo>
                  <a:lnTo>
                    <a:pt x="76650" y="100518"/>
                  </a:lnTo>
                  <a:lnTo>
                    <a:pt x="79162" y="99266"/>
                  </a:lnTo>
                  <a:lnTo>
                    <a:pt x="81460" y="98220"/>
                  </a:lnTo>
                  <a:lnTo>
                    <a:pt x="91303" y="105963"/>
                  </a:lnTo>
                  <a:lnTo>
                    <a:pt x="92143" y="106383"/>
                  </a:lnTo>
                  <a:lnTo>
                    <a:pt x="93189" y="106803"/>
                  </a:lnTo>
                  <a:lnTo>
                    <a:pt x="94235" y="107224"/>
                  </a:lnTo>
                  <a:lnTo>
                    <a:pt x="95495" y="107224"/>
                  </a:lnTo>
                  <a:lnTo>
                    <a:pt x="96541" y="107009"/>
                  </a:lnTo>
                  <a:lnTo>
                    <a:pt x="97587" y="106598"/>
                  </a:lnTo>
                  <a:lnTo>
                    <a:pt x="98633" y="106177"/>
                  </a:lnTo>
                  <a:lnTo>
                    <a:pt x="99474" y="105337"/>
                  </a:lnTo>
                  <a:lnTo>
                    <a:pt x="105338" y="99472"/>
                  </a:lnTo>
                  <a:lnTo>
                    <a:pt x="105964" y="98640"/>
                  </a:lnTo>
                  <a:lnTo>
                    <a:pt x="106590" y="97586"/>
                  </a:lnTo>
                  <a:lnTo>
                    <a:pt x="106804" y="96540"/>
                  </a:lnTo>
                  <a:lnTo>
                    <a:pt x="107010" y="95494"/>
                  </a:lnTo>
                  <a:lnTo>
                    <a:pt x="107010" y="94448"/>
                  </a:lnTo>
                  <a:lnTo>
                    <a:pt x="106804" y="93401"/>
                  </a:lnTo>
                  <a:lnTo>
                    <a:pt x="106384" y="92355"/>
                  </a:lnTo>
                  <a:lnTo>
                    <a:pt x="105750" y="91309"/>
                  </a:lnTo>
                  <a:lnTo>
                    <a:pt x="98008" y="81466"/>
                  </a:lnTo>
                  <a:lnTo>
                    <a:pt x="99259" y="79159"/>
                  </a:lnTo>
                  <a:lnTo>
                    <a:pt x="100305" y="76647"/>
                  </a:lnTo>
                  <a:lnTo>
                    <a:pt x="101360" y="74340"/>
                  </a:lnTo>
                  <a:lnTo>
                    <a:pt x="101986" y="71828"/>
                  </a:lnTo>
                  <a:lnTo>
                    <a:pt x="114547" y="70362"/>
                  </a:lnTo>
                  <a:lnTo>
                    <a:pt x="115593" y="70156"/>
                  </a:lnTo>
                  <a:lnTo>
                    <a:pt x="116639" y="69736"/>
                  </a:lnTo>
                  <a:lnTo>
                    <a:pt x="117479" y="69110"/>
                  </a:lnTo>
                  <a:lnTo>
                    <a:pt x="118319" y="68270"/>
                  </a:lnTo>
                  <a:lnTo>
                    <a:pt x="118945" y="67429"/>
                  </a:lnTo>
                  <a:lnTo>
                    <a:pt x="119571" y="66383"/>
                  </a:lnTo>
                  <a:lnTo>
                    <a:pt x="119785" y="65337"/>
                  </a:lnTo>
                  <a:lnTo>
                    <a:pt x="119991" y="64085"/>
                  </a:lnTo>
                  <a:lnTo>
                    <a:pt x="119991" y="55914"/>
                  </a:lnTo>
                  <a:lnTo>
                    <a:pt x="119785" y="54868"/>
                  </a:lnTo>
                  <a:lnTo>
                    <a:pt x="119571" y="53616"/>
                  </a:lnTo>
                  <a:lnTo>
                    <a:pt x="118945" y="52775"/>
                  </a:lnTo>
                  <a:lnTo>
                    <a:pt x="118319" y="51729"/>
                  </a:lnTo>
                  <a:lnTo>
                    <a:pt x="117479" y="51095"/>
                  </a:lnTo>
                  <a:lnTo>
                    <a:pt x="116639" y="50469"/>
                  </a:lnTo>
                  <a:lnTo>
                    <a:pt x="115593" y="50049"/>
                  </a:lnTo>
                  <a:lnTo>
                    <a:pt x="114547" y="49637"/>
                  </a:lnTo>
                  <a:lnTo>
                    <a:pt x="101986" y="48377"/>
                  </a:lnTo>
                  <a:lnTo>
                    <a:pt x="101360" y="45864"/>
                  </a:lnTo>
                  <a:lnTo>
                    <a:pt x="100305" y="43352"/>
                  </a:lnTo>
                  <a:lnTo>
                    <a:pt x="99259" y="40840"/>
                  </a:lnTo>
                  <a:lnTo>
                    <a:pt x="98008" y="38533"/>
                  </a:lnTo>
                  <a:lnTo>
                    <a:pt x="105750" y="28690"/>
                  </a:lnTo>
                  <a:lnTo>
                    <a:pt x="106384" y="27858"/>
                  </a:lnTo>
                  <a:lnTo>
                    <a:pt x="106804" y="26803"/>
                  </a:lnTo>
                  <a:lnTo>
                    <a:pt x="107010" y="25757"/>
                  </a:lnTo>
                  <a:lnTo>
                    <a:pt x="107010" y="24505"/>
                  </a:lnTo>
                  <a:lnTo>
                    <a:pt x="106804" y="23459"/>
                  </a:lnTo>
                  <a:lnTo>
                    <a:pt x="106590" y="22413"/>
                  </a:lnTo>
                  <a:lnTo>
                    <a:pt x="105964" y="21359"/>
                  </a:lnTo>
                  <a:lnTo>
                    <a:pt x="105338" y="20527"/>
                  </a:lnTo>
                  <a:lnTo>
                    <a:pt x="99474" y="14662"/>
                  </a:lnTo>
                  <a:lnTo>
                    <a:pt x="98633" y="14036"/>
                  </a:lnTo>
                  <a:lnTo>
                    <a:pt x="97587" y="13401"/>
                  </a:lnTo>
                  <a:lnTo>
                    <a:pt x="96541" y="12981"/>
                  </a:lnTo>
                  <a:lnTo>
                    <a:pt x="94235" y="12981"/>
                  </a:lnTo>
                  <a:lnTo>
                    <a:pt x="93189" y="13196"/>
                  </a:lnTo>
                  <a:lnTo>
                    <a:pt x="92143" y="13616"/>
                  </a:lnTo>
                  <a:lnTo>
                    <a:pt x="91303" y="14242"/>
                  </a:lnTo>
                  <a:lnTo>
                    <a:pt x="81460" y="21993"/>
                  </a:lnTo>
                  <a:lnTo>
                    <a:pt x="79162" y="20733"/>
                  </a:lnTo>
                  <a:lnTo>
                    <a:pt x="76650" y="19687"/>
                  </a:lnTo>
                  <a:lnTo>
                    <a:pt x="74138" y="18640"/>
                  </a:lnTo>
                  <a:lnTo>
                    <a:pt x="71617" y="17800"/>
                  </a:lnTo>
                  <a:lnTo>
                    <a:pt x="70160" y="5444"/>
                  </a:lnTo>
                  <a:lnTo>
                    <a:pt x="69945" y="4398"/>
                  </a:lnTo>
                  <a:lnTo>
                    <a:pt x="69525" y="3352"/>
                  </a:lnTo>
                  <a:lnTo>
                    <a:pt x="68899" y="2512"/>
                  </a:lnTo>
                  <a:lnTo>
                    <a:pt x="68273" y="1680"/>
                  </a:lnTo>
                  <a:lnTo>
                    <a:pt x="67227" y="1046"/>
                  </a:lnTo>
                  <a:lnTo>
                    <a:pt x="66387" y="420"/>
                  </a:lnTo>
                  <a:lnTo>
                    <a:pt x="65127" y="214"/>
                  </a:lnTo>
                  <a:lnTo>
                    <a:pt x="64081"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Shape 134"/>
            <p:cNvSpPr/>
            <p:nvPr/>
          </p:nvSpPr>
          <p:spPr>
            <a:xfrm>
              <a:off x="5567825" y="3185975"/>
              <a:ext cx="199075" cy="199075"/>
            </a:xfrm>
            <a:custGeom>
              <a:avLst/>
              <a:gdLst/>
              <a:ahLst/>
              <a:cxnLst/>
              <a:rect l="0" t="0" r="0" b="0"/>
              <a:pathLst>
                <a:path w="120000" h="120000" extrusionOk="0">
                  <a:moveTo>
                    <a:pt x="59269" y="34600"/>
                  </a:moveTo>
                  <a:lnTo>
                    <a:pt x="61830" y="34976"/>
                  </a:lnTo>
                  <a:lnTo>
                    <a:pt x="64407" y="34976"/>
                  </a:lnTo>
                  <a:lnTo>
                    <a:pt x="66623" y="35715"/>
                  </a:lnTo>
                  <a:lnTo>
                    <a:pt x="69200" y="36453"/>
                  </a:lnTo>
                  <a:lnTo>
                    <a:pt x="71400" y="37553"/>
                  </a:lnTo>
                  <a:lnTo>
                    <a:pt x="73615" y="38653"/>
                  </a:lnTo>
                  <a:lnTo>
                    <a:pt x="75830" y="40130"/>
                  </a:lnTo>
                  <a:lnTo>
                    <a:pt x="77669" y="41969"/>
                  </a:lnTo>
                  <a:lnTo>
                    <a:pt x="79507" y="43445"/>
                  </a:lnTo>
                  <a:lnTo>
                    <a:pt x="80969" y="45646"/>
                  </a:lnTo>
                  <a:lnTo>
                    <a:pt x="82084" y="47484"/>
                  </a:lnTo>
                  <a:lnTo>
                    <a:pt x="83184" y="49699"/>
                  </a:lnTo>
                  <a:lnTo>
                    <a:pt x="84284" y="51900"/>
                  </a:lnTo>
                  <a:lnTo>
                    <a:pt x="84661" y="54476"/>
                  </a:lnTo>
                  <a:lnTo>
                    <a:pt x="85023" y="56692"/>
                  </a:lnTo>
                  <a:lnTo>
                    <a:pt x="85399" y="59269"/>
                  </a:lnTo>
                  <a:lnTo>
                    <a:pt x="85399" y="61469"/>
                  </a:lnTo>
                  <a:lnTo>
                    <a:pt x="85023" y="64046"/>
                  </a:lnTo>
                  <a:lnTo>
                    <a:pt x="84661" y="66623"/>
                  </a:lnTo>
                  <a:lnTo>
                    <a:pt x="83923" y="68838"/>
                  </a:lnTo>
                  <a:lnTo>
                    <a:pt x="82823" y="71415"/>
                  </a:lnTo>
                  <a:lnTo>
                    <a:pt x="81346" y="73615"/>
                  </a:lnTo>
                  <a:lnTo>
                    <a:pt x="79869" y="75453"/>
                  </a:lnTo>
                  <a:lnTo>
                    <a:pt x="78407" y="77669"/>
                  </a:lnTo>
                  <a:lnTo>
                    <a:pt x="76554" y="79146"/>
                  </a:lnTo>
                  <a:lnTo>
                    <a:pt x="74715" y="80607"/>
                  </a:lnTo>
                  <a:lnTo>
                    <a:pt x="72515" y="82084"/>
                  </a:lnTo>
                  <a:lnTo>
                    <a:pt x="70300" y="83184"/>
                  </a:lnTo>
                  <a:lnTo>
                    <a:pt x="68099" y="83923"/>
                  </a:lnTo>
                  <a:lnTo>
                    <a:pt x="65884" y="84661"/>
                  </a:lnTo>
                  <a:lnTo>
                    <a:pt x="63307" y="85023"/>
                  </a:lnTo>
                  <a:lnTo>
                    <a:pt x="61107" y="85399"/>
                  </a:lnTo>
                  <a:lnTo>
                    <a:pt x="58530" y="85023"/>
                  </a:lnTo>
                  <a:lnTo>
                    <a:pt x="55953" y="85023"/>
                  </a:lnTo>
                  <a:lnTo>
                    <a:pt x="53738" y="84299"/>
                  </a:lnTo>
                  <a:lnTo>
                    <a:pt x="51161" y="83561"/>
                  </a:lnTo>
                  <a:lnTo>
                    <a:pt x="48961" y="82446"/>
                  </a:lnTo>
                  <a:lnTo>
                    <a:pt x="46746" y="81346"/>
                  </a:lnTo>
                  <a:lnTo>
                    <a:pt x="44546" y="79869"/>
                  </a:lnTo>
                  <a:lnTo>
                    <a:pt x="42692" y="78030"/>
                  </a:lnTo>
                  <a:lnTo>
                    <a:pt x="40853" y="76569"/>
                  </a:lnTo>
                  <a:lnTo>
                    <a:pt x="39392" y="74353"/>
                  </a:lnTo>
                  <a:lnTo>
                    <a:pt x="38277" y="72515"/>
                  </a:lnTo>
                  <a:lnTo>
                    <a:pt x="37176" y="70300"/>
                  </a:lnTo>
                  <a:lnTo>
                    <a:pt x="36076" y="68099"/>
                  </a:lnTo>
                  <a:lnTo>
                    <a:pt x="35700" y="65523"/>
                  </a:lnTo>
                  <a:lnTo>
                    <a:pt x="34976" y="63307"/>
                  </a:lnTo>
                  <a:lnTo>
                    <a:pt x="34976" y="60730"/>
                  </a:lnTo>
                  <a:lnTo>
                    <a:pt x="34976" y="58530"/>
                  </a:lnTo>
                  <a:lnTo>
                    <a:pt x="35338" y="55953"/>
                  </a:lnTo>
                  <a:lnTo>
                    <a:pt x="35700" y="53376"/>
                  </a:lnTo>
                  <a:lnTo>
                    <a:pt x="36438" y="51161"/>
                  </a:lnTo>
                  <a:lnTo>
                    <a:pt x="37553" y="48584"/>
                  </a:lnTo>
                  <a:lnTo>
                    <a:pt x="39015" y="46384"/>
                  </a:lnTo>
                  <a:lnTo>
                    <a:pt x="40492" y="44546"/>
                  </a:lnTo>
                  <a:lnTo>
                    <a:pt x="41969" y="42330"/>
                  </a:lnTo>
                  <a:lnTo>
                    <a:pt x="43807" y="40869"/>
                  </a:lnTo>
                  <a:lnTo>
                    <a:pt x="45646" y="39392"/>
                  </a:lnTo>
                  <a:lnTo>
                    <a:pt x="47846" y="37915"/>
                  </a:lnTo>
                  <a:lnTo>
                    <a:pt x="50061" y="36815"/>
                  </a:lnTo>
                  <a:lnTo>
                    <a:pt x="52261" y="36076"/>
                  </a:lnTo>
                  <a:lnTo>
                    <a:pt x="54476" y="35338"/>
                  </a:lnTo>
                  <a:lnTo>
                    <a:pt x="57053" y="34976"/>
                  </a:lnTo>
                  <a:lnTo>
                    <a:pt x="59269" y="34600"/>
                  </a:lnTo>
                  <a:close/>
                  <a:moveTo>
                    <a:pt x="46007" y="15"/>
                  </a:moveTo>
                  <a:lnTo>
                    <a:pt x="44907" y="376"/>
                  </a:lnTo>
                  <a:lnTo>
                    <a:pt x="36815" y="2953"/>
                  </a:lnTo>
                  <a:lnTo>
                    <a:pt x="35700" y="3315"/>
                  </a:lnTo>
                  <a:lnTo>
                    <a:pt x="34600" y="4053"/>
                  </a:lnTo>
                  <a:lnTo>
                    <a:pt x="33123" y="5892"/>
                  </a:lnTo>
                  <a:lnTo>
                    <a:pt x="32399" y="8107"/>
                  </a:lnTo>
                  <a:lnTo>
                    <a:pt x="32399" y="9207"/>
                  </a:lnTo>
                  <a:lnTo>
                    <a:pt x="32399" y="10307"/>
                  </a:lnTo>
                  <a:lnTo>
                    <a:pt x="36076" y="27607"/>
                  </a:lnTo>
                  <a:lnTo>
                    <a:pt x="33499" y="29446"/>
                  </a:lnTo>
                  <a:lnTo>
                    <a:pt x="31284" y="31661"/>
                  </a:lnTo>
                  <a:lnTo>
                    <a:pt x="15099" y="25407"/>
                  </a:lnTo>
                  <a:lnTo>
                    <a:pt x="13984" y="25407"/>
                  </a:lnTo>
                  <a:lnTo>
                    <a:pt x="12522" y="25030"/>
                  </a:lnTo>
                  <a:lnTo>
                    <a:pt x="10307" y="25769"/>
                  </a:lnTo>
                  <a:lnTo>
                    <a:pt x="8469" y="26884"/>
                  </a:lnTo>
                  <a:lnTo>
                    <a:pt x="7730" y="27607"/>
                  </a:lnTo>
                  <a:lnTo>
                    <a:pt x="6992" y="28722"/>
                  </a:lnTo>
                  <a:lnTo>
                    <a:pt x="3315" y="36076"/>
                  </a:lnTo>
                  <a:lnTo>
                    <a:pt x="2953" y="37176"/>
                  </a:lnTo>
                  <a:lnTo>
                    <a:pt x="2576" y="38292"/>
                  </a:lnTo>
                  <a:lnTo>
                    <a:pt x="2953" y="40869"/>
                  </a:lnTo>
                  <a:lnTo>
                    <a:pt x="3692" y="42707"/>
                  </a:lnTo>
                  <a:lnTo>
                    <a:pt x="4415" y="43807"/>
                  </a:lnTo>
                  <a:lnTo>
                    <a:pt x="5530" y="44546"/>
                  </a:lnTo>
                  <a:lnTo>
                    <a:pt x="20253" y="54115"/>
                  </a:lnTo>
                  <a:lnTo>
                    <a:pt x="19876" y="57053"/>
                  </a:lnTo>
                  <a:lnTo>
                    <a:pt x="19515" y="60369"/>
                  </a:lnTo>
                  <a:lnTo>
                    <a:pt x="3692" y="67723"/>
                  </a:lnTo>
                  <a:lnTo>
                    <a:pt x="2953" y="68099"/>
                  </a:lnTo>
                  <a:lnTo>
                    <a:pt x="1853" y="68838"/>
                  </a:lnTo>
                  <a:lnTo>
                    <a:pt x="738" y="71038"/>
                  </a:lnTo>
                  <a:lnTo>
                    <a:pt x="0" y="73253"/>
                  </a:lnTo>
                  <a:lnTo>
                    <a:pt x="376" y="74353"/>
                  </a:lnTo>
                  <a:lnTo>
                    <a:pt x="376" y="75453"/>
                  </a:lnTo>
                  <a:lnTo>
                    <a:pt x="3315" y="83561"/>
                  </a:lnTo>
                  <a:lnTo>
                    <a:pt x="3692" y="84299"/>
                  </a:lnTo>
                  <a:lnTo>
                    <a:pt x="4415" y="85399"/>
                  </a:lnTo>
                  <a:lnTo>
                    <a:pt x="5892" y="86861"/>
                  </a:lnTo>
                  <a:lnTo>
                    <a:pt x="8107" y="87600"/>
                  </a:lnTo>
                  <a:lnTo>
                    <a:pt x="10307" y="87600"/>
                  </a:lnTo>
                  <a:lnTo>
                    <a:pt x="27607" y="83923"/>
                  </a:lnTo>
                  <a:lnTo>
                    <a:pt x="29446" y="86500"/>
                  </a:lnTo>
                  <a:lnTo>
                    <a:pt x="31661" y="88715"/>
                  </a:lnTo>
                  <a:lnTo>
                    <a:pt x="25769" y="105276"/>
                  </a:lnTo>
                  <a:lnTo>
                    <a:pt x="25407" y="106376"/>
                  </a:lnTo>
                  <a:lnTo>
                    <a:pt x="25407" y="107477"/>
                  </a:lnTo>
                  <a:lnTo>
                    <a:pt x="25769" y="109692"/>
                  </a:lnTo>
                  <a:lnTo>
                    <a:pt x="26869" y="111530"/>
                  </a:lnTo>
                  <a:lnTo>
                    <a:pt x="27984" y="112269"/>
                  </a:lnTo>
                  <a:lnTo>
                    <a:pt x="28707" y="113007"/>
                  </a:lnTo>
                  <a:lnTo>
                    <a:pt x="36438" y="116684"/>
                  </a:lnTo>
                  <a:lnTo>
                    <a:pt x="37553" y="117423"/>
                  </a:lnTo>
                  <a:lnTo>
                    <a:pt x="40853" y="117423"/>
                  </a:lnTo>
                  <a:lnTo>
                    <a:pt x="43069" y="116307"/>
                  </a:lnTo>
                  <a:lnTo>
                    <a:pt x="43807" y="115569"/>
                  </a:lnTo>
                  <a:lnTo>
                    <a:pt x="44546" y="114846"/>
                  </a:lnTo>
                  <a:lnTo>
                    <a:pt x="54115" y="100123"/>
                  </a:lnTo>
                  <a:lnTo>
                    <a:pt x="57415" y="100484"/>
                  </a:lnTo>
                  <a:lnTo>
                    <a:pt x="60369" y="100484"/>
                  </a:lnTo>
                  <a:lnTo>
                    <a:pt x="67723" y="116307"/>
                  </a:lnTo>
                  <a:lnTo>
                    <a:pt x="68461" y="117423"/>
                  </a:lnTo>
                  <a:lnTo>
                    <a:pt x="69200" y="118146"/>
                  </a:lnTo>
                  <a:lnTo>
                    <a:pt x="71038" y="119261"/>
                  </a:lnTo>
                  <a:lnTo>
                    <a:pt x="73253" y="120000"/>
                  </a:lnTo>
                  <a:lnTo>
                    <a:pt x="74353" y="120000"/>
                  </a:lnTo>
                  <a:lnTo>
                    <a:pt x="75453" y="119623"/>
                  </a:lnTo>
                  <a:lnTo>
                    <a:pt x="83546" y="117046"/>
                  </a:lnTo>
                  <a:lnTo>
                    <a:pt x="84661" y="116684"/>
                  </a:lnTo>
                  <a:lnTo>
                    <a:pt x="85399" y="115946"/>
                  </a:lnTo>
                  <a:lnTo>
                    <a:pt x="86861" y="114107"/>
                  </a:lnTo>
                  <a:lnTo>
                    <a:pt x="87976" y="111892"/>
                  </a:lnTo>
                  <a:lnTo>
                    <a:pt x="87976" y="110792"/>
                  </a:lnTo>
                  <a:lnTo>
                    <a:pt x="87976" y="109692"/>
                  </a:lnTo>
                  <a:lnTo>
                    <a:pt x="84284" y="92392"/>
                  </a:lnTo>
                  <a:lnTo>
                    <a:pt x="86500" y="90553"/>
                  </a:lnTo>
                  <a:lnTo>
                    <a:pt x="89076" y="88338"/>
                  </a:lnTo>
                  <a:lnTo>
                    <a:pt x="105261" y="94592"/>
                  </a:lnTo>
                  <a:lnTo>
                    <a:pt x="106376" y="94592"/>
                  </a:lnTo>
                  <a:lnTo>
                    <a:pt x="107477" y="94969"/>
                  </a:lnTo>
                  <a:lnTo>
                    <a:pt x="109677" y="94230"/>
                  </a:lnTo>
                  <a:lnTo>
                    <a:pt x="111892" y="93130"/>
                  </a:lnTo>
                  <a:lnTo>
                    <a:pt x="112630" y="92392"/>
                  </a:lnTo>
                  <a:lnTo>
                    <a:pt x="113369" y="91292"/>
                  </a:lnTo>
                  <a:lnTo>
                    <a:pt x="117046" y="83561"/>
                  </a:lnTo>
                  <a:lnTo>
                    <a:pt x="117408" y="82823"/>
                  </a:lnTo>
                  <a:lnTo>
                    <a:pt x="117784" y="81346"/>
                  </a:lnTo>
                  <a:lnTo>
                    <a:pt x="117408" y="79146"/>
                  </a:lnTo>
                  <a:lnTo>
                    <a:pt x="116307" y="77292"/>
                  </a:lnTo>
                  <a:lnTo>
                    <a:pt x="115569" y="76192"/>
                  </a:lnTo>
                  <a:lnTo>
                    <a:pt x="114831" y="75453"/>
                  </a:lnTo>
                  <a:lnTo>
                    <a:pt x="100107" y="65884"/>
                  </a:lnTo>
                  <a:lnTo>
                    <a:pt x="100484" y="62946"/>
                  </a:lnTo>
                  <a:lnTo>
                    <a:pt x="100484" y="59630"/>
                  </a:lnTo>
                  <a:lnTo>
                    <a:pt x="116307" y="52276"/>
                  </a:lnTo>
                  <a:lnTo>
                    <a:pt x="117408" y="51900"/>
                  </a:lnTo>
                  <a:lnTo>
                    <a:pt x="118523" y="51161"/>
                  </a:lnTo>
                  <a:lnTo>
                    <a:pt x="119623" y="48961"/>
                  </a:lnTo>
                  <a:lnTo>
                    <a:pt x="119984" y="46746"/>
                  </a:lnTo>
                  <a:lnTo>
                    <a:pt x="119984" y="45646"/>
                  </a:lnTo>
                  <a:lnTo>
                    <a:pt x="119984" y="44546"/>
                  </a:lnTo>
                  <a:lnTo>
                    <a:pt x="117046" y="36453"/>
                  </a:lnTo>
                  <a:lnTo>
                    <a:pt x="116684" y="35338"/>
                  </a:lnTo>
                  <a:lnTo>
                    <a:pt x="115946" y="34600"/>
                  </a:lnTo>
                  <a:lnTo>
                    <a:pt x="114107" y="33138"/>
                  </a:lnTo>
                  <a:lnTo>
                    <a:pt x="112254" y="32399"/>
                  </a:lnTo>
                  <a:lnTo>
                    <a:pt x="109677" y="32399"/>
                  </a:lnTo>
                  <a:lnTo>
                    <a:pt x="92753" y="36076"/>
                  </a:lnTo>
                  <a:lnTo>
                    <a:pt x="90915" y="33499"/>
                  </a:lnTo>
                  <a:lnTo>
                    <a:pt x="88700" y="31299"/>
                  </a:lnTo>
                  <a:lnTo>
                    <a:pt x="94592" y="14738"/>
                  </a:lnTo>
                  <a:lnTo>
                    <a:pt x="94969" y="13623"/>
                  </a:lnTo>
                  <a:lnTo>
                    <a:pt x="94969" y="12522"/>
                  </a:lnTo>
                  <a:lnTo>
                    <a:pt x="94592" y="10307"/>
                  </a:lnTo>
                  <a:lnTo>
                    <a:pt x="93115" y="8469"/>
                  </a:lnTo>
                  <a:lnTo>
                    <a:pt x="92392" y="7369"/>
                  </a:lnTo>
                  <a:lnTo>
                    <a:pt x="91653" y="7007"/>
                  </a:lnTo>
                  <a:lnTo>
                    <a:pt x="83923" y="2953"/>
                  </a:lnTo>
                  <a:lnTo>
                    <a:pt x="82823" y="2591"/>
                  </a:lnTo>
                  <a:lnTo>
                    <a:pt x="79507" y="2591"/>
                  </a:lnTo>
                  <a:lnTo>
                    <a:pt x="77292" y="3692"/>
                  </a:lnTo>
                  <a:lnTo>
                    <a:pt x="76554" y="4430"/>
                  </a:lnTo>
                  <a:lnTo>
                    <a:pt x="75830" y="5168"/>
                  </a:lnTo>
                  <a:lnTo>
                    <a:pt x="66261" y="19876"/>
                  </a:lnTo>
                  <a:lnTo>
                    <a:pt x="62946" y="19515"/>
                  </a:lnTo>
                  <a:lnTo>
                    <a:pt x="59992" y="19515"/>
                  </a:lnTo>
                  <a:lnTo>
                    <a:pt x="52638" y="3692"/>
                  </a:lnTo>
                  <a:lnTo>
                    <a:pt x="51900" y="2591"/>
                  </a:lnTo>
                  <a:lnTo>
                    <a:pt x="51161" y="1853"/>
                  </a:lnTo>
                  <a:lnTo>
                    <a:pt x="49323" y="738"/>
                  </a:lnTo>
                  <a:lnTo>
                    <a:pt x="47122" y="15"/>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5" name="Shape 135"/>
          <p:cNvSpPr/>
          <p:nvPr/>
        </p:nvSpPr>
        <p:spPr>
          <a:xfrm>
            <a:off x="3252528" y="2942498"/>
            <a:ext cx="594300" cy="594300"/>
          </a:xfrm>
          <a:prstGeom prst="ellipse">
            <a:avLst/>
          </a:prstGeom>
          <a:noFill/>
          <a:ln w="3810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136" name="Shape 136"/>
          <p:cNvSpPr/>
          <p:nvPr/>
        </p:nvSpPr>
        <p:spPr>
          <a:xfrm>
            <a:off x="2250892" y="3233461"/>
            <a:ext cx="594300" cy="36900"/>
          </a:xfrm>
          <a:prstGeom prst="roundRect">
            <a:avLst>
              <a:gd name="adj" fmla="val 50000"/>
            </a:avLst>
          </a:prstGeom>
          <a:solidFill>
            <a:schemeClr val="tx1">
              <a:lumMod val="85000"/>
              <a:lumOff val="15000"/>
            </a:schemeClr>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137" name="Shape 137"/>
          <p:cNvSpPr txBox="1"/>
          <p:nvPr/>
        </p:nvSpPr>
        <p:spPr>
          <a:xfrm>
            <a:off x="3331234" y="3015927"/>
            <a:ext cx="436800" cy="321000"/>
          </a:xfrm>
          <a:prstGeom prst="rect">
            <a:avLst/>
          </a:prstGeom>
          <a:noFill/>
          <a:ln>
            <a:noFill/>
          </a:ln>
        </p:spPr>
        <p:txBody>
          <a:bodyPr wrap="square" lIns="91425" tIns="91425" rIns="91425" bIns="91425" anchor="t" anchorCtr="0">
            <a:noAutofit/>
          </a:bodyPr>
          <a:lstStyle/>
          <a:p>
            <a:pPr marL="0" marR="0" lvl="0" indent="-139700" algn="ctr" rtl="0">
              <a:lnSpc>
                <a:spcPct val="115000"/>
              </a:lnSpc>
              <a:spcBef>
                <a:spcPts val="0"/>
              </a:spcBef>
              <a:spcAft>
                <a:spcPts val="0"/>
              </a:spcAft>
              <a:buClr>
                <a:srgbClr val="434343"/>
              </a:buClr>
              <a:buSzPts val="2200"/>
              <a:buFont typeface="Raleway Light"/>
              <a:buNone/>
            </a:pPr>
            <a:r>
              <a:rPr lang="iw-IL" sz="1600" b="1" i="0" u="none" strike="noStrike" cap="none">
                <a:solidFill>
                  <a:srgbClr val="434343"/>
                </a:solidFill>
                <a:latin typeface="Raleway Light"/>
                <a:ea typeface="Raleway Light"/>
                <a:cs typeface="Raleway Light"/>
                <a:sym typeface="Raleway Light"/>
              </a:rPr>
              <a:t>2</a:t>
            </a:r>
          </a:p>
        </p:txBody>
      </p:sp>
      <p:sp>
        <p:nvSpPr>
          <p:cNvPr id="138" name="Shape 138"/>
          <p:cNvSpPr txBox="1"/>
          <p:nvPr/>
        </p:nvSpPr>
        <p:spPr>
          <a:xfrm>
            <a:off x="5414473" y="3012425"/>
            <a:ext cx="436800" cy="321000"/>
          </a:xfrm>
          <a:prstGeom prst="rect">
            <a:avLst/>
          </a:prstGeom>
          <a:noFill/>
          <a:ln>
            <a:noFill/>
          </a:ln>
        </p:spPr>
        <p:txBody>
          <a:bodyPr wrap="square" lIns="91425" tIns="91425" rIns="91425" bIns="91425" anchor="t" anchorCtr="0">
            <a:noAutofit/>
          </a:bodyPr>
          <a:lstStyle/>
          <a:p>
            <a:pPr marL="0" marR="0" lvl="0" indent="-139700" algn="ctr" rtl="0">
              <a:lnSpc>
                <a:spcPct val="115000"/>
              </a:lnSpc>
              <a:spcBef>
                <a:spcPts val="0"/>
              </a:spcBef>
              <a:spcAft>
                <a:spcPts val="0"/>
              </a:spcAft>
              <a:buClr>
                <a:srgbClr val="434343"/>
              </a:buClr>
              <a:buSzPts val="2200"/>
              <a:buFont typeface="Raleway Light"/>
              <a:buNone/>
            </a:pPr>
            <a:r>
              <a:rPr lang="iw-IL" sz="1600" b="1" i="0" u="none" strike="noStrike" cap="none">
                <a:solidFill>
                  <a:srgbClr val="434343"/>
                </a:solidFill>
                <a:latin typeface="Raleway Light"/>
                <a:ea typeface="Raleway Light"/>
                <a:cs typeface="Raleway Light"/>
                <a:sym typeface="Raleway Light"/>
              </a:rPr>
              <a:t>3</a:t>
            </a:r>
          </a:p>
        </p:txBody>
      </p:sp>
      <p:sp>
        <p:nvSpPr>
          <p:cNvPr id="139" name="Shape 139"/>
          <p:cNvSpPr txBox="1"/>
          <p:nvPr/>
        </p:nvSpPr>
        <p:spPr>
          <a:xfrm>
            <a:off x="7492013" y="2998468"/>
            <a:ext cx="436800" cy="321000"/>
          </a:xfrm>
          <a:prstGeom prst="rect">
            <a:avLst/>
          </a:prstGeom>
          <a:noFill/>
          <a:ln>
            <a:noFill/>
          </a:ln>
        </p:spPr>
        <p:txBody>
          <a:bodyPr wrap="square" lIns="91425" tIns="91425" rIns="91425" bIns="91425" anchor="t" anchorCtr="0">
            <a:noAutofit/>
          </a:bodyPr>
          <a:lstStyle/>
          <a:p>
            <a:pPr marL="0" marR="0" lvl="0" indent="-139700" algn="ctr" rtl="0">
              <a:lnSpc>
                <a:spcPct val="115000"/>
              </a:lnSpc>
              <a:spcBef>
                <a:spcPts val="0"/>
              </a:spcBef>
              <a:spcAft>
                <a:spcPts val="0"/>
              </a:spcAft>
              <a:buClr>
                <a:srgbClr val="434343"/>
              </a:buClr>
              <a:buSzPts val="2200"/>
              <a:buFont typeface="Raleway Light"/>
              <a:buNone/>
            </a:pPr>
            <a:r>
              <a:rPr lang="iw-IL" sz="1600" b="1" i="0" u="none" strike="noStrike" cap="none">
                <a:solidFill>
                  <a:srgbClr val="434343"/>
                </a:solidFill>
                <a:latin typeface="Raleway Light"/>
                <a:ea typeface="Raleway Light"/>
                <a:cs typeface="Raleway Light"/>
                <a:sym typeface="Raleway Light"/>
              </a:rPr>
              <a:t>4</a:t>
            </a:r>
          </a:p>
        </p:txBody>
      </p:sp>
    </p:spTree>
    <p:extLst>
      <p:ext uri="{BB962C8B-B14F-4D97-AF65-F5344CB8AC3E}">
        <p14:creationId xmlns:p14="http://schemas.microsoft.com/office/powerpoint/2010/main" val="388303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par>
                                <p:cTn id="11" presetID="10" presetClass="entr" presetSubtype="0" fill="hold"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par>
                                <p:cTn id="14" presetID="10" presetClass="entr" presetSubtype="0" fill="hold"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fade">
                                      <p:cBhvr>
                                        <p:cTn id="19" dur="500"/>
                                        <p:tgtEl>
                                          <p:spTgt spid="1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6"/>
                                        </p:tgtEl>
                                        <p:attrNameLst>
                                          <p:attrName>style.visibility</p:attrName>
                                        </p:attrNameLst>
                                      </p:cBhvr>
                                      <p:to>
                                        <p:strVal val="visible"/>
                                      </p:to>
                                    </p:set>
                                    <p:animEffect transition="in" filter="fade">
                                      <p:cBhvr>
                                        <p:cTn id="24" dur="500"/>
                                        <p:tgtEl>
                                          <p:spTgt spid="136"/>
                                        </p:tgtEl>
                                      </p:cBhvr>
                                    </p:animEffect>
                                  </p:childTnLst>
                                </p:cTn>
                              </p:par>
                              <p:par>
                                <p:cTn id="25" presetID="10" presetClass="entr" presetSubtype="0" fill="hold" nodeType="with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par>
                                <p:cTn id="28" presetID="10" presetClass="entr" presetSubtype="0" fill="hold" nodeType="withEffect">
                                  <p:stCondLst>
                                    <p:cond delay="0"/>
                                  </p:stCondLst>
                                  <p:childTnLst>
                                    <p:set>
                                      <p:cBhvr>
                                        <p:cTn id="29" dur="1" fill="hold">
                                          <p:stCondLst>
                                            <p:cond delay="0"/>
                                          </p:stCondLst>
                                        </p:cTn>
                                        <p:tgtEl>
                                          <p:spTgt spid="135"/>
                                        </p:tgtEl>
                                        <p:attrNameLst>
                                          <p:attrName>style.visibility</p:attrName>
                                        </p:attrNameLst>
                                      </p:cBhvr>
                                      <p:to>
                                        <p:strVal val="visible"/>
                                      </p:to>
                                    </p:set>
                                    <p:animEffect transition="in" filter="fade">
                                      <p:cBhvr>
                                        <p:cTn id="30" dur="500"/>
                                        <p:tgtEl>
                                          <p:spTgt spid="135"/>
                                        </p:tgtEl>
                                      </p:cBhvr>
                                    </p:animEffect>
                                  </p:childTnLst>
                                </p:cTn>
                              </p:par>
                              <p:par>
                                <p:cTn id="31" presetID="10" presetClass="entr" presetSubtype="0" fill="hold" nodeType="with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fade">
                                      <p:cBhvr>
                                        <p:cTn id="33" dur="500"/>
                                        <p:tgtEl>
                                          <p:spTgt spid="122"/>
                                        </p:tgtEl>
                                      </p:cBhvr>
                                    </p:animEffect>
                                  </p:childTnLst>
                                </p:cTn>
                              </p:par>
                              <p:par>
                                <p:cTn id="34" presetID="10" presetClass="entr" presetSubtype="0" fill="hold" nodeType="withEffect">
                                  <p:stCondLst>
                                    <p:cond delay="0"/>
                                  </p:stCondLst>
                                  <p:childTnLst>
                                    <p:set>
                                      <p:cBhvr>
                                        <p:cTn id="35" dur="1" fill="hold">
                                          <p:stCondLst>
                                            <p:cond delay="0"/>
                                          </p:stCondLst>
                                        </p:cTn>
                                        <p:tgtEl>
                                          <p:spTgt spid="123"/>
                                        </p:tgtEl>
                                        <p:attrNameLst>
                                          <p:attrName>style.visibility</p:attrName>
                                        </p:attrNameLst>
                                      </p:cBhvr>
                                      <p:to>
                                        <p:strVal val="visible"/>
                                      </p:to>
                                    </p:set>
                                    <p:animEffect transition="in" filter="fade">
                                      <p:cBhvr>
                                        <p:cTn id="36" dur="500"/>
                                        <p:tgtEl>
                                          <p:spTgt spid="1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0"/>
                                        </p:tgtEl>
                                        <p:attrNameLst>
                                          <p:attrName>style.visibility</p:attrName>
                                        </p:attrNameLst>
                                      </p:cBhvr>
                                      <p:to>
                                        <p:strVal val="visible"/>
                                      </p:to>
                                    </p:set>
                                    <p:animEffect transition="in" filter="fade">
                                      <p:cBhvr>
                                        <p:cTn id="41" dur="500"/>
                                        <p:tgtEl>
                                          <p:spTgt spid="130"/>
                                        </p:tgtEl>
                                      </p:cBhvr>
                                    </p:animEffect>
                                  </p:childTnLst>
                                </p:cTn>
                              </p:par>
                              <p:par>
                                <p:cTn id="42" presetID="10" presetClass="entr" presetSubtype="0" fill="hold" nodeType="withEffect">
                                  <p:stCondLst>
                                    <p:cond delay="0"/>
                                  </p:stCondLst>
                                  <p:childTnLst>
                                    <p:set>
                                      <p:cBhvr>
                                        <p:cTn id="43" dur="1" fill="hold">
                                          <p:stCondLst>
                                            <p:cond delay="0"/>
                                          </p:stCondLst>
                                        </p:cTn>
                                        <p:tgtEl>
                                          <p:spTgt spid="138"/>
                                        </p:tgtEl>
                                        <p:attrNameLst>
                                          <p:attrName>style.visibility</p:attrName>
                                        </p:attrNameLst>
                                      </p:cBhvr>
                                      <p:to>
                                        <p:strVal val="visible"/>
                                      </p:to>
                                    </p:set>
                                    <p:animEffect transition="in" filter="fade">
                                      <p:cBhvr>
                                        <p:cTn id="44" dur="500"/>
                                        <p:tgtEl>
                                          <p:spTgt spid="138"/>
                                        </p:tgtEl>
                                      </p:cBhvr>
                                    </p:animEffect>
                                  </p:childTnLst>
                                </p:cTn>
                              </p:par>
                              <p:par>
                                <p:cTn id="45" presetID="10" presetClass="entr" presetSubtype="0" fill="hold" nodeType="withEffect">
                                  <p:stCondLst>
                                    <p:cond delay="0"/>
                                  </p:stCondLst>
                                  <p:childTnLst>
                                    <p:set>
                                      <p:cBhvr>
                                        <p:cTn id="46" dur="1" fill="hold">
                                          <p:stCondLst>
                                            <p:cond delay="0"/>
                                          </p:stCondLst>
                                        </p:cTn>
                                        <p:tgtEl>
                                          <p:spTgt spid="125"/>
                                        </p:tgtEl>
                                        <p:attrNameLst>
                                          <p:attrName>style.visibility</p:attrName>
                                        </p:attrNameLst>
                                      </p:cBhvr>
                                      <p:to>
                                        <p:strVal val="visible"/>
                                      </p:to>
                                    </p:set>
                                    <p:animEffect transition="in" filter="fade">
                                      <p:cBhvr>
                                        <p:cTn id="47" dur="500"/>
                                        <p:tgtEl>
                                          <p:spTgt spid="125"/>
                                        </p:tgtEl>
                                      </p:cBhvr>
                                    </p:animEffect>
                                  </p:childTnLst>
                                </p:cTn>
                              </p:par>
                              <p:par>
                                <p:cTn id="48" presetID="10" presetClass="entr" presetSubtype="0" fill="hold" nodeType="withEffect">
                                  <p:stCondLst>
                                    <p:cond delay="0"/>
                                  </p:stCondLst>
                                  <p:childTnLst>
                                    <p:set>
                                      <p:cBhvr>
                                        <p:cTn id="49" dur="1" fill="hold">
                                          <p:stCondLst>
                                            <p:cond delay="0"/>
                                          </p:stCondLst>
                                        </p:cTn>
                                        <p:tgtEl>
                                          <p:spTgt spid="124"/>
                                        </p:tgtEl>
                                        <p:attrNameLst>
                                          <p:attrName>style.visibility</p:attrName>
                                        </p:attrNameLst>
                                      </p:cBhvr>
                                      <p:to>
                                        <p:strVal val="visible"/>
                                      </p:to>
                                    </p:set>
                                    <p:animEffect transition="in" filter="fade">
                                      <p:cBhvr>
                                        <p:cTn id="50" dur="500"/>
                                        <p:tgtEl>
                                          <p:spTgt spid="124"/>
                                        </p:tgtEl>
                                      </p:cBhvr>
                                    </p:animEffect>
                                  </p:childTnLst>
                                </p:cTn>
                              </p:par>
                              <p:par>
                                <p:cTn id="51" presetID="10" presetClass="entr" presetSubtype="0" fill="hold" nodeType="withEffect">
                                  <p:stCondLst>
                                    <p:cond delay="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500"/>
                                        <p:tgtEl>
                                          <p:spTgt spid="1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9"/>
                                        </p:tgtEl>
                                        <p:attrNameLst>
                                          <p:attrName>style.visibility</p:attrName>
                                        </p:attrNameLst>
                                      </p:cBhvr>
                                      <p:to>
                                        <p:strVal val="visible"/>
                                      </p:to>
                                    </p:set>
                                    <p:animEffect transition="in" filter="fade">
                                      <p:cBhvr>
                                        <p:cTn id="58" dur="500"/>
                                        <p:tgtEl>
                                          <p:spTgt spid="129"/>
                                        </p:tgtEl>
                                      </p:cBhvr>
                                    </p:animEffect>
                                  </p:childTnLst>
                                </p:cTn>
                              </p:par>
                              <p:par>
                                <p:cTn id="59" presetID="10" presetClass="entr" presetSubtype="0" fill="hold"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nodeType="withEffect">
                                  <p:stCondLst>
                                    <p:cond delay="0"/>
                                  </p:stCondLst>
                                  <p:childTnLst>
                                    <p:set>
                                      <p:cBhvr>
                                        <p:cTn id="63" dur="1" fill="hold">
                                          <p:stCondLst>
                                            <p:cond delay="0"/>
                                          </p:stCondLst>
                                        </p:cTn>
                                        <p:tgtEl>
                                          <p:spTgt spid="139"/>
                                        </p:tgtEl>
                                        <p:attrNameLst>
                                          <p:attrName>style.visibility</p:attrName>
                                        </p:attrNameLst>
                                      </p:cBhvr>
                                      <p:to>
                                        <p:strVal val="visible"/>
                                      </p:to>
                                    </p:set>
                                    <p:animEffect transition="in" filter="fade">
                                      <p:cBhvr>
                                        <p:cTn id="64" dur="500"/>
                                        <p:tgtEl>
                                          <p:spTgt spid="139"/>
                                        </p:tgtEl>
                                      </p:cBhvr>
                                    </p:animEffect>
                                  </p:childTnLst>
                                </p:cTn>
                              </p:par>
                              <p:par>
                                <p:cTn id="65" presetID="10" presetClass="entr" presetSubtype="0" fill="hold" nodeType="withEffect">
                                  <p:stCondLst>
                                    <p:cond delay="0"/>
                                  </p:stCondLst>
                                  <p:childTnLst>
                                    <p:set>
                                      <p:cBhvr>
                                        <p:cTn id="66" dur="1" fill="hold">
                                          <p:stCondLst>
                                            <p:cond delay="0"/>
                                          </p:stCondLst>
                                        </p:cTn>
                                        <p:tgtEl>
                                          <p:spTgt spid="127"/>
                                        </p:tgtEl>
                                        <p:attrNameLst>
                                          <p:attrName>style.visibility</p:attrName>
                                        </p:attrNameLst>
                                      </p:cBhvr>
                                      <p:to>
                                        <p:strVal val="visible"/>
                                      </p:to>
                                    </p:set>
                                    <p:animEffect transition="in" filter="fade">
                                      <p:cBhvr>
                                        <p:cTn id="67" dur="500"/>
                                        <p:tgtEl>
                                          <p:spTgt spid="127"/>
                                        </p:tgtEl>
                                      </p:cBhvr>
                                    </p:animEffect>
                                  </p:childTnLst>
                                </p:cTn>
                              </p:par>
                              <p:par>
                                <p:cTn id="68" presetID="10" presetClass="entr" presetSubtype="0" fill="hold" nodeType="withEffect">
                                  <p:stCondLst>
                                    <p:cond delay="0"/>
                                  </p:stCondLst>
                                  <p:childTnLst>
                                    <p:set>
                                      <p:cBhvr>
                                        <p:cTn id="69" dur="1" fill="hold">
                                          <p:stCondLst>
                                            <p:cond delay="0"/>
                                          </p:stCondLst>
                                        </p:cTn>
                                        <p:tgtEl>
                                          <p:spTgt spid="131"/>
                                        </p:tgtEl>
                                        <p:attrNameLst>
                                          <p:attrName>style.visibility</p:attrName>
                                        </p:attrNameLst>
                                      </p:cBhvr>
                                      <p:to>
                                        <p:strVal val="visible"/>
                                      </p:to>
                                    </p:set>
                                    <p:animEffect transition="in" filter="fade">
                                      <p:cBhvr>
                                        <p:cTn id="7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Shape 116">
            <a:extLst>
              <a:ext uri="{FF2B5EF4-FFF2-40B4-BE49-F238E27FC236}">
                <a16:creationId xmlns:a16="http://schemas.microsoft.com/office/drawing/2014/main" id="{CD1A8997-0FA3-4DF7-95CA-B6EE25833697}"/>
              </a:ext>
            </a:extLst>
          </p:cNvPr>
          <p:cNvSpPr txBox="1">
            <a:spLocks noGrp="1"/>
          </p:cNvSpPr>
          <p:nvPr>
            <p:ph type="title"/>
          </p:nvPr>
        </p:nvSpPr>
        <p:spPr>
          <a:xfrm>
            <a:off x="1017536" y="886606"/>
            <a:ext cx="6866100" cy="857400"/>
          </a:xfrm>
          <a:prstGeom prst="rect">
            <a:avLst/>
          </a:prstGeom>
          <a:noFill/>
          <a:ln>
            <a:noFill/>
          </a:ln>
        </p:spPr>
        <p:txBody>
          <a:bodyPr wrap="square" lIns="91425" tIns="91425" rIns="91425" bIns="91425" anchor="t" anchorCtr="0">
            <a:noAutofit/>
          </a:bodyPr>
          <a:lstStyle/>
          <a:p>
            <a:pPr lvl="0" indent="-368300" algn="ctr"/>
            <a:r>
              <a:rPr lang="en-US" sz="4400" dirty="0"/>
              <a:t>Management Tool</a:t>
            </a:r>
            <a:br>
              <a:rPr lang="en-US" sz="4400" dirty="0"/>
            </a:br>
            <a:r>
              <a:rPr lang="en-US" sz="4400" dirty="0"/>
              <a:t> </a:t>
            </a:r>
            <a:r>
              <a:rPr lang="en-US" sz="4400" dirty="0">
                <a:solidFill>
                  <a:srgbClr val="FFB600"/>
                </a:solidFill>
              </a:rPr>
              <a:t>for Municipalities</a:t>
            </a:r>
            <a:endParaRPr lang="x-none" sz="4400" b="0" i="0" u="none" strike="noStrike" cap="none" dirty="0">
              <a:latin typeface="Raleway ExtraBold"/>
              <a:ea typeface="Raleway ExtraBold"/>
              <a:cs typeface="Raleway ExtraBold"/>
              <a:sym typeface="Raleway ExtraBold"/>
            </a:endParaRPr>
          </a:p>
        </p:txBody>
      </p:sp>
      <p:pic>
        <p:nvPicPr>
          <p:cNvPr id="5" name="תמונה 4">
            <a:extLst>
              <a:ext uri="{FF2B5EF4-FFF2-40B4-BE49-F238E27FC236}">
                <a16:creationId xmlns:a16="http://schemas.microsoft.com/office/drawing/2014/main" id="{757BFCD0-6960-4675-94DD-3677D839F616}"/>
              </a:ext>
            </a:extLst>
          </p:cNvPr>
          <p:cNvPicPr>
            <a:picLocks noChangeAspect="1"/>
          </p:cNvPicPr>
          <p:nvPr/>
        </p:nvPicPr>
        <p:blipFill>
          <a:blip r:embed="rId3"/>
          <a:stretch>
            <a:fillRect/>
          </a:stretch>
        </p:blipFill>
        <p:spPr>
          <a:xfrm>
            <a:off x="1814609" y="2832330"/>
            <a:ext cx="818178" cy="818178"/>
          </a:xfrm>
          <a:prstGeom prst="rect">
            <a:avLst/>
          </a:prstGeom>
        </p:spPr>
      </p:pic>
      <p:sp>
        <p:nvSpPr>
          <p:cNvPr id="34" name="Shape 120">
            <a:extLst>
              <a:ext uri="{FF2B5EF4-FFF2-40B4-BE49-F238E27FC236}">
                <a16:creationId xmlns:a16="http://schemas.microsoft.com/office/drawing/2014/main" id="{B958C57A-C8F4-4189-ACD6-75B52A688F40}"/>
              </a:ext>
            </a:extLst>
          </p:cNvPr>
          <p:cNvSpPr txBox="1"/>
          <p:nvPr/>
        </p:nvSpPr>
        <p:spPr>
          <a:xfrm>
            <a:off x="1440510" y="3399574"/>
            <a:ext cx="2247640" cy="732725"/>
          </a:xfrm>
          <a:prstGeom prst="rect">
            <a:avLst/>
          </a:prstGeom>
          <a:noFill/>
          <a:ln>
            <a:noFill/>
          </a:ln>
        </p:spPr>
        <p:txBody>
          <a:bodyPr wrap="square" lIns="91425" tIns="91425" rIns="91425" bIns="91425" anchor="b" anchorCtr="0">
            <a:noAutofit/>
          </a:bodyPr>
          <a:lstStyle/>
          <a:p>
            <a:pPr lvl="0" indent="-63500">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Live Statistics</a:t>
            </a:r>
          </a:p>
        </p:txBody>
      </p:sp>
      <p:sp>
        <p:nvSpPr>
          <p:cNvPr id="37" name="Shape 120">
            <a:extLst>
              <a:ext uri="{FF2B5EF4-FFF2-40B4-BE49-F238E27FC236}">
                <a16:creationId xmlns:a16="http://schemas.microsoft.com/office/drawing/2014/main" id="{FA95ABE2-5FF9-4F54-8114-69ED88A5ED33}"/>
              </a:ext>
            </a:extLst>
          </p:cNvPr>
          <p:cNvSpPr txBox="1"/>
          <p:nvPr/>
        </p:nvSpPr>
        <p:spPr>
          <a:xfrm>
            <a:off x="3594413" y="3658825"/>
            <a:ext cx="1699294" cy="732725"/>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Editing City Settings</a:t>
            </a:r>
          </a:p>
        </p:txBody>
      </p:sp>
      <p:sp>
        <p:nvSpPr>
          <p:cNvPr id="40" name="Shape 120">
            <a:extLst>
              <a:ext uri="{FF2B5EF4-FFF2-40B4-BE49-F238E27FC236}">
                <a16:creationId xmlns:a16="http://schemas.microsoft.com/office/drawing/2014/main" id="{823A9358-EF57-4663-B872-8FCD4A5FD4D5}"/>
              </a:ext>
            </a:extLst>
          </p:cNvPr>
          <p:cNvSpPr txBox="1"/>
          <p:nvPr/>
        </p:nvSpPr>
        <p:spPr>
          <a:xfrm>
            <a:off x="5658302" y="3667053"/>
            <a:ext cx="2247640" cy="732725"/>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Evaluate Scheduling Performance</a:t>
            </a:r>
          </a:p>
        </p:txBody>
      </p:sp>
      <p:pic>
        <p:nvPicPr>
          <p:cNvPr id="9" name="תמונה 8">
            <a:extLst>
              <a:ext uri="{FF2B5EF4-FFF2-40B4-BE49-F238E27FC236}">
                <a16:creationId xmlns:a16="http://schemas.microsoft.com/office/drawing/2014/main" id="{8202CC8C-31D7-4DC6-9D77-174051F8D3E7}"/>
              </a:ext>
            </a:extLst>
          </p:cNvPr>
          <p:cNvPicPr>
            <a:picLocks noChangeAspect="1"/>
          </p:cNvPicPr>
          <p:nvPr/>
        </p:nvPicPr>
        <p:blipFill>
          <a:blip r:embed="rId4"/>
          <a:stretch>
            <a:fillRect/>
          </a:stretch>
        </p:blipFill>
        <p:spPr>
          <a:xfrm>
            <a:off x="6414078" y="2886149"/>
            <a:ext cx="764550" cy="764550"/>
          </a:xfrm>
          <a:prstGeom prst="rect">
            <a:avLst/>
          </a:prstGeom>
        </p:spPr>
      </p:pic>
      <p:pic>
        <p:nvPicPr>
          <p:cNvPr id="10" name="תמונה 9">
            <a:extLst>
              <a:ext uri="{FF2B5EF4-FFF2-40B4-BE49-F238E27FC236}">
                <a16:creationId xmlns:a16="http://schemas.microsoft.com/office/drawing/2014/main" id="{4BD19B01-692C-4109-B1CD-C11BC8B0C08F}"/>
              </a:ext>
            </a:extLst>
          </p:cNvPr>
          <p:cNvPicPr>
            <a:picLocks noChangeAspect="1"/>
          </p:cNvPicPr>
          <p:nvPr/>
        </p:nvPicPr>
        <p:blipFill>
          <a:blip r:embed="rId5"/>
          <a:stretch>
            <a:fillRect/>
          </a:stretch>
        </p:blipFill>
        <p:spPr>
          <a:xfrm>
            <a:off x="4019912" y="2846765"/>
            <a:ext cx="818179" cy="818179"/>
          </a:xfrm>
          <a:prstGeom prst="rect">
            <a:avLst/>
          </a:prstGeom>
        </p:spPr>
      </p:pic>
    </p:spTree>
    <p:extLst>
      <p:ext uri="{BB962C8B-B14F-4D97-AF65-F5344CB8AC3E}">
        <p14:creationId xmlns:p14="http://schemas.microsoft.com/office/powerpoint/2010/main" val="243483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7" grpId="0"/>
      <p:bldP spid="40" grpId="0"/>
    </p:bldLst>
  </p:timing>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buFont typeface="Arial" charset="0"/>
          <a:buChar char="•"/>
          <a:defRPr dirty="0" smtClean="0"/>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3896</TotalTime>
  <Words>569</Words>
  <Application>Microsoft Office PowerPoint</Application>
  <PresentationFormat>‫הצגה על המסך (16:9)</PresentationFormat>
  <Paragraphs>94</Paragraphs>
  <Slides>15</Slides>
  <Notes>14</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15</vt:i4>
      </vt:variant>
    </vt:vector>
  </HeadingPairs>
  <TitlesOfParts>
    <vt:vector size="20" baseType="lpstr">
      <vt:lpstr>Arial</vt:lpstr>
      <vt:lpstr>Raleway</vt:lpstr>
      <vt:lpstr>Raleway ExtraBold</vt:lpstr>
      <vt:lpstr>Raleway Light</vt:lpstr>
      <vt:lpstr>Olivia template</vt:lpstr>
      <vt:lpstr> Light The Traffic   </vt:lpstr>
      <vt:lpstr>The Team</vt:lpstr>
      <vt:lpstr>מצגת של PowerPoint‏</vt:lpstr>
      <vt:lpstr>מצגת של PowerPoint‏</vt:lpstr>
      <vt:lpstr>Autonomous Dynamic Scheduling</vt:lpstr>
      <vt:lpstr>Scheduler Idea   </vt:lpstr>
      <vt:lpstr>Generate Simulated Traffic</vt:lpstr>
      <vt:lpstr>Simulation steps</vt:lpstr>
      <vt:lpstr>Management Tool  for Municipalities</vt:lpstr>
      <vt:lpstr>Testing &amp; Evaluation </vt:lpstr>
      <vt:lpstr>Logging</vt:lpstr>
      <vt:lpstr>Live Demo</vt:lpstr>
      <vt:lpstr>Next Steps Advanced Features</vt:lpstr>
      <vt:lpstr>Next Steps Management GUI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Hospitality</dc:title>
  <dc:creator>משתמש</dc:creator>
  <cp:lastModifiedBy>liran</cp:lastModifiedBy>
  <cp:revision>79</cp:revision>
  <dcterms:modified xsi:type="dcterms:W3CDTF">2018-01-20T16:33:01Z</dcterms:modified>
</cp:coreProperties>
</file>