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6"/>
  </p:notesMasterIdLst>
  <p:sldIdLst>
    <p:sldId id="256" r:id="rId2"/>
    <p:sldId id="257" r:id="rId3"/>
    <p:sldId id="312" r:id="rId4"/>
    <p:sldId id="303" r:id="rId5"/>
    <p:sldId id="307" r:id="rId6"/>
    <p:sldId id="326" r:id="rId7"/>
    <p:sldId id="308" r:id="rId8"/>
    <p:sldId id="310" r:id="rId9"/>
    <p:sldId id="324" r:id="rId10"/>
    <p:sldId id="323" r:id="rId11"/>
    <p:sldId id="318" r:id="rId12"/>
    <p:sldId id="319" r:id="rId13"/>
    <p:sldId id="320" r:id="rId14"/>
    <p:sldId id="30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B6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E1F449F-1E93-4023-AE35-18B67B854005}">
  <a:tblStyle styleId="{BE1F449F-1E93-4023-AE35-18B67B85400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50000"/>
  </p:normalViewPr>
  <p:slideViewPr>
    <p:cSldViewPr snapToGrid="0">
      <p:cViewPr varScale="1">
        <p:scale>
          <a:sx n="114" d="100"/>
          <a:sy n="114" d="100"/>
        </p:scale>
        <p:origin x="97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457200" marR="0" lvl="1"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914400" marR="0" lvl="2"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371600" marR="0" lvl="3"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1828800" marR="0" lvl="4"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286000" marR="0" lvl="5"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2743200" marR="0" lvl="6"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200400" marR="0" lvl="7"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3657600" marR="0" lvl="8"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254186"/>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122484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90552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52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98838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65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lang="x-none" dirty="0"/>
          </a:p>
        </p:txBody>
      </p:sp>
    </p:spTree>
    <p:extLst>
      <p:ext uri="{BB962C8B-B14F-4D97-AF65-F5344CB8AC3E}">
        <p14:creationId xmlns:p14="http://schemas.microsoft.com/office/powerpoint/2010/main" val="1513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2774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97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28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291129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82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632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37118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FFFFFF"/>
              </a:buClr>
              <a:buSzPts val="6000"/>
              <a:buFont typeface="Raleway ExtraBold"/>
              <a:buNone/>
              <a:defRPr sz="6000" b="0" i="0" u="none" strike="noStrike" cap="none">
                <a:solidFill>
                  <a:srgbClr val="FFFFFF"/>
                </a:solidFill>
                <a:latin typeface="Raleway ExtraBold"/>
                <a:ea typeface="Raleway ExtraBold"/>
                <a:cs typeface="Raleway ExtraBold"/>
                <a:sym typeface="Raleway ExtraBold"/>
              </a:defRPr>
            </a:lvl1pPr>
            <a:lvl2pPr lvl="1"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lvl="2"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lvl="3"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lvl="4"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lvl="5"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lvl="6"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lvl="7"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lvl="8"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15" name="Shape 1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434343"/>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body" idx="1"/>
          </p:nvPr>
        </p:nvSpPr>
        <p:spPr>
          <a:xfrm>
            <a:off x="1757200" y="2161800"/>
            <a:ext cx="5629800" cy="819900"/>
          </a:xfrm>
          <a:prstGeom prst="rect">
            <a:avLst/>
          </a:prstGeom>
          <a:noFill/>
          <a:ln>
            <a:noFill/>
          </a:ln>
        </p:spPr>
        <p:txBody>
          <a:bodyPr wrap="square" lIns="91425" tIns="91425" rIns="91425" bIns="91425" anchor="ctr" anchorCtr="0"/>
          <a:lstStyle>
            <a:lvl1pPr marL="0" marR="0" lvl="0"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1pPr>
            <a:lvl2pPr marL="0" marR="0" lvl="1"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2pPr>
            <a:lvl3pPr marL="0" marR="0" lvl="2"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3pPr>
            <a:lvl4pPr marL="0" marR="0" lvl="3"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4pPr>
            <a:lvl5pPr marL="0" marR="0" lvl="4"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5pPr>
            <a:lvl6pPr marL="0" marR="0" lvl="5"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6pPr>
            <a:lvl7pPr marL="0" marR="0" lvl="6"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7pPr>
            <a:lvl8pPr marL="0" marR="0" lvl="7"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8pPr>
            <a:lvl9pPr marL="0" marR="0" lvl="8"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9pPr>
          </a:lstStyle>
          <a:p>
            <a:endParaRPr/>
          </a:p>
        </p:txBody>
      </p:sp>
      <p:sp>
        <p:nvSpPr>
          <p:cNvPr id="19" name="Shape 19"/>
          <p:cNvSpPr txBox="1"/>
          <p:nvPr/>
        </p:nvSpPr>
        <p:spPr>
          <a:xfrm>
            <a:off x="205550" y="75075"/>
            <a:ext cx="799500" cy="653700"/>
          </a:xfrm>
          <a:prstGeom prst="rect">
            <a:avLst/>
          </a:prstGeom>
          <a:noFill/>
          <a:ln>
            <a:noFill/>
          </a:ln>
        </p:spPr>
        <p:txBody>
          <a:bodyPr wrap="square" lIns="91425" tIns="91425" rIns="91425" bIns="91425" anchor="t" anchorCtr="0">
            <a:noAutofit/>
          </a:bodyPr>
          <a:lstStyle/>
          <a:p>
            <a:pPr marL="0" marR="0" lvl="0" indent="-762000" algn="ctr" rtl="0">
              <a:lnSpc>
                <a:spcPct val="100000"/>
              </a:lnSpc>
              <a:spcBef>
                <a:spcPts val="0"/>
              </a:spcBef>
              <a:spcAft>
                <a:spcPts val="0"/>
              </a:spcAft>
              <a:buClr>
                <a:srgbClr val="434343"/>
              </a:buClr>
              <a:buSzPts val="12000"/>
              <a:buFont typeface="Raleway"/>
              <a:buNone/>
            </a:pPr>
            <a:r>
              <a:rPr lang="x-none" sz="12000" b="1" i="0" u="none" strike="noStrike" cap="none">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
        <p:nvSpPr>
          <p:cNvPr id="43" name="Shape 4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24" name="Shape 24"/>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25" name="Shape 2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FFB600"/>
              </a:buClr>
              <a:buSzPts val="1400"/>
              <a:buFont typeface="Arial"/>
              <a:buNone/>
            </a:pPr>
            <a:fld id="{00000000-1234-1234-1234-123412341234}" type="slidenum">
              <a:rPr lang="iw-IL" sz="1400" b="0" i="0" u="none" strike="noStrike" cap="none">
                <a:solidFill>
                  <a:srgbClr val="FFB600"/>
                </a:solidFill>
                <a:latin typeface="Arial"/>
                <a:ea typeface="Arial"/>
                <a:cs typeface="Arial"/>
                <a:sym typeface="Arial"/>
              </a:rPr>
              <a:t>‹#›</a:t>
            </a:fld>
            <a:endParaRPr lang="iw-IL" sz="1400" b="0" i="0" u="none" strike="noStrike" cap="none">
              <a:solidFill>
                <a:srgbClr val="FFB600"/>
              </a:solidFill>
              <a:latin typeface="Arial"/>
              <a:ea typeface="Arial"/>
              <a:cs typeface="Arial"/>
              <a:sym typeface="Arial"/>
            </a:endParaRPr>
          </a:p>
        </p:txBody>
      </p:sp>
    </p:spTree>
    <p:extLst>
      <p:ext uri="{BB962C8B-B14F-4D97-AF65-F5344CB8AC3E}">
        <p14:creationId xmlns:p14="http://schemas.microsoft.com/office/powerpoint/2010/main" val="19488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2550" algn="ctr" rtl="0">
              <a:lnSpc>
                <a:spcPct val="100000"/>
              </a:lnSpc>
              <a:spcBef>
                <a:spcPts val="0"/>
              </a:spcBef>
              <a:spcAft>
                <a:spcPts val="0"/>
              </a:spcAft>
              <a:buClr>
                <a:srgbClr val="FFB600"/>
              </a:buClr>
              <a:buSzPts val="1300"/>
              <a:buFont typeface="Raleway ExtraBold"/>
              <a:buNone/>
            </a:pPr>
            <a:fld id="{00000000-1234-1234-1234-123412341234}" type="slidenum">
              <a:rPr lang="x-none" sz="1300" b="0" i="0" u="none" strike="noStrike" cap="none">
                <a:solidFill>
                  <a:srgbClr val="FFB600"/>
                </a:solidFill>
                <a:latin typeface="Raleway ExtraBold"/>
                <a:ea typeface="Raleway ExtraBold"/>
                <a:cs typeface="Raleway ExtraBold"/>
                <a:sym typeface="Raleway ExtraBold"/>
              </a:rPr>
              <a:t>‹#›</a:t>
            </a:fld>
            <a:endParaRPr lang="x-none" sz="1300" b="0" i="0" u="none" strike="noStrike" cap="none">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br>
              <a:rPr lang="x-none" sz="4400" b="0" i="0" u="none" strike="noStrike" cap="none" dirty="0">
                <a:solidFill>
                  <a:srgbClr val="FFFFFF"/>
                </a:solidFill>
                <a:latin typeface="Raleway ExtraBold"/>
                <a:ea typeface="Raleway ExtraBold"/>
                <a:cs typeface="Raleway ExtraBold"/>
                <a:sym typeface="Raleway ExtraBold"/>
              </a:rPr>
            </a:br>
            <a:r>
              <a:rPr lang="en-US" sz="4400" b="0" i="0" u="none" strike="noStrike" cap="none" dirty="0">
                <a:solidFill>
                  <a:srgbClr val="434343"/>
                </a:solidFill>
                <a:latin typeface="Raleway ExtraBold"/>
                <a:ea typeface="Raleway ExtraBold"/>
                <a:cs typeface="Raleway ExtraBold"/>
                <a:sym typeface="Raleway ExtraBold"/>
              </a:rPr>
              <a:t>Light</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chemeClr val="lt1"/>
                </a:solidFill>
              </a:rPr>
              <a:t>T</a:t>
            </a:r>
            <a:r>
              <a:rPr lang="en-US" sz="4400" b="0" i="0" u="none" strike="noStrike" cap="none" dirty="0">
                <a:solidFill>
                  <a:schemeClr val="lt1"/>
                </a:solidFill>
                <a:latin typeface="Raleway ExtraBold"/>
                <a:ea typeface="Raleway ExtraBold"/>
                <a:cs typeface="Raleway ExtraBold"/>
                <a:sym typeface="Raleway ExtraBold"/>
              </a:rPr>
              <a:t>he</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rgbClr val="434343"/>
                </a:solidFill>
              </a:rPr>
              <a:t>T</a:t>
            </a:r>
            <a:r>
              <a:rPr lang="en-US" sz="4400" b="0" i="0" u="none" strike="noStrike" cap="none" dirty="0">
                <a:solidFill>
                  <a:srgbClr val="434343"/>
                </a:solidFill>
                <a:latin typeface="Raleway ExtraBold"/>
                <a:ea typeface="Raleway ExtraBold"/>
                <a:cs typeface="Raleway ExtraBold"/>
                <a:sym typeface="Raleway ExtraBold"/>
              </a:rPr>
              <a:t>raffic  </a:t>
            </a:r>
            <a:r>
              <a:rPr lang="x-none" sz="4400" b="0" i="0" u="none" strike="noStrike" cap="none" dirty="0">
                <a:solidFill>
                  <a:srgbClr val="434343"/>
                </a:solidFill>
                <a:latin typeface="Raleway ExtraBold"/>
                <a:ea typeface="Raleway ExtraBold"/>
                <a:cs typeface="Raleway ExtraBold"/>
                <a:sym typeface="Raleway ExtraBold"/>
              </a:rPr>
              <a:t> </a:t>
            </a:r>
          </a:p>
        </p:txBody>
      </p:sp>
      <p:sp>
        <p:nvSpPr>
          <p:cNvPr id="50" name="Shape 50"/>
          <p:cNvSpPr txBox="1"/>
          <p:nvPr/>
        </p:nvSpPr>
        <p:spPr>
          <a:xfrm>
            <a:off x="683802" y="2483182"/>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6000" b="0" i="0" u="none" strike="noStrike" cap="none" dirty="0">
                <a:solidFill>
                  <a:srgbClr val="FFFFFF"/>
                </a:solidFill>
                <a:latin typeface="Raleway ExtraBold"/>
                <a:ea typeface="Raleway ExtraBold"/>
                <a:cs typeface="Raleway ExtraBold"/>
                <a:sym typeface="Raleway ExtraBold"/>
              </a:rPr>
              <a:t>BTW</a:t>
            </a:r>
            <a:endParaRPr lang="x-none" sz="6000" b="0" i="0" u="none" strike="noStrike" cap="none" dirty="0">
              <a:solidFill>
                <a:srgbClr val="FFFFFF"/>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solidFill>
                  <a:srgbClr val="FFB600"/>
                </a:solidFill>
              </a:rPr>
              <a:t>Logging</a:t>
            </a:r>
            <a:endParaRPr lang="iw-IL" sz="2800" b="0" i="0" u="none" strike="noStrike" cap="none" dirty="0">
              <a:solidFill>
                <a:srgbClr val="FFB600"/>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10</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Shape 120">
            <a:extLst>
              <a:ext uri="{FF2B5EF4-FFF2-40B4-BE49-F238E27FC236}">
                <a16:creationId xmlns:a16="http://schemas.microsoft.com/office/drawing/2014/main" id="{59E79919-20C2-4F15-B0BC-F1E20DA1E04A}"/>
              </a:ext>
            </a:extLst>
          </p:cNvPr>
          <p:cNvSpPr txBox="1"/>
          <p:nvPr/>
        </p:nvSpPr>
        <p:spPr>
          <a:xfrm>
            <a:off x="1309882" y="3399574"/>
            <a:ext cx="2247640" cy="732725"/>
          </a:xfrm>
          <a:prstGeom prst="rect">
            <a:avLst/>
          </a:prstGeom>
          <a:noFill/>
          <a:ln>
            <a:noFill/>
          </a:ln>
        </p:spPr>
        <p:txBody>
          <a:bodyPr wrap="square" lIns="91425" tIns="91425" rIns="91425" bIns="91425" anchor="b" anchorCtr="0">
            <a:noAutofit/>
          </a:bodyPr>
          <a:lstStyle/>
          <a:p>
            <a:pPr algn="ctr"/>
            <a:r>
              <a:rPr lang="en-US" sz="1600" dirty="0">
                <a:solidFill>
                  <a:srgbClr val="434343"/>
                </a:solidFill>
                <a:latin typeface="Raleway ExtraBold" panose="020B0903030101060003" pitchFamily="34" charset="0"/>
              </a:rPr>
              <a:t>Exporting information after finishing simulations</a:t>
            </a:r>
          </a:p>
        </p:txBody>
      </p:sp>
      <p:sp>
        <p:nvSpPr>
          <p:cNvPr id="13" name="Shape 120">
            <a:extLst>
              <a:ext uri="{FF2B5EF4-FFF2-40B4-BE49-F238E27FC236}">
                <a16:creationId xmlns:a16="http://schemas.microsoft.com/office/drawing/2014/main" id="{57BB212C-B343-44F9-A16C-DD2ADB1B6278}"/>
              </a:ext>
            </a:extLst>
          </p:cNvPr>
          <p:cNvSpPr txBox="1"/>
          <p:nvPr/>
        </p:nvSpPr>
        <p:spPr>
          <a:xfrm>
            <a:off x="3802077" y="3404262"/>
            <a:ext cx="1699294" cy="732725"/>
          </a:xfrm>
          <a:prstGeom prst="rect">
            <a:avLst/>
          </a:prstGeom>
          <a:noFill/>
          <a:ln>
            <a:noFill/>
          </a:ln>
        </p:spPr>
        <p:txBody>
          <a:bodyPr wrap="square" lIns="91425" tIns="91425" rIns="91425" bIns="91425" anchor="b" anchorCtr="0">
            <a:noAutofit/>
          </a:bodyPr>
          <a:lstStyle/>
          <a:p>
            <a:pPr lvl="1" algn="ctr"/>
            <a:r>
              <a:rPr lang="en-US" sz="1600" dirty="0">
                <a:solidFill>
                  <a:srgbClr val="434343"/>
                </a:solidFill>
                <a:latin typeface="Raleway ExtraBold" panose="020B0903030101060003" pitchFamily="34" charset="0"/>
              </a:rPr>
              <a:t>Validation of simulation data</a:t>
            </a:r>
          </a:p>
        </p:txBody>
      </p:sp>
      <p:sp>
        <p:nvSpPr>
          <p:cNvPr id="14" name="Shape 120">
            <a:extLst>
              <a:ext uri="{FF2B5EF4-FFF2-40B4-BE49-F238E27FC236}">
                <a16:creationId xmlns:a16="http://schemas.microsoft.com/office/drawing/2014/main" id="{20ABB0CE-E571-4590-BC9D-7AC8CE71B917}"/>
              </a:ext>
            </a:extLst>
          </p:cNvPr>
          <p:cNvSpPr txBox="1"/>
          <p:nvPr/>
        </p:nvSpPr>
        <p:spPr>
          <a:xfrm>
            <a:off x="5795627" y="3395744"/>
            <a:ext cx="2247640" cy="732725"/>
          </a:xfrm>
          <a:prstGeom prst="rect">
            <a:avLst/>
          </a:prstGeom>
          <a:noFill/>
          <a:ln>
            <a:noFill/>
          </a:ln>
        </p:spPr>
        <p:txBody>
          <a:bodyPr wrap="square" lIns="91425" tIns="91425" rIns="91425" bIns="91425" anchor="b" anchorCtr="0">
            <a:noAutofit/>
          </a:bodyPr>
          <a:lstStyle/>
          <a:p>
            <a:pPr lvl="0" indent="-63500" algn="ctr">
              <a:buClr>
                <a:srgbClr val="434343"/>
              </a:buClr>
              <a:buSzPts val="1000"/>
            </a:pPr>
            <a:r>
              <a:rPr lang="en-US" sz="1600" dirty="0">
                <a:solidFill>
                  <a:srgbClr val="434343"/>
                </a:solidFill>
                <a:latin typeface="Raleway ExtraBold" panose="020B0903030101060003" pitchFamily="34" charset="0"/>
              </a:rPr>
              <a:t>Assuring correct usage of each module logics</a:t>
            </a:r>
            <a:endParaRPr lang="en-US" sz="1600" dirty="0">
              <a:solidFill>
                <a:srgbClr val="434343"/>
              </a:solidFill>
              <a:latin typeface="Raleway ExtraBold" panose="020B0903030101060003" pitchFamily="34" charset="0"/>
              <a:ea typeface="Raleway ExtraBold"/>
              <a:cs typeface="Raleway ExtraBold"/>
              <a:sym typeface="Raleway ExtraBold"/>
            </a:endParaRPr>
          </a:p>
        </p:txBody>
      </p:sp>
      <p:pic>
        <p:nvPicPr>
          <p:cNvPr id="15" name="תמונה 14">
            <a:extLst>
              <a:ext uri="{FF2B5EF4-FFF2-40B4-BE49-F238E27FC236}">
                <a16:creationId xmlns:a16="http://schemas.microsoft.com/office/drawing/2014/main" id="{D3228186-A14B-4104-B005-7591EAD2A6C5}"/>
              </a:ext>
            </a:extLst>
          </p:cNvPr>
          <p:cNvPicPr>
            <a:picLocks noChangeAspect="1"/>
          </p:cNvPicPr>
          <p:nvPr/>
        </p:nvPicPr>
        <p:blipFill>
          <a:blip r:embed="rId3"/>
          <a:stretch>
            <a:fillRect/>
          </a:stretch>
        </p:blipFill>
        <p:spPr>
          <a:xfrm>
            <a:off x="6514562" y="2266499"/>
            <a:ext cx="764550" cy="764550"/>
          </a:xfrm>
          <a:prstGeom prst="rect">
            <a:avLst/>
          </a:prstGeom>
        </p:spPr>
      </p:pic>
      <p:pic>
        <p:nvPicPr>
          <p:cNvPr id="5" name="תמונה 4">
            <a:extLst>
              <a:ext uri="{FF2B5EF4-FFF2-40B4-BE49-F238E27FC236}">
                <a16:creationId xmlns:a16="http://schemas.microsoft.com/office/drawing/2014/main" id="{455C4DFB-4624-4F7F-B920-8FC2BD692A04}"/>
              </a:ext>
            </a:extLst>
          </p:cNvPr>
          <p:cNvPicPr>
            <a:picLocks noChangeAspect="1"/>
          </p:cNvPicPr>
          <p:nvPr/>
        </p:nvPicPr>
        <p:blipFill>
          <a:blip r:embed="rId4"/>
          <a:stretch>
            <a:fillRect/>
          </a:stretch>
        </p:blipFill>
        <p:spPr>
          <a:xfrm>
            <a:off x="2047686" y="2272047"/>
            <a:ext cx="753471" cy="753471"/>
          </a:xfrm>
          <a:prstGeom prst="rect">
            <a:avLst/>
          </a:prstGeom>
        </p:spPr>
      </p:pic>
      <p:pic>
        <p:nvPicPr>
          <p:cNvPr id="7" name="תמונה 6">
            <a:extLst>
              <a:ext uri="{FF2B5EF4-FFF2-40B4-BE49-F238E27FC236}">
                <a16:creationId xmlns:a16="http://schemas.microsoft.com/office/drawing/2014/main" id="{19D223FB-70B5-41F0-9E0D-CAB9A9CEBACA}"/>
              </a:ext>
            </a:extLst>
          </p:cNvPr>
          <p:cNvPicPr>
            <a:picLocks noChangeAspect="1"/>
          </p:cNvPicPr>
          <p:nvPr/>
        </p:nvPicPr>
        <p:blipFill>
          <a:blip r:embed="rId5"/>
          <a:stretch>
            <a:fillRect/>
          </a:stretch>
        </p:blipFill>
        <p:spPr>
          <a:xfrm>
            <a:off x="4237315" y="2267868"/>
            <a:ext cx="828818" cy="828818"/>
          </a:xfrm>
          <a:prstGeom prst="rect">
            <a:avLst/>
          </a:prstGeom>
        </p:spPr>
      </p:pic>
    </p:spTree>
    <p:extLst>
      <p:ext uri="{BB962C8B-B14F-4D97-AF65-F5344CB8AC3E}">
        <p14:creationId xmlns:p14="http://schemas.microsoft.com/office/powerpoint/2010/main" val="17802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Live Demo</a:t>
            </a:r>
          </a:p>
        </p:txBody>
      </p:sp>
      <p:sp>
        <p:nvSpPr>
          <p:cNvPr id="3" name="Slide Number Placeholder 2"/>
          <p:cNvSpPr>
            <a:spLocks noGrp="1"/>
          </p:cNvSpPr>
          <p:nvPr>
            <p:ph type="sldNum" idx="4294967295"/>
          </p:nvPr>
        </p:nvSpPr>
        <p:spPr>
          <a:xfrm>
            <a:off x="8604250" y="4591050"/>
            <a:ext cx="539750" cy="552450"/>
          </a:xfrm>
          <a:prstGeom prst="rect">
            <a:avLst/>
          </a:prstGeom>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11</a:t>
            </a:fld>
            <a:endParaRPr lang="x-none"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980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Advanced Features</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12</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1454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Management GUI</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Wrap the management core with a complete GUI</a:t>
            </a:r>
          </a:p>
          <a:p>
            <a:pPr marL="285750" indent="-285750">
              <a:buFont typeface="Arial" charset="0"/>
              <a:buChar char="•"/>
            </a:pPr>
            <a:r>
              <a:rPr lang="en-US" dirty="0"/>
              <a:t>Configuring &amp; Tuning scheduler algorithm</a:t>
            </a:r>
          </a:p>
          <a:p>
            <a:pPr marL="285750" indent="-285750">
              <a:buFont typeface="Arial" charset="0"/>
              <a:buChar char="•"/>
            </a:pPr>
            <a:r>
              <a:rPr lang="en-US" dirty="0"/>
              <a:t>Generate or import maps</a:t>
            </a:r>
          </a:p>
          <a:p>
            <a:pPr marL="285750" indent="-285750">
              <a:buFont typeface="Arial" charset="0"/>
              <a:buChar char="•"/>
            </a:pPr>
            <a:r>
              <a:rPr lang="en-US" dirty="0"/>
              <a:t>Perform simulations</a:t>
            </a:r>
          </a:p>
          <a:p>
            <a:pPr marL="285750" indent="-285750">
              <a:buFont typeface="Arial" charset="0"/>
              <a:buChar char="•"/>
            </a:pPr>
            <a:r>
              <a:rPr lang="en-US" dirty="0"/>
              <a:t>Analyze the results visually</a:t>
            </a:r>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13</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6834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14</a:t>
            </a:fld>
            <a:endParaRPr lang="x-none" sz="1400" b="0" i="0" u="none" strike="noStrike" cap="none">
              <a:solidFill>
                <a:srgbClr val="000000"/>
              </a:solidFill>
              <a:latin typeface="Arial"/>
              <a:ea typeface="Arial"/>
              <a:cs typeface="Arial"/>
              <a:sym typeface="Arial"/>
            </a:endParaRPr>
          </a:p>
        </p:txBody>
      </p:sp>
      <p:sp>
        <p:nvSpPr>
          <p:cNvPr id="679" name="Shape 679"/>
          <p:cNvSpPr txBox="1">
            <a:spLocks noGrp="1"/>
          </p:cNvSpPr>
          <p:nvPr>
            <p:ph type="ctrTitle" idx="4294967295"/>
          </p:nvPr>
        </p:nvSpPr>
        <p:spPr>
          <a:xfrm>
            <a:off x="685800" y="1507150"/>
            <a:ext cx="6593700" cy="1159800"/>
          </a:xfrm>
          <a:prstGeom prst="rect">
            <a:avLst/>
          </a:prstGeom>
          <a:noFill/>
          <a:ln>
            <a:noFill/>
          </a:ln>
        </p:spPr>
        <p:txBody>
          <a:bodyPr wrap="square" lIns="91425" tIns="91425" rIns="91425" bIns="91425" anchor="t" anchorCtr="0">
            <a:noAutofit/>
          </a:bodyPr>
          <a:lstStyle/>
          <a:p>
            <a:pPr marL="0" marR="0" lvl="0" indent="-609600" algn="l" rtl="0">
              <a:lnSpc>
                <a:spcPct val="100000"/>
              </a:lnSpc>
              <a:spcBef>
                <a:spcPts val="0"/>
              </a:spcBef>
              <a:spcAft>
                <a:spcPts val="0"/>
              </a:spcAft>
              <a:buClr>
                <a:srgbClr val="434343"/>
              </a:buClr>
              <a:buSzPts val="9600"/>
              <a:buFont typeface="Raleway ExtraBold"/>
              <a:buNone/>
            </a:pPr>
            <a:r>
              <a:rPr lang="x-none" sz="9600" b="0" i="0" u="none" strike="noStrike" cap="none">
                <a:solidFill>
                  <a:srgbClr val="FFB600"/>
                </a:solidFill>
                <a:latin typeface="Raleway ExtraBold"/>
                <a:ea typeface="Raleway ExtraBold"/>
                <a:cs typeface="Raleway ExtraBold"/>
                <a:sym typeface="Raleway ExtraBold"/>
              </a:rPr>
              <a:t>Thanks!</a:t>
            </a:r>
          </a:p>
        </p:txBody>
      </p:sp>
      <p:sp>
        <p:nvSpPr>
          <p:cNvPr id="680" name="Shape 680"/>
          <p:cNvSpPr txBox="1">
            <a:spLocks noGrp="1"/>
          </p:cNvSpPr>
          <p:nvPr>
            <p:ph type="subTitle" idx="4294967295"/>
          </p:nvPr>
        </p:nvSpPr>
        <p:spPr>
          <a:xfrm>
            <a:off x="685800" y="2860000"/>
            <a:ext cx="6593700" cy="1930500"/>
          </a:xfrm>
          <a:prstGeom prst="rect">
            <a:avLst/>
          </a:prstGeom>
          <a:noFill/>
          <a:ln>
            <a:noFill/>
          </a:ln>
        </p:spPr>
        <p:txBody>
          <a:bodyPr wrap="square" lIns="91425" tIns="91425" rIns="91425" bIns="91425" anchor="t" anchorCtr="0">
            <a:noAutofit/>
          </a:bodyPr>
          <a:lstStyle/>
          <a:p>
            <a:pPr marL="0" marR="0" lvl="0" indent="-228600" algn="l" rtl="0">
              <a:lnSpc>
                <a:spcPct val="100000"/>
              </a:lnSpc>
              <a:spcBef>
                <a:spcPts val="0"/>
              </a:spcBef>
              <a:spcAft>
                <a:spcPts val="0"/>
              </a:spcAft>
              <a:buClr>
                <a:srgbClr val="FFB600"/>
              </a:buClr>
              <a:buSzPts val="3600"/>
              <a:buFont typeface="Raleway Light"/>
              <a:buNone/>
            </a:pPr>
            <a:r>
              <a:rPr lang="x-none" sz="3600" b="1" i="0" u="none" strike="noStrike" cap="none" dirty="0">
                <a:solidFill>
                  <a:srgbClr val="666666"/>
                </a:solidFill>
                <a:latin typeface="Raleway Light"/>
                <a:ea typeface="Raleway Light"/>
                <a:cs typeface="Raleway Light"/>
                <a:sym typeface="Raleway Light"/>
              </a:rPr>
              <a:t>Any questions?</a:t>
            </a:r>
          </a:p>
        </p:txBody>
      </p:sp>
      <p:sp>
        <p:nvSpPr>
          <p:cNvPr id="681" name="Shape 681"/>
          <p:cNvSpPr/>
          <p:nvPr/>
        </p:nvSpPr>
        <p:spPr>
          <a:xfrm>
            <a:off x="8054234" y="327815"/>
            <a:ext cx="798007" cy="725835"/>
          </a:xfrm>
          <a:custGeom>
            <a:avLst/>
            <a:gdLst/>
            <a:ahLst/>
            <a:cxnLst/>
            <a:rect l="0" t="0" r="0" b="0"/>
            <a:pathLst>
              <a:path w="120000" h="120000" extrusionOk="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13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8" name="תמונה 4">
            <a:extLst>
              <a:ext uri="{FF2B5EF4-FFF2-40B4-BE49-F238E27FC236}">
                <a16:creationId xmlns:a16="http://schemas.microsoft.com/office/drawing/2014/main" id="{FB66E08C-5DC0-4ABD-B0A6-5FB13E98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565" y="997150"/>
            <a:ext cx="930169" cy="9559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תמונה 14">
            <a:extLst>
              <a:ext uri="{FF2B5EF4-FFF2-40B4-BE49-F238E27FC236}">
                <a16:creationId xmlns:a16="http://schemas.microsoft.com/office/drawing/2014/main" id="{217F2B99-A964-403F-BAC0-82354EEA57DD}"/>
              </a:ext>
            </a:extLst>
          </p:cNvPr>
          <p:cNvPicPr>
            <a:picLocks noChangeAspect="1"/>
          </p:cNvPicPr>
          <p:nvPr/>
        </p:nvPicPr>
        <p:blipFill rotWithShape="1">
          <a:blip r:embed="rId4"/>
          <a:srcRect l="36595" t="10089" r="53155" b="74532"/>
          <a:stretch/>
        </p:blipFill>
        <p:spPr>
          <a:xfrm>
            <a:off x="7322430" y="3187315"/>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a:extLst>
              <a:ext uri="{FF2B5EF4-FFF2-40B4-BE49-F238E27FC236}">
                <a16:creationId xmlns:a16="http://schemas.microsoft.com/office/drawing/2014/main" id="{B0549EAA-6F9B-42F0-BC42-ABD8BB98F1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957" y="3178360"/>
            <a:ext cx="791012" cy="7910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תמונה 10">
            <a:extLst>
              <a:ext uri="{FF2B5EF4-FFF2-40B4-BE49-F238E27FC236}">
                <a16:creationId xmlns:a16="http://schemas.microsoft.com/office/drawing/2014/main" id="{B959F5C2-0943-4036-852D-319C2F9652D6}"/>
              </a:ext>
            </a:extLst>
          </p:cNvPr>
          <p:cNvPicPr>
            <a:picLocks noChangeAspect="1"/>
          </p:cNvPicPr>
          <p:nvPr/>
        </p:nvPicPr>
        <p:blipFill rotWithShape="1">
          <a:blip r:embed="rId6"/>
          <a:srcRect l="-18" t="13641" r="85353" b="64363"/>
          <a:stretch/>
        </p:blipFill>
        <p:spPr>
          <a:xfrm>
            <a:off x="3173703" y="3187315"/>
            <a:ext cx="766072" cy="766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תמונה 8">
            <a:extLst>
              <a:ext uri="{FF2B5EF4-FFF2-40B4-BE49-F238E27FC236}">
                <a16:creationId xmlns:a16="http://schemas.microsoft.com/office/drawing/2014/main" id="{7C78317B-6461-485D-ACB7-9F6D86FFB6BF}"/>
              </a:ext>
            </a:extLst>
          </p:cNvPr>
          <p:cNvPicPr>
            <a:picLocks noChangeAspect="1"/>
          </p:cNvPicPr>
          <p:nvPr/>
        </p:nvPicPr>
        <p:blipFill rotWithShape="1">
          <a:blip r:embed="rId7"/>
          <a:srcRect l="28883" t="29514" r="33874" b="33244"/>
          <a:stretch/>
        </p:blipFill>
        <p:spPr>
          <a:xfrm>
            <a:off x="1054848" y="3194707"/>
            <a:ext cx="789696" cy="7896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תמונה 4">
            <a:extLst>
              <a:ext uri="{FF2B5EF4-FFF2-40B4-BE49-F238E27FC236}">
                <a16:creationId xmlns:a16="http://schemas.microsoft.com/office/drawing/2014/main" id="{8E0D8C80-BA63-472B-BC85-0AF1E159B30D}"/>
              </a:ext>
            </a:extLst>
          </p:cNvPr>
          <p:cNvPicPr>
            <a:picLocks noChangeAspect="1"/>
          </p:cNvPicPr>
          <p:nvPr/>
        </p:nvPicPr>
        <p:blipFill rotWithShape="1">
          <a:blip r:embed="rId8"/>
          <a:srcRect l="35634" t="4668" r="23524" b="54492"/>
          <a:stretch/>
        </p:blipFill>
        <p:spPr>
          <a:xfrm>
            <a:off x="6942324" y="1140949"/>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תמונה 2">
            <a:extLst>
              <a:ext uri="{FF2B5EF4-FFF2-40B4-BE49-F238E27FC236}">
                <a16:creationId xmlns:a16="http://schemas.microsoft.com/office/drawing/2014/main" id="{3F9781C7-2D6C-4E8A-9CEC-D2516F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234" y="1169372"/>
            <a:ext cx="762590" cy="7625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Shape 61"/>
          <p:cNvSpPr txBox="1">
            <a:spLocks noGrp="1"/>
          </p:cNvSpPr>
          <p:nvPr>
            <p:ph type="title"/>
          </p:nvPr>
        </p:nvSpPr>
        <p:spPr>
          <a:xfrm>
            <a:off x="929877"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x-none" sz="5800" b="0" i="0" u="none" strike="noStrike" cap="none" dirty="0">
                <a:solidFill>
                  <a:srgbClr val="434343"/>
                </a:solidFill>
                <a:latin typeface="Raleway ExtraBold"/>
                <a:ea typeface="Raleway ExtraBold"/>
                <a:cs typeface="Raleway ExtraBold"/>
                <a:sym typeface="Raleway ExtraBold"/>
              </a:rPr>
              <a:t>The</a:t>
            </a:r>
            <a:br>
              <a:rPr lang="x-none" sz="5800" b="0" i="0" u="none" strike="noStrike" cap="none" dirty="0">
                <a:solidFill>
                  <a:srgbClr val="434343"/>
                </a:solidFill>
                <a:latin typeface="Raleway ExtraBold"/>
                <a:ea typeface="Raleway ExtraBold"/>
                <a:cs typeface="Raleway ExtraBold"/>
                <a:sym typeface="Raleway ExtraBold"/>
              </a:rPr>
            </a:br>
            <a:r>
              <a:rPr lang="x-none" sz="5800" b="0" i="0" u="none" strike="noStrike" cap="none" dirty="0">
                <a:solidFill>
                  <a:srgbClr val="FFB600"/>
                </a:solidFill>
                <a:latin typeface="Raleway ExtraBold"/>
                <a:ea typeface="Raleway ExtraBold"/>
                <a:cs typeface="Raleway ExtraBold"/>
                <a:sym typeface="Raleway ExtraBold"/>
              </a:rPr>
              <a:t>Team</a:t>
            </a:r>
          </a:p>
        </p:txBody>
      </p:sp>
      <p:sp>
        <p:nvSpPr>
          <p:cNvPr id="62" name="Shape 6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2</a:t>
            </a:fld>
            <a:endParaRPr lang="x-none" sz="1400" b="0" i="0" u="none" strike="noStrike" cap="none">
              <a:solidFill>
                <a:srgbClr val="000000"/>
              </a:solidFill>
              <a:latin typeface="Arial"/>
              <a:ea typeface="Arial"/>
              <a:cs typeface="Arial"/>
              <a:sym typeface="Arial"/>
            </a:endParaRPr>
          </a:p>
        </p:txBody>
      </p:sp>
      <p:sp>
        <p:nvSpPr>
          <p:cNvPr id="63" name="Shape 63"/>
          <p:cNvSpPr/>
          <p:nvPr/>
        </p:nvSpPr>
        <p:spPr>
          <a:xfrm>
            <a:off x="10535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64" name="Shape 64"/>
          <p:cNvSpPr txBox="1"/>
          <p:nvPr/>
        </p:nvSpPr>
        <p:spPr>
          <a:xfrm>
            <a:off x="594488" y="3874946"/>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Yair</a:t>
            </a:r>
            <a:r>
              <a:rPr lang="en-US" sz="1000" b="0" i="0" u="none" strike="noStrike" cap="none" dirty="0">
                <a:solidFill>
                  <a:srgbClr val="434343"/>
                </a:solidFill>
                <a:latin typeface="Raleway ExtraBold"/>
                <a:ea typeface="Raleway ExtraBold"/>
                <a:cs typeface="Raleway ExtraBold"/>
                <a:sym typeface="Raleway ExtraBold"/>
              </a:rPr>
              <a:t> Feldman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6" name="Shape 66"/>
          <p:cNvSpPr txBox="1"/>
          <p:nvPr/>
        </p:nvSpPr>
        <p:spPr>
          <a:xfrm>
            <a:off x="2699425"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Ran </a:t>
            </a:r>
            <a:r>
              <a:rPr lang="en-US" sz="1000" dirty="0" err="1">
                <a:solidFill>
                  <a:srgbClr val="434343"/>
                </a:solidFill>
                <a:latin typeface="Raleway ExtraBold"/>
                <a:ea typeface="Raleway ExtraBold"/>
                <a:cs typeface="Raleway ExtraBold"/>
                <a:sym typeface="Raleway ExtraBold"/>
              </a:rPr>
              <a:t>Yeheskel</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8" name="Shape 68"/>
          <p:cNvSpPr/>
          <p:nvPr/>
        </p:nvSpPr>
        <p:spPr>
          <a:xfrm>
            <a:off x="5240452" y="3173907"/>
            <a:ext cx="791100" cy="791100"/>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69" name="Shape 69"/>
          <p:cNvSpPr txBox="1"/>
          <p:nvPr/>
        </p:nvSpPr>
        <p:spPr>
          <a:xfrm>
            <a:off x="4781413"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err="1">
                <a:solidFill>
                  <a:srgbClr val="434343"/>
                </a:solidFill>
                <a:latin typeface="Raleway ExtraBold"/>
                <a:ea typeface="Raleway ExtraBold"/>
                <a:cs typeface="Raleway ExtraBold"/>
                <a:sym typeface="Raleway ExtraBold"/>
              </a:rPr>
              <a:t>Dor</a:t>
            </a:r>
            <a:r>
              <a:rPr lang="en-US" sz="1000" dirty="0">
                <a:solidFill>
                  <a:srgbClr val="434343"/>
                </a:solidFill>
                <a:latin typeface="Raleway ExtraBold"/>
                <a:ea typeface="Raleway ExtraBold"/>
                <a:cs typeface="Raleway ExtraBold"/>
                <a:sym typeface="Raleway ExtraBold"/>
              </a:rPr>
              <a:t> </a:t>
            </a:r>
            <a:r>
              <a:rPr lang="en-US" sz="1000" dirty="0" err="1">
                <a:solidFill>
                  <a:srgbClr val="434343"/>
                </a:solidFill>
                <a:latin typeface="Raleway ExtraBold"/>
                <a:ea typeface="Raleway ExtraBold"/>
                <a:cs typeface="Raleway ExtraBold"/>
                <a:sym typeface="Raleway ExtraBold"/>
              </a:rPr>
              <a:t>Granat</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71" name="Shape 71"/>
          <p:cNvSpPr/>
          <p:nvPr/>
        </p:nvSpPr>
        <p:spPr>
          <a:xfrm>
            <a:off x="73224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2" name="Shape 72"/>
          <p:cNvSpPr txBox="1"/>
          <p:nvPr/>
        </p:nvSpPr>
        <p:spPr>
          <a:xfrm>
            <a:off x="6863388"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Tomer Kay</a:t>
            </a:r>
            <a:endParaRPr lang="x-none" sz="1000" b="0" i="0" u="none" strike="noStrike" cap="none" dirty="0">
              <a:solidFill>
                <a:srgbClr val="434343"/>
              </a:solidFill>
              <a:latin typeface="Raleway ExtraBold"/>
              <a:ea typeface="Raleway ExtraBold"/>
              <a:cs typeface="Raleway ExtraBold"/>
              <a:sym typeface="Raleway ExtraBold"/>
            </a:endParaRPr>
          </a:p>
        </p:txBody>
      </p:sp>
      <p:grpSp>
        <p:nvGrpSpPr>
          <p:cNvPr id="74" name="Shape 74"/>
          <p:cNvGrpSpPr/>
          <p:nvPr/>
        </p:nvGrpSpPr>
        <p:grpSpPr>
          <a:xfrm>
            <a:off x="7964730" y="329098"/>
            <a:ext cx="977040" cy="722851"/>
            <a:chOff x="5255200" y="3006475"/>
            <a:chExt cx="511700" cy="378575"/>
          </a:xfrm>
        </p:grpSpPr>
        <p:sp>
          <p:nvSpPr>
            <p:cNvPr id="75" name="Shape 75"/>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p:nvPr/>
        </p:nvSpPr>
        <p:spPr>
          <a:xfrm>
            <a:off x="3154172" y="3169660"/>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8" name="Shape 78"/>
          <p:cNvSpPr/>
          <p:nvPr/>
        </p:nvSpPr>
        <p:spPr>
          <a:xfrm>
            <a:off x="5353185" y="1155161"/>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79" name="Shape 79"/>
          <p:cNvSpPr txBox="1"/>
          <p:nvPr/>
        </p:nvSpPr>
        <p:spPr>
          <a:xfrm>
            <a:off x="4894143"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Eylon</a:t>
            </a:r>
            <a:r>
              <a:rPr lang="x-none" sz="1000" b="0" i="0" u="none" strike="noStrike" cap="none" dirty="0">
                <a:solidFill>
                  <a:srgbClr val="434343"/>
                </a:solidFill>
                <a:latin typeface="Raleway ExtraBold"/>
                <a:ea typeface="Raleway ExtraBold"/>
                <a:cs typeface="Raleway ExtraBold"/>
                <a:sym typeface="Raleway ExtraBold"/>
              </a:rPr>
              <a:t> </a:t>
            </a:r>
            <a:r>
              <a:rPr lang="en-US" sz="1000" b="0" i="0" u="none" strike="noStrike" cap="none" dirty="0" err="1">
                <a:solidFill>
                  <a:srgbClr val="434343"/>
                </a:solidFill>
                <a:latin typeface="Raleway ExtraBold"/>
                <a:ea typeface="Raleway ExtraBold"/>
                <a:cs typeface="Raleway ExtraBold"/>
                <a:sym typeface="Raleway ExtraBold"/>
              </a:rPr>
              <a:t>Shoshan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81" name="Shape 81"/>
          <p:cNvSpPr txBox="1"/>
          <p:nvPr/>
        </p:nvSpPr>
        <p:spPr>
          <a:xfrm>
            <a:off x="6487578"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x-none" sz="1000" b="0" i="0" u="none" strike="noStrike" cap="none">
                <a:solidFill>
                  <a:srgbClr val="434343"/>
                </a:solidFill>
                <a:latin typeface="Raleway ExtraBold"/>
                <a:ea typeface="Raleway ExtraBold"/>
                <a:cs typeface="Raleway ExtraBold"/>
                <a:sym typeface="Raleway ExtraBold"/>
              </a:rPr>
              <a:t>Liran Farhi</a:t>
            </a:r>
          </a:p>
        </p:txBody>
      </p:sp>
      <p:sp>
        <p:nvSpPr>
          <p:cNvPr id="83" name="Shape 83"/>
          <p:cNvSpPr/>
          <p:nvPr/>
        </p:nvSpPr>
        <p:spPr>
          <a:xfrm>
            <a:off x="6942325" y="1149909"/>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26" name="Shape 78">
            <a:extLst>
              <a:ext uri="{FF2B5EF4-FFF2-40B4-BE49-F238E27FC236}">
                <a16:creationId xmlns:a16="http://schemas.microsoft.com/office/drawing/2014/main" id="{F16C477C-8D57-48FB-BDC2-96EF0462CFEA}"/>
              </a:ext>
            </a:extLst>
          </p:cNvPr>
          <p:cNvSpPr/>
          <p:nvPr/>
        </p:nvSpPr>
        <p:spPr>
          <a:xfrm>
            <a:off x="3599736" y="989864"/>
            <a:ext cx="952998" cy="96156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27" name="Shape 79">
            <a:extLst>
              <a:ext uri="{FF2B5EF4-FFF2-40B4-BE49-F238E27FC236}">
                <a16:creationId xmlns:a16="http://schemas.microsoft.com/office/drawing/2014/main" id="{FA83FC01-AC62-4B6A-B9E7-0122CEDD05DB}"/>
              </a:ext>
            </a:extLst>
          </p:cNvPr>
          <p:cNvSpPr txBox="1"/>
          <p:nvPr/>
        </p:nvSpPr>
        <p:spPr>
          <a:xfrm>
            <a:off x="3228283" y="2053141"/>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a:solidFill>
                  <a:srgbClr val="434343"/>
                </a:solidFill>
                <a:latin typeface="Raleway ExtraBold"/>
                <a:ea typeface="Raleway ExtraBold"/>
                <a:cs typeface="Raleway ExtraBold"/>
                <a:sym typeface="Raleway ExtraBold"/>
              </a:rPr>
              <a:t>Tom </a:t>
            </a:r>
            <a:r>
              <a:rPr lang="en-US" sz="1000" b="0" i="0" u="none" strike="noStrike" cap="none" dirty="0" err="1">
                <a:solidFill>
                  <a:srgbClr val="434343"/>
                </a:solidFill>
                <a:latin typeface="Raleway ExtraBold"/>
                <a:ea typeface="Raleway ExtraBold"/>
                <a:cs typeface="Raleway ExtraBold"/>
                <a:sym typeface="Raleway ExtraBold"/>
              </a:rPr>
              <a:t>Palny</a:t>
            </a:r>
            <a:endParaRPr lang="en-US" sz="1000" b="0" i="0" u="none" strike="noStrike" cap="none" dirty="0">
              <a:solidFill>
                <a:srgbClr val="434343"/>
              </a:solidFill>
              <a:latin typeface="Raleway ExtraBold"/>
              <a:ea typeface="Raleway ExtraBold"/>
              <a:cs typeface="Raleway ExtraBold"/>
              <a:sym typeface="Raleway ExtraBold"/>
            </a:endParaRPr>
          </a:p>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Light" panose="020B0604020202020204" charset="0"/>
                <a:ea typeface="Raleway ExtraBold"/>
                <a:cs typeface="Raleway ExtraBold"/>
                <a:sym typeface="Raleway ExtraBold"/>
              </a:rPr>
              <a:t>Supervisor</a:t>
            </a:r>
            <a:endParaRPr lang="x-none" sz="1000" b="0" i="0" u="none" strike="noStrike" cap="none" dirty="0">
              <a:solidFill>
                <a:srgbClr val="434343"/>
              </a:solidFill>
              <a:latin typeface="Raleway Light" panose="020B0604020202020204" charset="0"/>
              <a:ea typeface="Raleway ExtraBold"/>
              <a:cs typeface="Raleway ExtraBold"/>
              <a:sym typeface="Raleway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500"/>
                                        <p:tgtEl>
                                          <p:spTgt spid="6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animBg="1"/>
      <p:bldP spid="64" grpId="0"/>
      <p:bldP spid="66" grpId="0"/>
      <p:bldP spid="68" grpId="0" animBg="1"/>
      <p:bldP spid="69" grpId="0"/>
      <p:bldP spid="71" grpId="0" animBg="1"/>
      <p:bldP spid="72" grpId="0"/>
      <p:bldP spid="77" grpId="0" animBg="1"/>
      <p:bldP spid="78" grpId="0" animBg="1"/>
      <p:bldP spid="79" grpId="0"/>
      <p:bldP spid="81" grpId="0"/>
      <p:bldP spid="83"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a:off x="932546" y="941665"/>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5400" b="0" i="0" u="none" strike="noStrike" cap="none" dirty="0">
                <a:solidFill>
                  <a:srgbClr val="FFFFFF"/>
                </a:solidFill>
                <a:latin typeface="Raleway ExtraBold"/>
                <a:ea typeface="Raleway ExtraBold"/>
                <a:cs typeface="Raleway ExtraBold"/>
                <a:sym typeface="Raleway ExtraBold"/>
              </a:rPr>
              <a:t>The </a:t>
            </a:r>
            <a:r>
              <a:rPr lang="en-US" sz="5400" b="0" i="0" u="none" strike="noStrike" cap="none" dirty="0">
                <a:solidFill>
                  <a:srgbClr val="434343"/>
                </a:solidFill>
                <a:latin typeface="Raleway ExtraBold"/>
                <a:ea typeface="Raleway ExtraBold"/>
                <a:cs typeface="Raleway ExtraBold"/>
                <a:sym typeface="Raleway ExtraBold"/>
              </a:rPr>
              <a:t>Pain</a:t>
            </a:r>
            <a:endParaRPr lang="x-none" sz="5400" b="0" i="0" u="none" strike="noStrike" cap="none" dirty="0">
              <a:solidFill>
                <a:srgbClr val="434343"/>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
        <p:nvSpPr>
          <p:cNvPr id="10" name="Shape 104">
            <a:extLst>
              <a:ext uri="{FF2B5EF4-FFF2-40B4-BE49-F238E27FC236}">
                <a16:creationId xmlns:a16="http://schemas.microsoft.com/office/drawing/2014/main" id="{82FBC332-790B-4DC7-9355-E01A91F5F023}"/>
              </a:ext>
            </a:extLst>
          </p:cNvPr>
          <p:cNvSpPr txBox="1">
            <a:spLocks/>
          </p:cNvSpPr>
          <p:nvPr/>
        </p:nvSpPr>
        <p:spPr>
          <a:xfrm>
            <a:off x="5509688" y="2470138"/>
            <a:ext cx="2381575"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rgbClr val="434343"/>
                </a:solidFill>
                <a:latin typeface="Raleway Light" panose="020B0604020202020204" charset="0"/>
              </a:rPr>
              <a:t>Unnecessary </a:t>
            </a:r>
            <a:r>
              <a:rPr lang="en-US" sz="2400" b="1" dirty="0">
                <a:solidFill>
                  <a:schemeClr val="bg1"/>
                </a:solidFill>
                <a:latin typeface="Raleway Light" panose="020B0604020202020204" charset="0"/>
              </a:rPr>
              <a:t>traffic loads</a:t>
            </a:r>
            <a:endParaRPr lang="x-none" sz="2400" b="1" dirty="0">
              <a:solidFill>
                <a:schemeClr val="bg1"/>
              </a:solidFill>
              <a:latin typeface="Raleway Light" panose="020B0604020202020204" charset="0"/>
            </a:endParaRPr>
          </a:p>
        </p:txBody>
      </p:sp>
      <p:sp>
        <p:nvSpPr>
          <p:cNvPr id="11" name="Shape 104">
            <a:extLst>
              <a:ext uri="{FF2B5EF4-FFF2-40B4-BE49-F238E27FC236}">
                <a16:creationId xmlns:a16="http://schemas.microsoft.com/office/drawing/2014/main" id="{DE6DE8DC-90F6-4E85-BE33-853E748E6601}"/>
              </a:ext>
            </a:extLst>
          </p:cNvPr>
          <p:cNvSpPr txBox="1">
            <a:spLocks/>
          </p:cNvSpPr>
          <p:nvPr/>
        </p:nvSpPr>
        <p:spPr>
          <a:xfrm>
            <a:off x="1345323" y="2470138"/>
            <a:ext cx="2842528"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b="1" dirty="0">
                <a:solidFill>
                  <a:schemeClr val="bg1"/>
                </a:solidFill>
                <a:latin typeface="Raleway Light" panose="020B0604020202020204" charset="0"/>
              </a:rPr>
              <a:t>Naïve</a:t>
            </a:r>
            <a:r>
              <a:rPr lang="en-US" sz="2400" dirty="0">
                <a:solidFill>
                  <a:srgbClr val="434343"/>
                </a:solidFill>
                <a:latin typeface="Raleway Light" panose="020B0604020202020204" charset="0"/>
              </a:rPr>
              <a:t> Traffic Lights </a:t>
            </a:r>
            <a:r>
              <a:rPr lang="en-US" sz="2400" b="1" dirty="0">
                <a:solidFill>
                  <a:schemeClr val="bg1"/>
                </a:solidFill>
                <a:latin typeface="Raleway Light" panose="020B0604020202020204" charset="0"/>
              </a:rPr>
              <a:t>Scheduling</a:t>
            </a:r>
            <a:endParaRPr lang="x-none" sz="2400" b="1" dirty="0">
              <a:solidFill>
                <a:schemeClr val="bg1"/>
              </a:solidFill>
              <a:latin typeface="Raleway Light" panose="020B0604020202020204" charset="0"/>
            </a:endParaRPr>
          </a:p>
        </p:txBody>
      </p:sp>
      <p:pic>
        <p:nvPicPr>
          <p:cNvPr id="8" name="תמונה 7" descr="תמונה שמכילה אובייקט&#10;&#10;תיאור שנוצר ברמת מהימנות גבוהה">
            <a:extLst>
              <a:ext uri="{FF2B5EF4-FFF2-40B4-BE49-F238E27FC236}">
                <a16:creationId xmlns:a16="http://schemas.microsoft.com/office/drawing/2014/main" id="{6CC9618B-BA71-4E08-9BF5-9E0744848BF4}"/>
              </a:ext>
            </a:extLst>
          </p:cNvPr>
          <p:cNvPicPr>
            <a:picLocks noChangeAspect="1"/>
          </p:cNvPicPr>
          <p:nvPr/>
        </p:nvPicPr>
        <p:blipFill>
          <a:blip r:embed="rId4"/>
          <a:stretch>
            <a:fillRect/>
          </a:stretch>
        </p:blipFill>
        <p:spPr>
          <a:xfrm>
            <a:off x="4501117" y="2794701"/>
            <a:ext cx="698237" cy="698237"/>
          </a:xfrm>
          <a:prstGeom prst="rect">
            <a:avLst/>
          </a:prstGeom>
        </p:spPr>
      </p:pic>
    </p:spTree>
    <p:extLst>
      <p:ext uri="{BB962C8B-B14F-4D97-AF65-F5344CB8AC3E}">
        <p14:creationId xmlns:p14="http://schemas.microsoft.com/office/powerpoint/2010/main" val="99152261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68025" y="1301617"/>
            <a:ext cx="4576275" cy="2540266"/>
          </a:xfrm>
          <a:prstGeom prst="rect">
            <a:avLst/>
          </a:prstGeom>
          <a:noFill/>
          <a:ln>
            <a:noFill/>
          </a:ln>
        </p:spPr>
        <p:txBody>
          <a:bodyPr wrap="square" lIns="91425" tIns="91425" rIns="91425" bIns="91425" anchor="ctr" anchorCtr="0">
            <a:noAutofit/>
          </a:bodyPr>
          <a:lstStyle/>
          <a:p>
            <a:pPr lvl="0" indent="-190500">
              <a:buNone/>
            </a:pPr>
            <a:r>
              <a:rPr lang="en-US" i="0" dirty="0"/>
              <a:t>Helping </a:t>
            </a:r>
            <a:r>
              <a:rPr lang="en-US" b="1" i="0" dirty="0">
                <a:solidFill>
                  <a:schemeClr val="bg1"/>
                </a:solidFill>
              </a:rPr>
              <a:t>municipalities</a:t>
            </a:r>
            <a:r>
              <a:rPr lang="x-none" b="1" i="0" dirty="0"/>
              <a:t> </a:t>
            </a:r>
            <a:r>
              <a:rPr lang="en-US" b="1" i="0" dirty="0">
                <a:solidFill>
                  <a:schemeClr val="bg1"/>
                </a:solidFill>
              </a:rPr>
              <a:t>monitor &amp; Control</a:t>
            </a:r>
            <a:r>
              <a:rPr lang="x-none" b="1" i="0" dirty="0">
                <a:solidFill>
                  <a:schemeClr val="bg1"/>
                </a:solidFill>
              </a:rPr>
              <a:t> </a:t>
            </a:r>
            <a:r>
              <a:rPr lang="en-US" b="1" i="0" dirty="0">
                <a:solidFill>
                  <a:schemeClr val="lt1"/>
                </a:solidFill>
              </a:rPr>
              <a:t>traffic lights</a:t>
            </a:r>
            <a:r>
              <a:rPr lang="x-none" b="1" i="0" dirty="0">
                <a:solidFill>
                  <a:schemeClr val="lt1"/>
                </a:solidFill>
              </a:rPr>
              <a:t> </a:t>
            </a:r>
            <a:r>
              <a:rPr lang="en-US" i="0" dirty="0"/>
              <a:t>in real time</a:t>
            </a:r>
            <a:endParaRPr lang="x-none" i="0" dirty="0">
              <a:solidFill>
                <a:schemeClr val="lt1"/>
              </a:solidFill>
            </a:endParaRPr>
          </a:p>
        </p:txBody>
      </p:sp>
      <p:sp>
        <p:nvSpPr>
          <p:cNvPr id="105" name="Shape 10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4</a:t>
            </a:fld>
            <a:endParaRPr lang="x-none" sz="1400" b="0" i="0" u="none" strike="noStrike" cap="none">
              <a:solidFill>
                <a:srgbClr val="000000"/>
              </a:solidFill>
              <a:latin typeface="Arial"/>
              <a:ea typeface="Arial"/>
              <a:cs typeface="Arial"/>
              <a:sym typeface="Arial"/>
            </a:endParaRPr>
          </a:p>
        </p:txBody>
      </p:sp>
      <p:sp>
        <p:nvSpPr>
          <p:cNvPr id="106" name="Shape 106"/>
          <p:cNvSpPr txBox="1"/>
          <p:nvPr/>
        </p:nvSpPr>
        <p:spPr>
          <a:xfrm>
            <a:off x="5687502" y="3040995"/>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Reduce costs</a:t>
            </a:r>
          </a:p>
        </p:txBody>
      </p:sp>
      <p:sp>
        <p:nvSpPr>
          <p:cNvPr id="107" name="Shape 107"/>
          <p:cNvSpPr txBox="1"/>
          <p:nvPr/>
        </p:nvSpPr>
        <p:spPr>
          <a:xfrm>
            <a:off x="5521627" y="1288783"/>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Save time</a:t>
            </a:r>
          </a:p>
        </p:txBody>
      </p:sp>
      <p:sp>
        <p:nvSpPr>
          <p:cNvPr id="108" name="Shape 108"/>
          <p:cNvSpPr txBox="1"/>
          <p:nvPr/>
        </p:nvSpPr>
        <p:spPr>
          <a:xfrm>
            <a:off x="5488309" y="2160549"/>
            <a:ext cx="3279582"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Increase productivity</a:t>
            </a:r>
          </a:p>
        </p:txBody>
      </p:sp>
      <p:pic>
        <p:nvPicPr>
          <p:cNvPr id="109" name="Shape 109"/>
          <p:cNvPicPr preferRelativeResize="0"/>
          <p:nvPr/>
        </p:nvPicPr>
        <p:blipFill rotWithShape="1">
          <a:blip r:embed="rId3">
            <a:alphaModFix/>
          </a:blip>
          <a:srcRect/>
          <a:stretch/>
        </p:blipFill>
        <p:spPr>
          <a:xfrm>
            <a:off x="5845013" y="1541612"/>
            <a:ext cx="170180" cy="170180"/>
          </a:xfrm>
          <a:prstGeom prst="rect">
            <a:avLst/>
          </a:prstGeom>
          <a:noFill/>
          <a:ln>
            <a:noFill/>
          </a:ln>
        </p:spPr>
      </p:pic>
      <p:pic>
        <p:nvPicPr>
          <p:cNvPr id="110" name="Shape 110"/>
          <p:cNvPicPr preferRelativeResize="0"/>
          <p:nvPr/>
        </p:nvPicPr>
        <p:blipFill rotWithShape="1">
          <a:blip r:embed="rId3">
            <a:alphaModFix/>
          </a:blip>
          <a:srcRect/>
          <a:stretch/>
        </p:blipFill>
        <p:spPr>
          <a:xfrm>
            <a:off x="5858512" y="3276421"/>
            <a:ext cx="170180" cy="170180"/>
          </a:xfrm>
          <a:prstGeom prst="rect">
            <a:avLst/>
          </a:prstGeom>
          <a:noFill/>
          <a:ln>
            <a:noFill/>
          </a:ln>
        </p:spPr>
      </p:pic>
      <p:pic>
        <p:nvPicPr>
          <p:cNvPr id="111" name="Shape 111"/>
          <p:cNvPicPr preferRelativeResize="0"/>
          <p:nvPr/>
        </p:nvPicPr>
        <p:blipFill rotWithShape="1">
          <a:blip r:embed="rId3">
            <a:alphaModFix/>
          </a:blip>
          <a:srcRect/>
          <a:stretch/>
        </p:blipFill>
        <p:spPr>
          <a:xfrm>
            <a:off x="5848516" y="2415133"/>
            <a:ext cx="170180" cy="170180"/>
          </a:xfrm>
          <a:prstGeom prst="rect">
            <a:avLst/>
          </a:prstGeom>
          <a:noFill/>
          <a:ln>
            <a:noFill/>
          </a:ln>
        </p:spPr>
      </p:pic>
    </p:spTree>
    <p:extLst>
      <p:ext uri="{BB962C8B-B14F-4D97-AF65-F5344CB8AC3E}">
        <p14:creationId xmlns:p14="http://schemas.microsoft.com/office/powerpoint/2010/main" val="432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5</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2347944" y="546104"/>
            <a:ext cx="4247273" cy="4218387"/>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8" name="Shape 608"/>
          <p:cNvGrpSpPr/>
          <p:nvPr/>
        </p:nvGrpSpPr>
        <p:grpSpPr>
          <a:xfrm>
            <a:off x="1536175" y="2174845"/>
            <a:ext cx="1897781" cy="1920033"/>
            <a:chOff x="644203" y="3718814"/>
            <a:chExt cx="1498800" cy="1498800"/>
          </a:xfrm>
          <a:solidFill>
            <a:srgbClr val="FFB600"/>
          </a:solidFill>
        </p:grpSpPr>
        <p:sp>
          <p:nvSpPr>
            <p:cNvPr id="609" name="Shape 609"/>
            <p:cNvSpPr/>
            <p:nvPr/>
          </p:nvSpPr>
          <p:spPr>
            <a:xfrm>
              <a:off x="644203" y="3718814"/>
              <a:ext cx="1498800" cy="1498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10" name="Shape 610"/>
            <p:cNvSpPr txBox="1"/>
            <p:nvPr/>
          </p:nvSpPr>
          <p:spPr>
            <a:xfrm>
              <a:off x="808302" y="3995875"/>
              <a:ext cx="1190323"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600" b="1" dirty="0">
                  <a:solidFill>
                    <a:srgbClr val="434343"/>
                  </a:solidFill>
                  <a:latin typeface="Raleway Light"/>
                  <a:ea typeface="Raleway Light"/>
                  <a:cs typeface="Raleway Light"/>
                  <a:sym typeface="Raleway Light"/>
                </a:rPr>
                <a:t>Measure traffic on roads</a:t>
              </a:r>
              <a:endParaRPr lang="x-none" sz="1600" b="1" i="0" u="none" strike="noStrike" cap="none" dirty="0">
                <a:solidFill>
                  <a:srgbClr val="434343"/>
                </a:solidFill>
                <a:latin typeface="Raleway Light"/>
                <a:ea typeface="Raleway Light"/>
                <a:cs typeface="Raleway Light"/>
                <a:sym typeface="Raleway Light"/>
              </a:endParaRPr>
            </a:p>
          </p:txBody>
        </p:sp>
      </p:grpSp>
      <p:grpSp>
        <p:nvGrpSpPr>
          <p:cNvPr id="605" name="Shape 605"/>
          <p:cNvGrpSpPr/>
          <p:nvPr/>
        </p:nvGrpSpPr>
        <p:grpSpPr>
          <a:xfrm>
            <a:off x="3210243" y="2004170"/>
            <a:ext cx="2181408" cy="2206985"/>
            <a:chOff x="3490737" y="1374053"/>
            <a:chExt cx="1423800" cy="1423800"/>
          </a:xfrm>
          <a:solidFill>
            <a:srgbClr val="FFB600"/>
          </a:solidFill>
        </p:grpSpPr>
        <p:sp>
          <p:nvSpPr>
            <p:cNvPr id="606" name="Shape 606"/>
            <p:cNvSpPr/>
            <p:nvPr/>
          </p:nvSpPr>
          <p:spPr>
            <a:xfrm>
              <a:off x="3490737" y="1374053"/>
              <a:ext cx="1423800" cy="1423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7" name="Shape 607"/>
            <p:cNvSpPr txBox="1"/>
            <p:nvPr/>
          </p:nvSpPr>
          <p:spPr>
            <a:xfrm>
              <a:off x="3671318" y="1686674"/>
              <a:ext cx="1047449" cy="801612"/>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800" b="1" dirty="0">
                  <a:solidFill>
                    <a:srgbClr val="434343"/>
                  </a:solidFill>
                  <a:latin typeface="Raleway Light"/>
                  <a:ea typeface="Raleway Light"/>
                  <a:cs typeface="Raleway Light"/>
                  <a:sym typeface="Raleway Light"/>
                </a:rPr>
                <a:t>Identifying loads</a:t>
              </a:r>
              <a:endParaRPr lang="x-none" sz="1800" b="1" i="0" u="none" strike="noStrike" cap="none" dirty="0">
                <a:solidFill>
                  <a:srgbClr val="434343"/>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Shape 608">
            <a:extLst>
              <a:ext uri="{FF2B5EF4-FFF2-40B4-BE49-F238E27FC236}">
                <a16:creationId xmlns:a16="http://schemas.microsoft.com/office/drawing/2014/main" id="{3C3406CB-9710-4324-9594-F6D9E6E4B494}"/>
              </a:ext>
            </a:extLst>
          </p:cNvPr>
          <p:cNvGrpSpPr/>
          <p:nvPr/>
        </p:nvGrpSpPr>
        <p:grpSpPr>
          <a:xfrm>
            <a:off x="5159024" y="1916091"/>
            <a:ext cx="2296314" cy="2323239"/>
            <a:chOff x="644203" y="3718814"/>
            <a:chExt cx="1498800" cy="1498800"/>
          </a:xfrm>
        </p:grpSpPr>
        <p:sp>
          <p:nvSpPr>
            <p:cNvPr id="32" name="Shape 609">
              <a:extLst>
                <a:ext uri="{FF2B5EF4-FFF2-40B4-BE49-F238E27FC236}">
                  <a16:creationId xmlns:a16="http://schemas.microsoft.com/office/drawing/2014/main" id="{D900634C-2D87-4E40-ADCD-777A4BC6A6FD}"/>
                </a:ext>
              </a:extLst>
            </p:cNvPr>
            <p:cNvSpPr/>
            <p:nvPr/>
          </p:nvSpPr>
          <p:spPr>
            <a:xfrm>
              <a:off x="644203" y="3718814"/>
              <a:ext cx="1498800" cy="14988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33" name="Shape 610">
              <a:extLst>
                <a:ext uri="{FF2B5EF4-FFF2-40B4-BE49-F238E27FC236}">
                  <a16:creationId xmlns:a16="http://schemas.microsoft.com/office/drawing/2014/main" id="{B1A786AC-B994-4262-A337-76A137C7A193}"/>
                </a:ext>
              </a:extLst>
            </p:cNvPr>
            <p:cNvSpPr txBox="1"/>
            <p:nvPr/>
          </p:nvSpPr>
          <p:spPr>
            <a:xfrm>
              <a:off x="856976" y="3995875"/>
              <a:ext cx="10734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2000" b="1" dirty="0">
                  <a:solidFill>
                    <a:srgbClr val="434343"/>
                  </a:solidFill>
                  <a:latin typeface="Raleway Light"/>
                  <a:ea typeface="Raleway Light"/>
                  <a:cs typeface="Raleway Light"/>
                  <a:sym typeface="Raleway Light"/>
                </a:rPr>
                <a:t>Optimize scheduling</a:t>
              </a:r>
              <a:endParaRPr lang="x-none" sz="2000" b="1" i="0" u="none" strike="noStrike" cap="none" dirty="0">
                <a:solidFill>
                  <a:srgbClr val="434343"/>
                </a:solidFill>
                <a:latin typeface="Raleway Light"/>
                <a:ea typeface="Raleway Light"/>
                <a:cs typeface="Raleway Light"/>
                <a:sym typeface="Raleway Light"/>
              </a:endParaRPr>
            </a:p>
          </p:txBody>
        </p:sp>
      </p:grpSp>
      <p:sp>
        <p:nvSpPr>
          <p:cNvPr id="30" name="Shape 116">
            <a:extLst>
              <a:ext uri="{FF2B5EF4-FFF2-40B4-BE49-F238E27FC236}">
                <a16:creationId xmlns:a16="http://schemas.microsoft.com/office/drawing/2014/main" id="{87750F78-A854-42B9-B963-EC0831B63BF4}"/>
              </a:ext>
            </a:extLst>
          </p:cNvPr>
          <p:cNvSpPr txBox="1">
            <a:spLocks noGrp="1"/>
          </p:cNvSpPr>
          <p:nvPr>
            <p:ph type="title"/>
          </p:nvPr>
        </p:nvSpPr>
        <p:spPr>
          <a:xfrm>
            <a:off x="774855" y="1080968"/>
            <a:ext cx="8295576" cy="857400"/>
          </a:xfrm>
          <a:prstGeom prst="rect">
            <a:avLst/>
          </a:prstGeom>
          <a:noFill/>
          <a:ln>
            <a:noFill/>
          </a:ln>
        </p:spPr>
        <p:txBody>
          <a:bodyPr wrap="square" lIns="91425" tIns="91425" rIns="91425" bIns="91425" anchor="t" anchorCtr="0">
            <a:noAutofit/>
          </a:bodyPr>
          <a:lstStyle/>
          <a:p>
            <a:pPr lvl="0" indent="-368300"/>
            <a:r>
              <a:rPr lang="en-US" sz="3600" dirty="0"/>
              <a:t>Autonomous </a:t>
            </a:r>
            <a:r>
              <a:rPr lang="en-US" sz="3600" dirty="0">
                <a:solidFill>
                  <a:srgbClr val="FFB600"/>
                </a:solidFill>
              </a:rPr>
              <a:t>Dynamic</a:t>
            </a:r>
            <a:r>
              <a:rPr lang="en-US" sz="3600" dirty="0"/>
              <a:t> Scheduling</a:t>
            </a:r>
            <a:endParaRPr lang="x-none" sz="3600" b="0" i="0" u="none" strike="noStrike" cap="none" dirty="0">
              <a:solidFill>
                <a:srgbClr val="FFB600"/>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82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5"/>
                                        </p:tgtEl>
                                        <p:attrNameLst>
                                          <p:attrName>style.visibility</p:attrName>
                                        </p:attrNameLst>
                                      </p:cBhvr>
                                      <p:to>
                                        <p:strVal val="visible"/>
                                      </p:to>
                                    </p:set>
                                    <p:animEffect transition="in" filter="fade">
                                      <p:cBhvr>
                                        <p:cTn id="17" dur="500"/>
                                        <p:tgtEl>
                                          <p:spTgt spid="6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44885"/>
            <a:ext cx="6866100" cy="857400"/>
          </a:xfrm>
          <a:prstGeom prst="rect">
            <a:avLst/>
          </a:prstGeom>
          <a:noFill/>
          <a:ln>
            <a:noFill/>
          </a:ln>
        </p:spPr>
        <p:txBody>
          <a:bodyPr wrap="square" lIns="91425" tIns="91425" rIns="91425" bIns="91425" anchor="t" anchorCtr="0">
            <a:noAutofit/>
          </a:bodyPr>
          <a:lstStyle/>
          <a:p>
            <a:pPr indent="-279400">
              <a:buSzPts val="4400"/>
            </a:pPr>
            <a:r>
              <a:rPr lang="en-US" sz="4400" dirty="0"/>
              <a:t>Scheduler </a:t>
            </a:r>
            <a:r>
              <a:rPr lang="en-US" sz="4400" dirty="0">
                <a:solidFill>
                  <a:srgbClr val="FFB600"/>
                </a:solidFill>
              </a:rPr>
              <a:t>Idea</a:t>
            </a:r>
            <a:br>
              <a:rPr lang="en-US" sz="4400" dirty="0"/>
            </a:br>
            <a:br>
              <a:rPr lang="en-US" sz="1600" dirty="0">
                <a:latin typeface="Raleway Light" panose="020B0403030101060003" pitchFamily="34" charset="0"/>
              </a:rPr>
            </a:br>
            <a:br>
              <a:rPr lang="en-US" sz="1600" dirty="0">
                <a:latin typeface="Raleway Light" panose="020B0403030101060003" pitchFamily="34" charset="0"/>
              </a:rPr>
            </a:br>
            <a:endParaRPr lang="iw-IL" sz="12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1716067"/>
            <a:ext cx="6866100" cy="2366100"/>
          </a:xfrm>
          <a:prstGeom prst="rect">
            <a:avLst/>
          </a:prstGeom>
          <a:noFill/>
          <a:ln>
            <a:noFill/>
          </a:ln>
        </p:spPr>
        <p:txBody>
          <a:bodyPr wrap="square" lIns="91425" tIns="91425" rIns="91425" bIns="91425" anchor="t" anchorCtr="0">
            <a:noAutofit/>
          </a:bodyPr>
          <a:lstStyle/>
          <a:p>
            <a:pPr indent="0">
              <a:buNone/>
            </a:pPr>
            <a:r>
              <a:rPr lang="en-US" dirty="0"/>
              <a:t>The algorithm* decides at each iteration what are the best traffic lights to schedule, </a:t>
            </a:r>
            <a:r>
              <a:rPr lang="en-US" dirty="0" err="1"/>
              <a:t>i.e</a:t>
            </a:r>
            <a:r>
              <a:rPr lang="en-US" dirty="0"/>
              <a:t>, the traffic lights to set to be green.</a:t>
            </a:r>
          </a:p>
          <a:p>
            <a:pPr indent="0">
              <a:buNone/>
            </a:pPr>
            <a:endParaRPr lang="en-US" dirty="0"/>
          </a:p>
          <a:p>
            <a:pPr indent="0">
              <a:buNone/>
            </a:pPr>
            <a:r>
              <a:rPr lang="en-US" dirty="0">
                <a:latin typeface="Raleway ExtraBold" panose="020B0903030101060003" pitchFamily="34" charset="0"/>
              </a:rPr>
              <a:t>The algorithm takes into account:</a:t>
            </a:r>
          </a:p>
          <a:p>
            <a:pPr indent="0">
              <a:buNone/>
            </a:pPr>
            <a:endParaRPr lang="en-US" b="1" dirty="0"/>
          </a:p>
          <a:p>
            <a:pPr marL="285750" indent="-285750">
              <a:buFont typeface="Arial" charset="0"/>
              <a:buChar char="•"/>
            </a:pPr>
            <a:r>
              <a:rPr lang="en-US" dirty="0"/>
              <a:t>The queue length at each lane</a:t>
            </a:r>
          </a:p>
          <a:p>
            <a:pPr marL="285750" indent="-285750">
              <a:buFont typeface="Arial" charset="0"/>
              <a:buChar char="•"/>
            </a:pPr>
            <a:r>
              <a:rPr lang="en-US" dirty="0"/>
              <a:t>The overhead of changing the traffic light scheduling</a:t>
            </a:r>
          </a:p>
          <a:p>
            <a:pPr marL="285750" indent="-285750">
              <a:buFont typeface="Arial" charset="0"/>
              <a:buChar char="•"/>
            </a:pPr>
            <a:r>
              <a:rPr lang="en-US" dirty="0"/>
              <a:t>Which traffic lights could be green at the same time.</a:t>
            </a: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6</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89">
            <a:extLst>
              <a:ext uri="{FF2B5EF4-FFF2-40B4-BE49-F238E27FC236}">
                <a16:creationId xmlns:a16="http://schemas.microsoft.com/office/drawing/2014/main" id="{6812C230-70E4-4B14-8761-2BDD37127534}"/>
              </a:ext>
            </a:extLst>
          </p:cNvPr>
          <p:cNvSpPr txBox="1">
            <a:spLocks/>
          </p:cNvSpPr>
          <p:nvPr/>
        </p:nvSpPr>
        <p:spPr>
          <a:xfrm>
            <a:off x="731080" y="4339091"/>
            <a:ext cx="7836813" cy="857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pPr indent="-279400">
              <a:buSzPts val="4400"/>
            </a:pPr>
            <a:r>
              <a:rPr lang="en-US" sz="1050" dirty="0">
                <a:latin typeface="Raleway Light" panose="020B0403030101060003" pitchFamily="34" charset="0"/>
              </a:rPr>
              <a:t>* Based on “An Intelligent Traffic Light Scheduling Algorithm Through VANETs” (</a:t>
            </a:r>
            <a:r>
              <a:rPr lang="en-US" sz="1050" dirty="0" err="1">
                <a:latin typeface="Raleway Light" panose="020B0403030101060003" pitchFamily="34" charset="0"/>
              </a:rPr>
              <a:t>Maram</a:t>
            </a:r>
            <a:r>
              <a:rPr lang="en-US" sz="1050" dirty="0">
                <a:latin typeface="Raleway Light" panose="020B0403030101060003" pitchFamily="34" charset="0"/>
              </a:rPr>
              <a:t> Bani Younes </a:t>
            </a:r>
            <a:r>
              <a:rPr lang="en-US" sz="1050" dirty="0" err="1">
                <a:latin typeface="Raleway Light" panose="020B0403030101060003" pitchFamily="34" charset="0"/>
              </a:rPr>
              <a:t>Azzedine</a:t>
            </a:r>
            <a:r>
              <a:rPr lang="en-US" sz="1050" dirty="0">
                <a:latin typeface="Raleway Light" panose="020B0403030101060003" pitchFamily="34" charset="0"/>
              </a:rPr>
              <a:t> </a:t>
            </a:r>
            <a:r>
              <a:rPr lang="en-US" sz="1050" dirty="0" err="1">
                <a:latin typeface="Raleway Light" panose="020B0403030101060003" pitchFamily="34" charset="0"/>
              </a:rPr>
              <a:t>Boukerche</a:t>
            </a:r>
            <a:r>
              <a:rPr lang="en-US" sz="1050" dirty="0">
                <a:latin typeface="Raleway Light" panose="020B0403030101060003" pitchFamily="34" charset="0"/>
              </a:rPr>
              <a:t>).</a:t>
            </a:r>
            <a:br>
              <a:rPr lang="en-US" sz="1050" dirty="0">
                <a:latin typeface="Raleway Light" panose="020B0403030101060003" pitchFamily="34" charset="0"/>
              </a:rPr>
            </a:br>
            <a:br>
              <a:rPr lang="en-US" sz="1050" dirty="0">
                <a:latin typeface="Raleway Light" panose="020B0403030101060003" pitchFamily="34" charset="0"/>
              </a:rPr>
            </a:br>
            <a:endParaRPr lang="iw-IL" sz="900" dirty="0">
              <a:latin typeface="Raleway Light" panose="020B0403030101060003" pitchFamily="34" charset="0"/>
            </a:endParaRPr>
          </a:p>
        </p:txBody>
      </p:sp>
    </p:spTree>
    <p:extLst>
      <p:ext uri="{BB962C8B-B14F-4D97-AF65-F5344CB8AC3E}">
        <p14:creationId xmlns:p14="http://schemas.microsoft.com/office/powerpoint/2010/main" val="36580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922000" y="1683545"/>
            <a:ext cx="3267118" cy="857400"/>
          </a:xfrm>
          <a:prstGeom prst="rect">
            <a:avLst/>
          </a:prstGeom>
          <a:noFill/>
          <a:ln>
            <a:noFill/>
          </a:ln>
        </p:spPr>
        <p:txBody>
          <a:bodyPr wrap="square" lIns="91425" tIns="91425" rIns="91425" bIns="91425" anchor="t" anchorCtr="0">
            <a:noAutofit/>
          </a:bodyPr>
          <a:lstStyle/>
          <a:p>
            <a:pPr lvl="0" indent="-228600">
              <a:buSzPts val="3600"/>
            </a:pPr>
            <a:r>
              <a:rPr lang="en-US" sz="4000" dirty="0"/>
              <a:t>Generate </a:t>
            </a:r>
            <a:r>
              <a:rPr lang="en-US" sz="4000" dirty="0">
                <a:solidFill>
                  <a:srgbClr val="FFB600"/>
                </a:solidFill>
              </a:rPr>
              <a:t>Simulated</a:t>
            </a:r>
            <a:r>
              <a:rPr lang="en-US" sz="4000" dirty="0"/>
              <a:t> Traffic</a:t>
            </a:r>
            <a:endParaRPr lang="x-none" sz="4000" b="0" i="0" u="none" strike="noStrike" cap="none" dirty="0">
              <a:solidFill>
                <a:srgbClr val="FFB600"/>
              </a:solidFill>
              <a:sym typeface="Raleway ExtraBold"/>
            </a:endParaRPr>
          </a:p>
        </p:txBody>
      </p:sp>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7</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3703041" y="600903"/>
            <a:ext cx="4036590" cy="3941675"/>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2" name="Shape 602"/>
          <p:cNvGrpSpPr/>
          <p:nvPr/>
        </p:nvGrpSpPr>
        <p:grpSpPr>
          <a:xfrm>
            <a:off x="5893669" y="1739566"/>
            <a:ext cx="2440200" cy="2440200"/>
            <a:chOff x="4447194" y="1815766"/>
            <a:chExt cx="2440200" cy="2440200"/>
          </a:xfrm>
        </p:grpSpPr>
        <p:sp>
          <p:nvSpPr>
            <p:cNvPr id="603" name="Shape 60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4" name="Shape 604"/>
            <p:cNvSpPr txBox="1"/>
            <p:nvPr/>
          </p:nvSpPr>
          <p:spPr>
            <a:xfrm>
              <a:off x="4735950" y="2504275"/>
              <a:ext cx="1862700" cy="1163400"/>
            </a:xfrm>
            <a:prstGeom prst="rect">
              <a:avLst/>
            </a:prstGeom>
            <a:noFill/>
            <a:ln>
              <a:noFill/>
            </a:ln>
          </p:spPr>
          <p:txBody>
            <a:bodyPr wrap="square" lIns="91425" tIns="91425" rIns="91425" bIns="91425" anchor="ctr" anchorCtr="0">
              <a:noAutofit/>
            </a:bodyPr>
            <a:lstStyle/>
            <a:p>
              <a:pPr lvl="0" indent="-76200" algn="ctr">
                <a:buClr>
                  <a:srgbClr val="FFFFFF"/>
                </a:buClr>
                <a:buSzPts val="1200"/>
              </a:pPr>
              <a:r>
                <a:rPr lang="en-US" sz="1800" dirty="0">
                  <a:solidFill>
                    <a:srgbClr val="FFFFFF"/>
                  </a:solidFill>
                  <a:latin typeface="Raleway Light"/>
                  <a:ea typeface="Raleway Light"/>
                  <a:cs typeface="Raleway Light"/>
                  <a:sym typeface="Raleway Light"/>
                </a:rPr>
                <a:t>Traffic Simulator for Development</a:t>
              </a:r>
              <a:endParaRPr lang="x-none" sz="1800" b="0"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5013412" y="1297853"/>
            <a:ext cx="1423800" cy="1423800"/>
            <a:chOff x="3490737" y="1374053"/>
            <a:chExt cx="1423800" cy="1423800"/>
          </a:xfrm>
        </p:grpSpPr>
        <p:sp>
          <p:nvSpPr>
            <p:cNvPr id="606" name="Shape 606"/>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07" name="Shape 607"/>
            <p:cNvSpPr txBox="1"/>
            <p:nvPr/>
          </p:nvSpPr>
          <p:spPr>
            <a:xfrm>
              <a:off x="3718754" y="1613603"/>
              <a:ext cx="9678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100" dirty="0">
                  <a:solidFill>
                    <a:srgbClr val="FFFFFF"/>
                  </a:solidFill>
                  <a:latin typeface="Raleway Light"/>
                  <a:ea typeface="Raleway Light"/>
                  <a:cs typeface="Raleway Light"/>
                  <a:sym typeface="Raleway Light"/>
                </a:rPr>
                <a:t>Connects all project modules</a:t>
              </a:r>
              <a:endParaRPr lang="x-none" sz="1100" b="0" i="0" u="none" strike="noStrike" cap="none" dirty="0">
                <a:solidFill>
                  <a:srgbClr val="FFFFFF"/>
                </a:solidFill>
                <a:latin typeface="Raleway Light"/>
                <a:ea typeface="Raleway Light"/>
                <a:cs typeface="Raleway Light"/>
                <a:sym typeface="Raleway Light"/>
              </a:endParaRPr>
            </a:p>
          </p:txBody>
        </p:sp>
      </p:grpSp>
      <p:grpSp>
        <p:nvGrpSpPr>
          <p:cNvPr id="608" name="Shape 608"/>
          <p:cNvGrpSpPr/>
          <p:nvPr/>
        </p:nvGrpSpPr>
        <p:grpSpPr>
          <a:xfrm>
            <a:off x="4672228" y="2862089"/>
            <a:ext cx="1498800" cy="1498800"/>
            <a:chOff x="644203" y="3718814"/>
            <a:chExt cx="1498800" cy="1498800"/>
          </a:xfrm>
        </p:grpSpPr>
        <p:sp>
          <p:nvSpPr>
            <p:cNvPr id="609" name="Shape 609"/>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10" name="Shape 610"/>
            <p:cNvSpPr txBox="1"/>
            <p:nvPr/>
          </p:nvSpPr>
          <p:spPr>
            <a:xfrm>
              <a:off x="807926" y="3995875"/>
              <a:ext cx="1189978"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200" dirty="0">
                  <a:solidFill>
                    <a:srgbClr val="FFFFFF"/>
                  </a:solidFill>
                  <a:latin typeface="Raleway Light"/>
                  <a:ea typeface="Raleway Light"/>
                  <a:cs typeface="Raleway Light"/>
                  <a:sym typeface="Raleway Light"/>
                </a:rPr>
                <a:t>Customizable in junction resolution</a:t>
              </a:r>
              <a:endParaRPr lang="x-none" sz="1200" b="0"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47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fade">
                                      <p:cBhvr>
                                        <p:cTn id="17" dur="500"/>
                                        <p:tgtEl>
                                          <p:spTgt spid="6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5"/>
                                        </p:tgtEl>
                                        <p:attrNameLst>
                                          <p:attrName>style.visibility</p:attrName>
                                        </p:attrNameLst>
                                      </p:cBhvr>
                                      <p:to>
                                        <p:strVal val="visible"/>
                                      </p:to>
                                    </p:set>
                                    <p:animEffect transition="in" filter="fade">
                                      <p:cBhvr>
                                        <p:cTn id="22" dur="5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Shape 116">
            <a:extLst>
              <a:ext uri="{FF2B5EF4-FFF2-40B4-BE49-F238E27FC236}">
                <a16:creationId xmlns:a16="http://schemas.microsoft.com/office/drawing/2014/main" id="{CD1A8997-0FA3-4DF7-95CA-B6EE25833697}"/>
              </a:ext>
            </a:extLst>
          </p:cNvPr>
          <p:cNvSpPr txBox="1">
            <a:spLocks noGrp="1"/>
          </p:cNvSpPr>
          <p:nvPr>
            <p:ph type="title"/>
          </p:nvPr>
        </p:nvSpPr>
        <p:spPr>
          <a:xfrm>
            <a:off x="1017536" y="886606"/>
            <a:ext cx="6866100" cy="857400"/>
          </a:xfrm>
          <a:prstGeom prst="rect">
            <a:avLst/>
          </a:prstGeom>
          <a:noFill/>
          <a:ln>
            <a:noFill/>
          </a:ln>
        </p:spPr>
        <p:txBody>
          <a:bodyPr wrap="square" lIns="91425" tIns="91425" rIns="91425" bIns="91425" anchor="t" anchorCtr="0">
            <a:noAutofit/>
          </a:bodyPr>
          <a:lstStyle/>
          <a:p>
            <a:pPr lvl="0" indent="-368300" algn="ctr"/>
            <a:r>
              <a:rPr lang="en-US" sz="4400" dirty="0"/>
              <a:t>Management Tool</a:t>
            </a:r>
            <a:br>
              <a:rPr lang="en-US" sz="4400" dirty="0"/>
            </a:br>
            <a:r>
              <a:rPr lang="en-US" sz="4400" dirty="0"/>
              <a:t> </a:t>
            </a:r>
            <a:r>
              <a:rPr lang="en-US" sz="4400" dirty="0">
                <a:solidFill>
                  <a:srgbClr val="FFB600"/>
                </a:solidFill>
              </a:rPr>
              <a:t>for Municipalities</a:t>
            </a:r>
            <a:endParaRPr lang="x-none" sz="4400" b="0" i="0" u="none" strike="noStrike" cap="none" dirty="0">
              <a:latin typeface="Raleway ExtraBold"/>
              <a:ea typeface="Raleway ExtraBold"/>
              <a:cs typeface="Raleway ExtraBold"/>
              <a:sym typeface="Raleway ExtraBold"/>
            </a:endParaRPr>
          </a:p>
        </p:txBody>
      </p:sp>
      <p:pic>
        <p:nvPicPr>
          <p:cNvPr id="5" name="תמונה 4">
            <a:extLst>
              <a:ext uri="{FF2B5EF4-FFF2-40B4-BE49-F238E27FC236}">
                <a16:creationId xmlns:a16="http://schemas.microsoft.com/office/drawing/2014/main" id="{757BFCD0-6960-4675-94DD-3677D839F616}"/>
              </a:ext>
            </a:extLst>
          </p:cNvPr>
          <p:cNvPicPr>
            <a:picLocks noChangeAspect="1"/>
          </p:cNvPicPr>
          <p:nvPr/>
        </p:nvPicPr>
        <p:blipFill>
          <a:blip r:embed="rId3"/>
          <a:stretch>
            <a:fillRect/>
          </a:stretch>
        </p:blipFill>
        <p:spPr>
          <a:xfrm>
            <a:off x="1814609" y="2832330"/>
            <a:ext cx="818178" cy="818178"/>
          </a:xfrm>
          <a:prstGeom prst="rect">
            <a:avLst/>
          </a:prstGeom>
        </p:spPr>
      </p:pic>
      <p:sp>
        <p:nvSpPr>
          <p:cNvPr id="34" name="Shape 120">
            <a:extLst>
              <a:ext uri="{FF2B5EF4-FFF2-40B4-BE49-F238E27FC236}">
                <a16:creationId xmlns:a16="http://schemas.microsoft.com/office/drawing/2014/main" id="{B958C57A-C8F4-4189-ACD6-75B52A688F40}"/>
              </a:ext>
            </a:extLst>
          </p:cNvPr>
          <p:cNvSpPr txBox="1"/>
          <p:nvPr/>
        </p:nvSpPr>
        <p:spPr>
          <a:xfrm>
            <a:off x="1440510" y="3399574"/>
            <a:ext cx="2247640" cy="732725"/>
          </a:xfrm>
          <a:prstGeom prst="rect">
            <a:avLst/>
          </a:prstGeom>
          <a:noFill/>
          <a:ln>
            <a:noFill/>
          </a:ln>
        </p:spPr>
        <p:txBody>
          <a:bodyPr wrap="square" lIns="91425" tIns="91425" rIns="91425" bIns="91425" anchor="b" anchorCtr="0">
            <a:noAutofit/>
          </a:bodyPr>
          <a:lstStyle/>
          <a:p>
            <a:pPr lvl="0" indent="-63500">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Live Statistics</a:t>
            </a:r>
          </a:p>
        </p:txBody>
      </p:sp>
      <p:sp>
        <p:nvSpPr>
          <p:cNvPr id="37" name="Shape 120">
            <a:extLst>
              <a:ext uri="{FF2B5EF4-FFF2-40B4-BE49-F238E27FC236}">
                <a16:creationId xmlns:a16="http://schemas.microsoft.com/office/drawing/2014/main" id="{FA95ABE2-5FF9-4F54-8114-69ED88A5ED33}"/>
              </a:ext>
            </a:extLst>
          </p:cNvPr>
          <p:cNvSpPr txBox="1"/>
          <p:nvPr/>
        </p:nvSpPr>
        <p:spPr>
          <a:xfrm>
            <a:off x="3594413" y="3658825"/>
            <a:ext cx="1699294"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Editing City Settings</a:t>
            </a:r>
          </a:p>
        </p:txBody>
      </p:sp>
      <p:sp>
        <p:nvSpPr>
          <p:cNvPr id="40" name="Shape 120">
            <a:extLst>
              <a:ext uri="{FF2B5EF4-FFF2-40B4-BE49-F238E27FC236}">
                <a16:creationId xmlns:a16="http://schemas.microsoft.com/office/drawing/2014/main" id="{823A9358-EF57-4663-B872-8FCD4A5FD4D5}"/>
              </a:ext>
            </a:extLst>
          </p:cNvPr>
          <p:cNvSpPr txBox="1"/>
          <p:nvPr/>
        </p:nvSpPr>
        <p:spPr>
          <a:xfrm>
            <a:off x="5658302" y="3667053"/>
            <a:ext cx="2247640"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Evaluate Scheduling Performance</a:t>
            </a:r>
          </a:p>
        </p:txBody>
      </p:sp>
      <p:pic>
        <p:nvPicPr>
          <p:cNvPr id="9" name="תמונה 8">
            <a:extLst>
              <a:ext uri="{FF2B5EF4-FFF2-40B4-BE49-F238E27FC236}">
                <a16:creationId xmlns:a16="http://schemas.microsoft.com/office/drawing/2014/main" id="{8202CC8C-31D7-4DC6-9D77-174051F8D3E7}"/>
              </a:ext>
            </a:extLst>
          </p:cNvPr>
          <p:cNvPicPr>
            <a:picLocks noChangeAspect="1"/>
          </p:cNvPicPr>
          <p:nvPr/>
        </p:nvPicPr>
        <p:blipFill>
          <a:blip r:embed="rId4"/>
          <a:stretch>
            <a:fillRect/>
          </a:stretch>
        </p:blipFill>
        <p:spPr>
          <a:xfrm>
            <a:off x="6414078" y="2886149"/>
            <a:ext cx="764550" cy="764550"/>
          </a:xfrm>
          <a:prstGeom prst="rect">
            <a:avLst/>
          </a:prstGeom>
        </p:spPr>
      </p:pic>
      <p:pic>
        <p:nvPicPr>
          <p:cNvPr id="10" name="תמונה 9">
            <a:extLst>
              <a:ext uri="{FF2B5EF4-FFF2-40B4-BE49-F238E27FC236}">
                <a16:creationId xmlns:a16="http://schemas.microsoft.com/office/drawing/2014/main" id="{4BD19B01-692C-4109-B1CD-C11BC8B0C08F}"/>
              </a:ext>
            </a:extLst>
          </p:cNvPr>
          <p:cNvPicPr>
            <a:picLocks noChangeAspect="1"/>
          </p:cNvPicPr>
          <p:nvPr/>
        </p:nvPicPr>
        <p:blipFill>
          <a:blip r:embed="rId5"/>
          <a:stretch>
            <a:fillRect/>
          </a:stretch>
        </p:blipFill>
        <p:spPr>
          <a:xfrm>
            <a:off x="4006516" y="2846765"/>
            <a:ext cx="818179" cy="818179"/>
          </a:xfrm>
          <a:prstGeom prst="rect">
            <a:avLst/>
          </a:prstGeom>
        </p:spPr>
      </p:pic>
    </p:spTree>
    <p:extLst>
      <p:ext uri="{BB962C8B-B14F-4D97-AF65-F5344CB8AC3E}">
        <p14:creationId xmlns:p14="http://schemas.microsoft.com/office/powerpoint/2010/main" val="2434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791373" y="1739992"/>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Testing &amp;</a:t>
            </a:r>
            <a:br>
              <a:rPr lang="en-US" sz="4400" dirty="0"/>
            </a:br>
            <a:r>
              <a:rPr lang="en-US" sz="4400" dirty="0">
                <a:solidFill>
                  <a:srgbClr val="FFB600"/>
                </a:solidFill>
              </a:rPr>
              <a:t>Evaluation</a:t>
            </a:r>
            <a:br>
              <a:rPr lang="en-US" sz="4400" dirty="0"/>
            </a:br>
            <a:endParaRPr lang="iw-IL" sz="2800" b="0" i="0" u="none" strike="noStrike" cap="none" dirty="0">
              <a:solidFill>
                <a:srgbClr val="434343"/>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9</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120">
            <a:extLst>
              <a:ext uri="{FF2B5EF4-FFF2-40B4-BE49-F238E27FC236}">
                <a16:creationId xmlns:a16="http://schemas.microsoft.com/office/drawing/2014/main" id="{7D209ED9-458B-43E3-9607-2EAA917A8C69}"/>
              </a:ext>
            </a:extLst>
          </p:cNvPr>
          <p:cNvSpPr txBox="1"/>
          <p:nvPr/>
        </p:nvSpPr>
        <p:spPr>
          <a:xfrm>
            <a:off x="3866704" y="1773159"/>
            <a:ext cx="2247640" cy="732725"/>
          </a:xfrm>
          <a:prstGeom prst="rect">
            <a:avLst/>
          </a:prstGeom>
          <a:noFill/>
          <a:ln>
            <a:noFill/>
          </a:ln>
        </p:spPr>
        <p:txBody>
          <a:bodyPr wrap="square" lIns="91425" tIns="91425" rIns="91425" bIns="91425" anchor="b" anchorCtr="0">
            <a:noAutofit/>
          </a:bodyPr>
          <a:lstStyle/>
          <a:p>
            <a:pPr algn="ctr"/>
            <a:r>
              <a:rPr lang="en-US" b="1" dirty="0">
                <a:solidFill>
                  <a:srgbClr val="434343"/>
                </a:solidFill>
                <a:latin typeface="Raleway ExtraBold" panose="020B0903030101060003" pitchFamily="34" charset="0"/>
              </a:rPr>
              <a:t>Mainly visual functionalities </a:t>
            </a:r>
          </a:p>
        </p:txBody>
      </p:sp>
      <p:sp>
        <p:nvSpPr>
          <p:cNvPr id="12" name="Shape 120">
            <a:extLst>
              <a:ext uri="{FF2B5EF4-FFF2-40B4-BE49-F238E27FC236}">
                <a16:creationId xmlns:a16="http://schemas.microsoft.com/office/drawing/2014/main" id="{414827B1-50B4-4198-9F8D-5C7BF93CCB18}"/>
              </a:ext>
            </a:extLst>
          </p:cNvPr>
          <p:cNvSpPr txBox="1"/>
          <p:nvPr/>
        </p:nvSpPr>
        <p:spPr>
          <a:xfrm>
            <a:off x="6408045" y="1753064"/>
            <a:ext cx="1699294"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Testing performance</a:t>
            </a:r>
          </a:p>
        </p:txBody>
      </p:sp>
      <p:sp>
        <p:nvSpPr>
          <p:cNvPr id="13" name="Shape 120">
            <a:extLst>
              <a:ext uri="{FF2B5EF4-FFF2-40B4-BE49-F238E27FC236}">
                <a16:creationId xmlns:a16="http://schemas.microsoft.com/office/drawing/2014/main" id="{A592296E-6C58-4A54-93C9-42E7F960DA6C}"/>
              </a:ext>
            </a:extLst>
          </p:cNvPr>
          <p:cNvSpPr txBox="1"/>
          <p:nvPr/>
        </p:nvSpPr>
        <p:spPr>
          <a:xfrm>
            <a:off x="3866704" y="369822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Comparing different schedulers on same simulations</a:t>
            </a:r>
          </a:p>
        </p:txBody>
      </p:sp>
      <p:sp>
        <p:nvSpPr>
          <p:cNvPr id="14" name="Shape 120">
            <a:extLst>
              <a:ext uri="{FF2B5EF4-FFF2-40B4-BE49-F238E27FC236}">
                <a16:creationId xmlns:a16="http://schemas.microsoft.com/office/drawing/2014/main" id="{D636E29E-4D07-4161-ABC9-681FB318A520}"/>
              </a:ext>
            </a:extLst>
          </p:cNvPr>
          <p:cNvSpPr txBox="1"/>
          <p:nvPr/>
        </p:nvSpPr>
        <p:spPr>
          <a:xfrm>
            <a:off x="6148792" y="3909240"/>
            <a:ext cx="2217801"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Measured speedups are indications for success</a:t>
            </a:r>
          </a:p>
          <a:p>
            <a:pPr marL="285750" indent="-285750" algn="ctr">
              <a:buFont typeface="Arial" charset="0"/>
              <a:buChar char="•"/>
            </a:pPr>
            <a:endParaRPr lang="en-US" b="1" dirty="0">
              <a:solidFill>
                <a:srgbClr val="434343"/>
              </a:solidFill>
              <a:latin typeface="Raleway ExtraBold" panose="020B0903030101060003" pitchFamily="34" charset="0"/>
            </a:endParaRPr>
          </a:p>
        </p:txBody>
      </p:sp>
      <p:pic>
        <p:nvPicPr>
          <p:cNvPr id="5" name="תמונה 4">
            <a:extLst>
              <a:ext uri="{FF2B5EF4-FFF2-40B4-BE49-F238E27FC236}">
                <a16:creationId xmlns:a16="http://schemas.microsoft.com/office/drawing/2014/main" id="{941C507B-7A97-4925-95E9-08591644082A}"/>
              </a:ext>
            </a:extLst>
          </p:cNvPr>
          <p:cNvPicPr>
            <a:picLocks noChangeAspect="1"/>
          </p:cNvPicPr>
          <p:nvPr/>
        </p:nvPicPr>
        <p:blipFill>
          <a:blip r:embed="rId3"/>
          <a:stretch>
            <a:fillRect/>
          </a:stretch>
        </p:blipFill>
        <p:spPr>
          <a:xfrm>
            <a:off x="4515088" y="871655"/>
            <a:ext cx="911700" cy="911700"/>
          </a:xfrm>
          <a:prstGeom prst="rect">
            <a:avLst/>
          </a:prstGeom>
        </p:spPr>
      </p:pic>
      <p:pic>
        <p:nvPicPr>
          <p:cNvPr id="7" name="תמונה 6">
            <a:extLst>
              <a:ext uri="{FF2B5EF4-FFF2-40B4-BE49-F238E27FC236}">
                <a16:creationId xmlns:a16="http://schemas.microsoft.com/office/drawing/2014/main" id="{71D52B29-30E6-4A4D-A5C4-24860AC34571}"/>
              </a:ext>
            </a:extLst>
          </p:cNvPr>
          <p:cNvPicPr>
            <a:picLocks noChangeAspect="1"/>
          </p:cNvPicPr>
          <p:nvPr/>
        </p:nvPicPr>
        <p:blipFill>
          <a:blip r:embed="rId4"/>
          <a:stretch>
            <a:fillRect/>
          </a:stretch>
        </p:blipFill>
        <p:spPr>
          <a:xfrm>
            <a:off x="6864380" y="973613"/>
            <a:ext cx="753471" cy="753471"/>
          </a:xfrm>
          <a:prstGeom prst="rect">
            <a:avLst/>
          </a:prstGeom>
        </p:spPr>
      </p:pic>
      <p:pic>
        <p:nvPicPr>
          <p:cNvPr id="9" name="תמונה 8">
            <a:extLst>
              <a:ext uri="{FF2B5EF4-FFF2-40B4-BE49-F238E27FC236}">
                <a16:creationId xmlns:a16="http://schemas.microsoft.com/office/drawing/2014/main" id="{2306EFAE-3D4D-4D0A-8E1E-0461AE026C0A}"/>
              </a:ext>
            </a:extLst>
          </p:cNvPr>
          <p:cNvPicPr>
            <a:picLocks noChangeAspect="1"/>
          </p:cNvPicPr>
          <p:nvPr/>
        </p:nvPicPr>
        <p:blipFill>
          <a:blip r:embed="rId5"/>
          <a:stretch>
            <a:fillRect/>
          </a:stretch>
        </p:blipFill>
        <p:spPr>
          <a:xfrm>
            <a:off x="6880957" y="2765060"/>
            <a:ext cx="753471" cy="753471"/>
          </a:xfrm>
          <a:prstGeom prst="rect">
            <a:avLst/>
          </a:prstGeom>
        </p:spPr>
      </p:pic>
      <p:pic>
        <p:nvPicPr>
          <p:cNvPr id="15" name="תמונה 14">
            <a:extLst>
              <a:ext uri="{FF2B5EF4-FFF2-40B4-BE49-F238E27FC236}">
                <a16:creationId xmlns:a16="http://schemas.microsoft.com/office/drawing/2014/main" id="{50BD4322-062D-4938-BD46-6BFC0E980DA8}"/>
              </a:ext>
            </a:extLst>
          </p:cNvPr>
          <p:cNvPicPr>
            <a:picLocks noChangeAspect="1"/>
          </p:cNvPicPr>
          <p:nvPr/>
        </p:nvPicPr>
        <p:blipFill>
          <a:blip r:embed="rId6"/>
          <a:stretch>
            <a:fillRect/>
          </a:stretch>
        </p:blipFill>
        <p:spPr>
          <a:xfrm>
            <a:off x="4553180" y="2765060"/>
            <a:ext cx="828818" cy="828818"/>
          </a:xfrm>
          <a:prstGeom prst="rect">
            <a:avLst/>
          </a:prstGeom>
        </p:spPr>
      </p:pic>
    </p:spTree>
    <p:extLst>
      <p:ext uri="{BB962C8B-B14F-4D97-AF65-F5344CB8AC3E}">
        <p14:creationId xmlns:p14="http://schemas.microsoft.com/office/powerpoint/2010/main" val="32855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2" grpId="0"/>
      <p:bldP spid="13" grpId="0"/>
      <p:bldP spid="14" grpId="0"/>
    </p:bld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 typeface="Arial" charset="0"/>
          <a:buChar char="•"/>
          <a:defRPr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524</Words>
  <Application>Microsoft Office PowerPoint</Application>
  <PresentationFormat>‫הצגה על המסך (16:9)</PresentationFormat>
  <Paragraphs>77</Paragraphs>
  <Slides>14</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Raleway</vt:lpstr>
      <vt:lpstr>Raleway ExtraBold</vt:lpstr>
      <vt:lpstr>Raleway Light</vt:lpstr>
      <vt:lpstr>Olivia template</vt:lpstr>
      <vt:lpstr> Light The Traffic   </vt:lpstr>
      <vt:lpstr>The Team</vt:lpstr>
      <vt:lpstr>מצגת של PowerPoint‏</vt:lpstr>
      <vt:lpstr>מצגת של PowerPoint‏</vt:lpstr>
      <vt:lpstr>Autonomous Dynamic Scheduling</vt:lpstr>
      <vt:lpstr>Scheduler Idea   </vt:lpstr>
      <vt:lpstr>Generate Simulated Traffic</vt:lpstr>
      <vt:lpstr>Management Tool  for Municipalities</vt:lpstr>
      <vt:lpstr>Testing &amp; Evaluation </vt:lpstr>
      <vt:lpstr>Logging</vt:lpstr>
      <vt:lpstr>Live Demo</vt:lpstr>
      <vt:lpstr>Next Steps Advanced Features</vt:lpstr>
      <vt:lpstr>Next Steps Management GUI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Hospitality</dc:title>
  <dc:creator>משתמש</dc:creator>
  <cp:lastModifiedBy>liran</cp:lastModifiedBy>
  <cp:revision>73</cp:revision>
  <dcterms:modified xsi:type="dcterms:W3CDTF">2018-01-18T20:35:29Z</dcterms:modified>
</cp:coreProperties>
</file>