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6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92969" y="2268141"/>
            <a:ext cx="7358063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5281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26047" y="2209800"/>
            <a:ext cx="4132153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Season, Region, Sales,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OVER(PARTITION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Region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 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DESC)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employee;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46277"/>
              </p:ext>
            </p:extLst>
          </p:nvPr>
        </p:nvGraphicFramePr>
        <p:xfrm>
          <a:off x="685800" y="690173"/>
          <a:ext cx="3635244" cy="29925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614677"/>
                <a:gridCol w="719137"/>
                <a:gridCol w="630237"/>
                <a:gridCol w="512763"/>
                <a:gridCol w="600075"/>
                <a:gridCol w="558355"/>
              </a:tblGrid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SUM()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AVG()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10300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5150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15500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5166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20000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9400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14200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4733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19300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4825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4343401" y="1066800"/>
            <a:ext cx="381000" cy="914400"/>
          </a:xfrm>
          <a:prstGeom prst="rightBrace">
            <a:avLst>
              <a:gd name="adj1" fmla="val 8333"/>
              <a:gd name="adj2" fmla="val 49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1190" y="1339334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of Tuple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2151" y="2238836"/>
            <a:ext cx="1290221" cy="4572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Distance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261" y="4070782"/>
            <a:ext cx="1524000" cy="48938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Comparison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7790" y="2186218"/>
            <a:ext cx="3877744" cy="562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Graph: Graph Window Queries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2971800"/>
            <a:ext cx="3877744" cy="6613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Sequence data: k-Sketch 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27790" y="3962400"/>
            <a:ext cx="3877744" cy="6725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Trajectory: </a:t>
            </a:r>
            <a:r>
              <a:rPr lang="en-US" sz="2000" dirty="0" smtClean="0"/>
              <a:t> General Co-Movement Pattern </a:t>
            </a:r>
            <a:r>
              <a:rPr lang="en-US" sz="2000" dirty="0" smtClean="0">
                <a:solidFill>
                  <a:schemeClr val="dk1"/>
                </a:solidFill>
              </a:rPr>
              <a:t>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96031" y="2238836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Aggregate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2254" y="4070782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Rank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82254" y="3036163"/>
            <a:ext cx="1295401" cy="66138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Matching</a:t>
            </a: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stCxn id="12" idx="1"/>
            <a:endCxn id="9" idx="3"/>
          </p:cNvCxnSpPr>
          <p:nvPr/>
        </p:nvCxnSpPr>
        <p:spPr>
          <a:xfrm flipH="1">
            <a:off x="6505534" y="2467436"/>
            <a:ext cx="5904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11" idx="1"/>
          </p:cNvCxnSpPr>
          <p:nvPr/>
        </p:nvCxnSpPr>
        <p:spPr>
          <a:xfrm flipV="1">
            <a:off x="2049261" y="4298677"/>
            <a:ext cx="578529" cy="1679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1" idx="3"/>
          </p:cNvCxnSpPr>
          <p:nvPr/>
        </p:nvCxnSpPr>
        <p:spPr>
          <a:xfrm flipH="1">
            <a:off x="6505534" y="3366856"/>
            <a:ext cx="576720" cy="93182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3"/>
            <a:endCxn id="10" idx="1"/>
          </p:cNvCxnSpPr>
          <p:nvPr/>
        </p:nvCxnSpPr>
        <p:spPr>
          <a:xfrm>
            <a:off x="1932372" y="2467436"/>
            <a:ext cx="734628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  <a:endCxn id="10" idx="1"/>
          </p:cNvCxnSpPr>
          <p:nvPr/>
        </p:nvCxnSpPr>
        <p:spPr>
          <a:xfrm flipV="1">
            <a:off x="2049261" y="3302493"/>
            <a:ext cx="617739" cy="1012980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1"/>
            <a:endCxn id="10" idx="3"/>
          </p:cNvCxnSpPr>
          <p:nvPr/>
        </p:nvCxnSpPr>
        <p:spPr>
          <a:xfrm flipH="1">
            <a:off x="6544744" y="2467436"/>
            <a:ext cx="551287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/>
              <p:cNvSpPr/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𝒩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ounded Rectangle 90"/>
              <p:cNvSpPr/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ℱ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ounded 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/>
          <p:cNvCxnSpPr>
            <a:stCxn id="5" idx="3"/>
            <a:endCxn id="9" idx="1"/>
          </p:cNvCxnSpPr>
          <p:nvPr/>
        </p:nvCxnSpPr>
        <p:spPr>
          <a:xfrm>
            <a:off x="1932372" y="2467436"/>
            <a:ext cx="6954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6" idx="3"/>
            <a:endCxn id="9" idx="1"/>
          </p:cNvCxnSpPr>
          <p:nvPr/>
        </p:nvCxnSpPr>
        <p:spPr>
          <a:xfrm flipV="1">
            <a:off x="2049261" y="2467436"/>
            <a:ext cx="578529" cy="18480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" idx="1"/>
            <a:endCxn id="10" idx="3"/>
          </p:cNvCxnSpPr>
          <p:nvPr/>
        </p:nvCxnSpPr>
        <p:spPr>
          <a:xfrm flipH="1" flipV="1">
            <a:off x="6544744" y="3302493"/>
            <a:ext cx="537510" cy="996889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7200" y="990600"/>
            <a:ext cx="8075533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Neighborhood </a:t>
            </a:r>
            <a:r>
              <a:rPr lang="en-US" sz="2800" dirty="0" smtClean="0"/>
              <a:t>Analytics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5" idx="3"/>
            <a:endCxn id="11" idx="1"/>
          </p:cNvCxnSpPr>
          <p:nvPr/>
        </p:nvCxnSpPr>
        <p:spPr>
          <a:xfrm>
            <a:off x="1932372" y="2467436"/>
            <a:ext cx="695418" cy="183124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9208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70517"/>
              </p:ext>
            </p:extLst>
          </p:nvPr>
        </p:nvGraphicFramePr>
        <p:xfrm>
          <a:off x="457200" y="2907239"/>
          <a:ext cx="2140615" cy="20131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5023"/>
                <a:gridCol w="567856"/>
                <a:gridCol w="897736"/>
              </a:tblGrid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Gender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573918" y="876640"/>
            <a:ext cx="457200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01785" y="876640"/>
            <a:ext cx="457200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1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3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5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4583167" y="933236"/>
            <a:ext cx="405412" cy="16741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6927679" y="933236"/>
            <a:ext cx="405412" cy="16741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40895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867754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29754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6" idx="0"/>
            <a:endCxn id="6" idx="4"/>
          </p:cNvCxnSpPr>
          <p:nvPr/>
        </p:nvCxnSpPr>
        <p:spPr>
          <a:xfrm rot="16200000" flipH="1">
            <a:off x="4573918" y="1105240"/>
            <a:ext cx="457200" cy="12700"/>
          </a:xfrm>
          <a:prstGeom prst="curvedConnector5">
            <a:avLst>
              <a:gd name="adj1" fmla="val -50000"/>
              <a:gd name="adj2" fmla="val -4229118"/>
              <a:gd name="adj3" fmla="val 1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88272" y="952765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2</a:t>
            </a:r>
            <a:endParaRPr lang="en-US" dirty="0"/>
          </a:p>
        </p:txBody>
      </p:sp>
      <p:cxnSp>
        <p:nvCxnSpPr>
          <p:cNvPr id="31" name="Curved Connector 30"/>
          <p:cNvCxnSpPr>
            <a:stCxn id="7" idx="0"/>
            <a:endCxn id="7" idx="4"/>
          </p:cNvCxnSpPr>
          <p:nvPr/>
        </p:nvCxnSpPr>
        <p:spPr>
          <a:xfrm rot="16200000" flipH="1">
            <a:off x="6901785" y="1105240"/>
            <a:ext cx="457200" cy="12700"/>
          </a:xfrm>
          <a:prstGeom prst="curvedConnector5">
            <a:avLst>
              <a:gd name="adj1" fmla="val -50000"/>
              <a:gd name="adj2" fmla="val 4858252"/>
              <a:gd name="adj3" fmla="val 1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5954" y="914736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2</a:t>
            </a:r>
            <a:endParaRPr lang="en-US" dirty="0"/>
          </a:p>
        </p:txBody>
      </p:sp>
      <p:cxnSp>
        <p:nvCxnSpPr>
          <p:cNvPr id="36" name="Straight Connector 35"/>
          <p:cNvCxnSpPr>
            <a:stCxn id="6" idx="6"/>
            <a:endCxn id="7" idx="2"/>
          </p:cNvCxnSpPr>
          <p:nvPr/>
        </p:nvCxnSpPr>
        <p:spPr>
          <a:xfrm>
            <a:off x="5031118" y="1105240"/>
            <a:ext cx="18706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4272" y="710242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38229" y="2526268"/>
            <a:ext cx="23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Graph Aggregation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10114" y="5149334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Graph Window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81000" y="5149334"/>
            <a:ext cx="23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Mini social network</a:t>
            </a:r>
            <a:endParaRPr lang="en-US" dirty="0"/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95" y="3028989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Freeform 144"/>
          <p:cNvSpPr/>
          <p:nvPr/>
        </p:nvSpPr>
        <p:spPr>
          <a:xfrm>
            <a:off x="3570275" y="3385720"/>
            <a:ext cx="2003997" cy="1413394"/>
          </a:xfrm>
          <a:custGeom>
            <a:avLst/>
            <a:gdLst>
              <a:gd name="connsiteX0" fmla="*/ 34059 w 2007967"/>
              <a:gd name="connsiteY0" fmla="*/ 183103 h 1413394"/>
              <a:gd name="connsiteX1" fmla="*/ 51814 w 2007967"/>
              <a:gd name="connsiteY1" fmla="*/ 1301690 h 1413394"/>
              <a:gd name="connsiteX2" fmla="*/ 531208 w 2007967"/>
              <a:gd name="connsiteY2" fmla="*/ 1372711 h 1413394"/>
              <a:gd name="connsiteX3" fmla="*/ 1960513 w 2007967"/>
              <a:gd name="connsiteY3" fmla="*/ 1292812 h 1413394"/>
              <a:gd name="connsiteX4" fmla="*/ 1534385 w 2007967"/>
              <a:gd name="connsiteY4" fmla="*/ 715763 h 1413394"/>
              <a:gd name="connsiteX5" fmla="*/ 238245 w 2007967"/>
              <a:gd name="connsiteY5" fmla="*/ 49938 h 1413394"/>
              <a:gd name="connsiteX6" fmla="*/ 34059 w 2007967"/>
              <a:gd name="connsiteY6" fmla="*/ 183103 h 141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7967" h="1413394">
                <a:moveTo>
                  <a:pt x="34059" y="183103"/>
                </a:moveTo>
                <a:cubicBezTo>
                  <a:pt x="2987" y="391728"/>
                  <a:pt x="-31044" y="1103422"/>
                  <a:pt x="51814" y="1301690"/>
                </a:cubicBezTo>
                <a:cubicBezTo>
                  <a:pt x="134672" y="1499958"/>
                  <a:pt x="213092" y="1374191"/>
                  <a:pt x="531208" y="1372711"/>
                </a:cubicBezTo>
                <a:cubicBezTo>
                  <a:pt x="849324" y="1371231"/>
                  <a:pt x="1793317" y="1402303"/>
                  <a:pt x="1960513" y="1292812"/>
                </a:cubicBezTo>
                <a:cubicBezTo>
                  <a:pt x="2127709" y="1183321"/>
                  <a:pt x="1821430" y="922909"/>
                  <a:pt x="1534385" y="715763"/>
                </a:cubicBezTo>
                <a:cubicBezTo>
                  <a:pt x="1247340" y="508617"/>
                  <a:pt x="486820" y="134276"/>
                  <a:pt x="238245" y="49938"/>
                </a:cubicBezTo>
                <a:cubicBezTo>
                  <a:pt x="-10330" y="-34400"/>
                  <a:pt x="65131" y="-25522"/>
                  <a:pt x="34059" y="183103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24" y="3028990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Freeform 148"/>
          <p:cNvSpPr/>
          <p:nvPr/>
        </p:nvSpPr>
        <p:spPr>
          <a:xfrm>
            <a:off x="6107583" y="3001126"/>
            <a:ext cx="1283634" cy="2177772"/>
          </a:xfrm>
          <a:custGeom>
            <a:avLst/>
            <a:gdLst>
              <a:gd name="connsiteX0" fmla="*/ 914654 w 1283634"/>
              <a:gd name="connsiteY0" fmla="*/ 8404 h 2177772"/>
              <a:gd name="connsiteX1" fmla="*/ 254 w 1283634"/>
              <a:gd name="connsiteY1" fmla="*/ 549942 h 2177772"/>
              <a:gd name="connsiteX2" fmla="*/ 825877 w 1283634"/>
              <a:gd name="connsiteY2" fmla="*/ 2103534 h 2177772"/>
              <a:gd name="connsiteX3" fmla="*/ 1234250 w 1283634"/>
              <a:gd name="connsiteY3" fmla="*/ 1766183 h 2177772"/>
              <a:gd name="connsiteX4" fmla="*/ 1243128 w 1283634"/>
              <a:gd name="connsiteY4" fmla="*/ 336878 h 2177772"/>
              <a:gd name="connsiteX5" fmla="*/ 914654 w 1283634"/>
              <a:gd name="connsiteY5" fmla="*/ 8404 h 217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634" h="2177772">
                <a:moveTo>
                  <a:pt x="914654" y="8404"/>
                </a:moveTo>
                <a:cubicBezTo>
                  <a:pt x="707508" y="43915"/>
                  <a:pt x="15050" y="200754"/>
                  <a:pt x="254" y="549942"/>
                </a:cubicBezTo>
                <a:cubicBezTo>
                  <a:pt x="-14542" y="899130"/>
                  <a:pt x="620211" y="1900827"/>
                  <a:pt x="825877" y="2103534"/>
                </a:cubicBezTo>
                <a:cubicBezTo>
                  <a:pt x="1031543" y="2306241"/>
                  <a:pt x="1164708" y="2060626"/>
                  <a:pt x="1234250" y="1766183"/>
                </a:cubicBezTo>
                <a:cubicBezTo>
                  <a:pt x="1303792" y="1471740"/>
                  <a:pt x="1293435" y="629841"/>
                  <a:pt x="1243128" y="336878"/>
                </a:cubicBezTo>
                <a:cubicBezTo>
                  <a:pt x="1192821" y="43915"/>
                  <a:pt x="1121800" y="-27107"/>
                  <a:pt x="914654" y="8404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845495" y="132209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3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149539" y="1340190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3</a:t>
            </a: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3666744" y="4414030"/>
            <a:ext cx="304800" cy="310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913046" y="3075351"/>
            <a:ext cx="304800" cy="310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57200" y="1453055"/>
            <a:ext cx="3581400" cy="1600200"/>
            <a:chOff x="457200" y="1752600"/>
            <a:chExt cx="3048000" cy="1295400"/>
          </a:xfrm>
        </p:grpSpPr>
        <p:sp>
          <p:nvSpPr>
            <p:cNvPr id="4" name="Oval 3"/>
            <p:cNvSpPr/>
            <p:nvPr/>
          </p:nvSpPr>
          <p:spPr>
            <a:xfrm>
              <a:off x="457200" y="2252154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143000" y="17526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27432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828800" y="17526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27432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514600" y="2252154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27432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17526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7"/>
              <a:endCxn id="5" idx="2"/>
            </p:cNvCxnSpPr>
            <p:nvPr/>
          </p:nvCxnSpPr>
          <p:spPr>
            <a:xfrm flipV="1">
              <a:off x="717363" y="1905000"/>
              <a:ext cx="425637" cy="3917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5"/>
              <a:endCxn id="6" idx="2"/>
            </p:cNvCxnSpPr>
            <p:nvPr/>
          </p:nvCxnSpPr>
          <p:spPr>
            <a:xfrm>
              <a:off x="717363" y="2512317"/>
              <a:ext cx="425637" cy="3832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2"/>
            </p:cNvCxnSpPr>
            <p:nvPr/>
          </p:nvCxnSpPr>
          <p:spPr>
            <a:xfrm>
              <a:off x="1447800" y="1905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8" idx="0"/>
            </p:cNvCxnSpPr>
            <p:nvPr/>
          </p:nvCxnSpPr>
          <p:spPr>
            <a:xfrm>
              <a:off x="1981200" y="2057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6"/>
              <a:endCxn id="8" idx="2"/>
            </p:cNvCxnSpPr>
            <p:nvPr/>
          </p:nvCxnSpPr>
          <p:spPr>
            <a:xfrm>
              <a:off x="1447800" y="28956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5"/>
              <a:endCxn id="8" idx="1"/>
            </p:cNvCxnSpPr>
            <p:nvPr/>
          </p:nvCxnSpPr>
          <p:spPr>
            <a:xfrm>
              <a:off x="1403163" y="2012763"/>
              <a:ext cx="470274" cy="775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6"/>
              <a:endCxn id="9" idx="3"/>
            </p:cNvCxnSpPr>
            <p:nvPr/>
          </p:nvCxnSpPr>
          <p:spPr>
            <a:xfrm flipV="1">
              <a:off x="2133600" y="2512317"/>
              <a:ext cx="425637" cy="3832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11" idx="2"/>
            </p:cNvCxnSpPr>
            <p:nvPr/>
          </p:nvCxnSpPr>
          <p:spPr>
            <a:xfrm>
              <a:off x="2133600" y="19050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5"/>
              <a:endCxn id="10" idx="1"/>
            </p:cNvCxnSpPr>
            <p:nvPr/>
          </p:nvCxnSpPr>
          <p:spPr>
            <a:xfrm>
              <a:off x="2774763" y="2512317"/>
              <a:ext cx="470274" cy="275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1" idx="4"/>
              <a:endCxn id="10" idx="0"/>
            </p:cNvCxnSpPr>
            <p:nvPr/>
          </p:nvCxnSpPr>
          <p:spPr>
            <a:xfrm>
              <a:off x="3352800" y="2057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90"/>
              </p:ext>
            </p:extLst>
          </p:nvPr>
        </p:nvGraphicFramePr>
        <p:xfrm>
          <a:off x="4343400" y="1326055"/>
          <a:ext cx="3495548" cy="1854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33705"/>
                <a:gridCol w="1314069"/>
                <a:gridCol w="433705"/>
                <a:gridCol w="13140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Cytokine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Cytokine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2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12602" y="1366242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A</a:t>
            </a:r>
          </a:p>
        </p:txBody>
      </p:sp>
      <p:sp>
        <p:nvSpPr>
          <p:cNvPr id="120" name="Shape 120"/>
          <p:cNvSpPr/>
          <p:nvPr/>
        </p:nvSpPr>
        <p:spPr>
          <a:xfrm>
            <a:off x="794742" y="2482453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B</a:t>
            </a:r>
          </a:p>
        </p:txBody>
      </p:sp>
      <p:sp>
        <p:nvSpPr>
          <p:cNvPr id="121" name="Shape 121"/>
          <p:cNvSpPr/>
          <p:nvPr/>
        </p:nvSpPr>
        <p:spPr>
          <a:xfrm>
            <a:off x="1866305" y="2991445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C</a:t>
            </a:r>
          </a:p>
        </p:txBody>
      </p:sp>
      <p:sp>
        <p:nvSpPr>
          <p:cNvPr id="122" name="Shape 122"/>
          <p:cNvSpPr/>
          <p:nvPr/>
        </p:nvSpPr>
        <p:spPr>
          <a:xfrm>
            <a:off x="2928937" y="1366242"/>
            <a:ext cx="410766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D</a:t>
            </a:r>
          </a:p>
        </p:txBody>
      </p:sp>
      <p:sp>
        <p:nvSpPr>
          <p:cNvPr id="123" name="Shape 123"/>
          <p:cNvSpPr/>
          <p:nvPr/>
        </p:nvSpPr>
        <p:spPr>
          <a:xfrm>
            <a:off x="1928813" y="776883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E</a:t>
            </a:r>
          </a:p>
        </p:txBody>
      </p:sp>
      <p:sp>
        <p:nvSpPr>
          <p:cNvPr id="124" name="Shape 124"/>
          <p:cNvSpPr/>
          <p:nvPr/>
        </p:nvSpPr>
        <p:spPr>
          <a:xfrm>
            <a:off x="2928938" y="2482453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F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1201801" y="1079718"/>
            <a:ext cx="757941" cy="40217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15464" y="1785509"/>
            <a:ext cx="3241" cy="6965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135934" y="1768194"/>
            <a:ext cx="780820" cy="129160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215862" y="1659594"/>
            <a:ext cx="1729729" cy="9703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234124" y="1575472"/>
            <a:ext cx="1687826" cy="96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 flipV="1">
            <a:off x="1184016" y="1710149"/>
            <a:ext cx="1770588" cy="8927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231008" y="2705095"/>
            <a:ext cx="1696592" cy="156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flipV="1">
            <a:off x="2277343" y="2831338"/>
            <a:ext cx="678263" cy="340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flipH="1">
            <a:off x="2081394" y="1215606"/>
            <a:ext cx="28797" cy="1777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graphicFrame>
        <p:nvGraphicFramePr>
          <p:cNvPr id="134" name="Table 134"/>
          <p:cNvGraphicFramePr/>
          <p:nvPr/>
        </p:nvGraphicFramePr>
        <p:xfrm>
          <a:off x="3545086" y="884039"/>
          <a:ext cx="4543388" cy="2450308"/>
        </p:xfrm>
        <a:graphic>
          <a:graphicData uri="http://schemas.openxmlformats.org/drawingml/2006/table">
            <a:tbl>
              <a:tblPr firstRow="1"/>
              <a:tblGrid>
                <a:gridCol w="727454"/>
                <a:gridCol w="903897"/>
                <a:gridCol w="901928"/>
                <a:gridCol w="1261039"/>
                <a:gridCol w="749070"/>
              </a:tblGrid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ym typeface="Helvetica"/>
                        </a:rPr>
                        <a:t>User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ym typeface="Helvetica"/>
                        </a:rPr>
                        <a:t>Age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ym typeface="Helvetica"/>
                        </a:rPr>
                        <a:t>Gender 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ym typeface="Helvetica"/>
                        </a:rPr>
                        <a:t>Industry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ym typeface="Helvetica"/>
                        </a:rPr>
                        <a:t>Posts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21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M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IT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12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26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IT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15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30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Finance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28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22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M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Finance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23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28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M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Power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26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23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Power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14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35" name="Shape 135"/>
          <p:cNvSpPr/>
          <p:nvPr/>
        </p:nvSpPr>
        <p:spPr>
          <a:xfrm>
            <a:off x="1808297" y="3638412"/>
            <a:ext cx="32380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(a)</a:t>
            </a:r>
          </a:p>
        </p:txBody>
      </p:sp>
      <p:sp>
        <p:nvSpPr>
          <p:cNvPr id="136" name="Shape 136"/>
          <p:cNvSpPr/>
          <p:nvPr/>
        </p:nvSpPr>
        <p:spPr>
          <a:xfrm>
            <a:off x="5648152" y="3638412"/>
            <a:ext cx="33502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(b)</a:t>
            </a:r>
          </a:p>
        </p:txBody>
      </p:sp>
      <p:sp>
        <p:nvSpPr>
          <p:cNvPr id="137" name="Shape 137"/>
          <p:cNvSpPr/>
          <p:nvPr/>
        </p:nvSpPr>
        <p:spPr>
          <a:xfrm flipV="1">
            <a:off x="2202261" y="1796672"/>
            <a:ext cx="877610" cy="12508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 162"/>
          <p:cNvGraphicFramePr/>
          <p:nvPr/>
        </p:nvGraphicFramePr>
        <p:xfrm>
          <a:off x="1991321" y="3143250"/>
          <a:ext cx="3560125" cy="348258"/>
        </p:xfrm>
        <a:graphic>
          <a:graphicData uri="http://schemas.openxmlformats.org/drawingml/2006/table">
            <a:tbl>
              <a:tblPr firstCol="1"/>
              <a:tblGrid>
                <a:gridCol w="607219"/>
                <a:gridCol w="666750"/>
                <a:gridCol w="619125"/>
                <a:gridCol w="547844"/>
                <a:gridCol w="571500"/>
                <a:gridCol w="547687"/>
              </a:tblGrid>
              <a:tr h="34825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Table 163"/>
          <p:cNvGraphicFramePr/>
          <p:nvPr/>
        </p:nvGraphicFramePr>
        <p:xfrm>
          <a:off x="2482453" y="4438055"/>
          <a:ext cx="488156" cy="350044"/>
        </p:xfrm>
        <a:graphic>
          <a:graphicData uri="http://schemas.openxmlformats.org/drawingml/2006/table">
            <a:tbl>
              <a:tblPr/>
              <a:tblGrid>
                <a:gridCol w="488156"/>
              </a:tblGrid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15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64" name="Table 164"/>
          <p:cNvGraphicFramePr/>
          <p:nvPr/>
        </p:nvGraphicFramePr>
        <p:xfrm>
          <a:off x="4938117" y="4438055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14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65" name="Table 165"/>
          <p:cNvGraphicFramePr/>
          <p:nvPr/>
        </p:nvGraphicFramePr>
        <p:xfrm>
          <a:off x="3679031" y="4438055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26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Table 166"/>
          <p:cNvGraphicFramePr/>
          <p:nvPr/>
        </p:nvGraphicFramePr>
        <p:xfrm>
          <a:off x="4321969" y="4438055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54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67" name="Table 167"/>
          <p:cNvGraphicFramePr/>
          <p:nvPr/>
        </p:nvGraphicFramePr>
        <p:xfrm>
          <a:off x="3098601" y="4438055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23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/>
          <p:nvPr/>
        </p:nvGraphicFramePr>
        <p:xfrm>
          <a:off x="5536406" y="4438055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40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 flipV="1">
            <a:off x="2100201" y="3486373"/>
            <a:ext cx="146298" cy="95328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0" name="Shape 170"/>
          <p:cNvSpPr/>
          <p:nvPr/>
        </p:nvSpPr>
        <p:spPr>
          <a:xfrm flipV="1">
            <a:off x="2112538" y="3489718"/>
            <a:ext cx="730747" cy="96998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1" name="Shape 171"/>
          <p:cNvSpPr/>
          <p:nvPr/>
        </p:nvSpPr>
        <p:spPr>
          <a:xfrm flipV="1">
            <a:off x="2095640" y="3464616"/>
            <a:ext cx="1416961" cy="9969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flipH="1" flipV="1">
            <a:off x="2271006" y="3487250"/>
            <a:ext cx="483956" cy="94629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flipV="1">
            <a:off x="2772201" y="3465904"/>
            <a:ext cx="124429" cy="99235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flipV="1">
            <a:off x="2768357" y="3490268"/>
            <a:ext cx="2430524" cy="94463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flipV="1">
            <a:off x="3413758" y="3480098"/>
            <a:ext cx="685306" cy="97073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flipV="1">
            <a:off x="4117974" y="3472605"/>
            <a:ext cx="587969" cy="9699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7" name="Shape 177"/>
          <p:cNvSpPr/>
          <p:nvPr/>
        </p:nvSpPr>
        <p:spPr>
          <a:xfrm flipH="1" flipV="1">
            <a:off x="3551768" y="3482859"/>
            <a:ext cx="1038074" cy="956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8" name="Shape 178"/>
          <p:cNvSpPr/>
          <p:nvPr/>
        </p:nvSpPr>
        <p:spPr>
          <a:xfrm flipH="1" flipV="1">
            <a:off x="2330029" y="3490310"/>
            <a:ext cx="2246558" cy="95608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flipV="1">
            <a:off x="5208555" y="3473399"/>
            <a:ext cx="34296" cy="9675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flipH="1" flipV="1">
            <a:off x="5258026" y="3483678"/>
            <a:ext cx="575204" cy="9394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flipH="1" flipV="1">
            <a:off x="4085021" y="3489487"/>
            <a:ext cx="1743906" cy="94364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graphicFrame>
        <p:nvGraphicFramePr>
          <p:cNvPr id="182" name="Table 182"/>
          <p:cNvGraphicFramePr/>
          <p:nvPr/>
        </p:nvGraphicFramePr>
        <p:xfrm>
          <a:off x="1848445" y="4446984"/>
          <a:ext cx="488156" cy="350044"/>
        </p:xfrm>
        <a:graphic>
          <a:graphicData uri="http://schemas.openxmlformats.org/drawingml/2006/table">
            <a:tbl>
              <a:tblPr/>
              <a:tblGrid>
                <a:gridCol w="488156"/>
              </a:tblGrid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49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83" name="Table 183"/>
          <p:cNvGraphicFramePr/>
          <p:nvPr>
            <p:extLst>
              <p:ext uri="{D42A27DB-BD31-4B8C-83A1-F6EECF244321}">
                <p14:modId xmlns:p14="http://schemas.microsoft.com/office/powerpoint/2010/main" val="372247465"/>
              </p:ext>
            </p:extLst>
          </p:nvPr>
        </p:nvGraphicFramePr>
        <p:xfrm>
          <a:off x="6607969" y="2839641"/>
          <a:ext cx="1234124" cy="2964657"/>
        </p:xfrm>
        <a:graphic>
          <a:graphicData uri="http://schemas.openxmlformats.org/drawingml/2006/table">
            <a:tbl>
              <a:tblPr/>
              <a:tblGrid>
                <a:gridCol w="697548"/>
                <a:gridCol w="536576"/>
              </a:tblGrid>
              <a:tr h="307181">
                <a:tc>
                  <a:txBody>
                    <a:bodyPr/>
                    <a:lstStyle/>
                    <a:p>
                      <a:pPr defTabSz="914400"/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Vertex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Sum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118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907256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64
103
78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103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78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66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55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2731598283"/>
              </p:ext>
            </p:extLst>
          </p:nvPr>
        </p:nvGraphicFramePr>
        <p:xfrm>
          <a:off x="2643188" y="508992"/>
          <a:ext cx="4750594" cy="350044"/>
        </p:xfrm>
        <a:graphic>
          <a:graphicData uri="http://schemas.openxmlformats.org/drawingml/2006/table">
            <a:tbl>
              <a:tblPr firstCol="1"/>
              <a:tblGrid>
                <a:gridCol w="750094"/>
                <a:gridCol w="785813"/>
                <a:gridCol w="821531"/>
                <a:gridCol w="762000"/>
                <a:gridCol w="821531"/>
                <a:gridCol w="809625"/>
              </a:tblGrid>
              <a:tr h="350044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/>
                        <a:t>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85" name="Table 185"/>
          <p:cNvGraphicFramePr/>
          <p:nvPr>
            <p:extLst>
              <p:ext uri="{D42A27DB-BD31-4B8C-83A1-F6EECF244321}">
                <p14:modId xmlns:p14="http://schemas.microsoft.com/office/powerpoint/2010/main" val="1041468333"/>
              </p:ext>
            </p:extLst>
          </p:nvPr>
        </p:nvGraphicFramePr>
        <p:xfrm>
          <a:off x="2643187" y="1803797"/>
          <a:ext cx="750094" cy="350044"/>
        </p:xfrm>
        <a:graphic>
          <a:graphicData uri="http://schemas.openxmlformats.org/drawingml/2006/table">
            <a:tbl>
              <a:tblPr/>
              <a:tblGrid>
                <a:gridCol w="750094"/>
              </a:tblGrid>
              <a:tr h="350044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A,F,D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86" name="Table 186"/>
          <p:cNvGraphicFramePr/>
          <p:nvPr>
            <p:extLst>
              <p:ext uri="{D42A27DB-BD31-4B8C-83A1-F6EECF244321}">
                <p14:modId xmlns:p14="http://schemas.microsoft.com/office/powerpoint/2010/main" val="1675861954"/>
              </p:ext>
            </p:extLst>
          </p:nvPr>
        </p:nvGraphicFramePr>
        <p:xfrm>
          <a:off x="3589734" y="1803797"/>
          <a:ext cx="488156" cy="350044"/>
        </p:xfrm>
        <a:graphic>
          <a:graphicData uri="http://schemas.openxmlformats.org/drawingml/2006/table">
            <a:tbl>
              <a:tblPr/>
              <a:tblGrid>
                <a:gridCol w="488156"/>
              </a:tblGrid>
              <a:tr h="350044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87" name="Table 187"/>
          <p:cNvGraphicFramePr/>
          <p:nvPr>
            <p:extLst>
              <p:ext uri="{D42A27DB-BD31-4B8C-83A1-F6EECF244321}">
                <p14:modId xmlns:p14="http://schemas.microsoft.com/office/powerpoint/2010/main" val="2069105755"/>
              </p:ext>
            </p:extLst>
          </p:nvPr>
        </p:nvGraphicFramePr>
        <p:xfrm>
          <a:off x="6456164" y="1803797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88" name="Table 188"/>
          <p:cNvGraphicFramePr/>
          <p:nvPr>
            <p:extLst>
              <p:ext uri="{D42A27DB-BD31-4B8C-83A1-F6EECF244321}">
                <p14:modId xmlns:p14="http://schemas.microsoft.com/office/powerpoint/2010/main" val="1979843535"/>
              </p:ext>
            </p:extLst>
          </p:nvPr>
        </p:nvGraphicFramePr>
        <p:xfrm>
          <a:off x="5018484" y="1803797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Table 189"/>
          <p:cNvGraphicFramePr/>
          <p:nvPr>
            <p:extLst>
              <p:ext uri="{D42A27DB-BD31-4B8C-83A1-F6EECF244321}">
                <p14:modId xmlns:p14="http://schemas.microsoft.com/office/powerpoint/2010/main" val="1610732022"/>
              </p:ext>
            </p:extLst>
          </p:nvPr>
        </p:nvGraphicFramePr>
        <p:xfrm>
          <a:off x="5715000" y="1803797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C,E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90" name="Table 190"/>
          <p:cNvGraphicFramePr/>
          <p:nvPr>
            <p:extLst>
              <p:ext uri="{D42A27DB-BD31-4B8C-83A1-F6EECF244321}">
                <p14:modId xmlns:p14="http://schemas.microsoft.com/office/powerpoint/2010/main" val="1740081306"/>
              </p:ext>
            </p:extLst>
          </p:nvPr>
        </p:nvGraphicFramePr>
        <p:xfrm>
          <a:off x="4330898" y="1803797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91" name="Table 191"/>
          <p:cNvGraphicFramePr/>
          <p:nvPr>
            <p:extLst>
              <p:ext uri="{D42A27DB-BD31-4B8C-83A1-F6EECF244321}">
                <p14:modId xmlns:p14="http://schemas.microsoft.com/office/powerpoint/2010/main" val="1817779548"/>
              </p:ext>
            </p:extLst>
          </p:nvPr>
        </p:nvGraphicFramePr>
        <p:xfrm>
          <a:off x="7152679" y="1803797"/>
          <a:ext cx="500063" cy="350044"/>
        </p:xfrm>
        <a:graphic>
          <a:graphicData uri="http://schemas.openxmlformats.org/drawingml/2006/table">
            <a:tbl>
              <a:tblPr/>
              <a:tblGrid>
                <a:gridCol w="500063"/>
              </a:tblGrid>
              <a:tr h="350044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A,C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92" name="Shape 192"/>
          <p:cNvSpPr/>
          <p:nvPr/>
        </p:nvSpPr>
        <p:spPr>
          <a:xfrm flipH="1" flipV="1">
            <a:off x="3037495" y="844410"/>
            <a:ext cx="10501" cy="96836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93" name="Shape 193"/>
          <p:cNvSpPr/>
          <p:nvPr/>
        </p:nvSpPr>
        <p:spPr>
          <a:xfrm flipV="1">
            <a:off x="3042317" y="842355"/>
            <a:ext cx="766239" cy="96714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94" name="Shape 194"/>
          <p:cNvSpPr/>
          <p:nvPr/>
        </p:nvSpPr>
        <p:spPr>
          <a:xfrm flipV="1">
            <a:off x="3049962" y="840974"/>
            <a:ext cx="1561892" cy="97180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95" name="Shape 195"/>
          <p:cNvSpPr/>
          <p:nvPr/>
        </p:nvSpPr>
        <p:spPr>
          <a:xfrm flipH="1" flipV="1">
            <a:off x="3070681" y="860943"/>
            <a:ext cx="760155" cy="9339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flipH="1" flipV="1">
            <a:off x="3805842" y="861609"/>
            <a:ext cx="24995" cy="93325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flipV="1">
            <a:off x="3833062" y="858100"/>
            <a:ext cx="3102908" cy="94072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flipV="1">
            <a:off x="4576587" y="845223"/>
            <a:ext cx="889053" cy="95425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 flipV="1">
            <a:off x="5341421" y="850614"/>
            <a:ext cx="817170" cy="9461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00" name="Shape 200"/>
          <p:cNvSpPr/>
          <p:nvPr/>
        </p:nvSpPr>
        <p:spPr>
          <a:xfrm flipH="1" flipV="1">
            <a:off x="4616041" y="853599"/>
            <a:ext cx="1303363" cy="93791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01" name="Shape 201"/>
          <p:cNvSpPr/>
          <p:nvPr/>
        </p:nvSpPr>
        <p:spPr>
          <a:xfrm flipH="1" flipV="1">
            <a:off x="3138822" y="867176"/>
            <a:ext cx="2781561" cy="94555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V="1">
            <a:off x="6713313" y="844723"/>
            <a:ext cx="228577" cy="96452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03" name="Shape 203"/>
          <p:cNvSpPr/>
          <p:nvPr/>
        </p:nvSpPr>
        <p:spPr>
          <a:xfrm flipH="1" flipV="1">
            <a:off x="6963066" y="842981"/>
            <a:ext cx="442418" cy="95649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04" name="Shape 204"/>
          <p:cNvSpPr/>
          <p:nvPr/>
        </p:nvSpPr>
        <p:spPr>
          <a:xfrm flipH="1" flipV="1">
            <a:off x="5451733" y="865339"/>
            <a:ext cx="1931079" cy="93003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772953" y="2209662"/>
            <a:ext cx="32380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(a)</a:t>
            </a:r>
          </a:p>
        </p:txBody>
      </p:sp>
      <p:sp>
        <p:nvSpPr>
          <p:cNvPr id="206" name="Shape 206"/>
          <p:cNvSpPr/>
          <p:nvPr/>
        </p:nvSpPr>
        <p:spPr>
          <a:xfrm>
            <a:off x="3665761" y="5102881"/>
            <a:ext cx="33502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(b)</a:t>
            </a:r>
          </a:p>
        </p:txBody>
      </p:sp>
      <p:sp>
        <p:nvSpPr>
          <p:cNvPr id="207" name="Shape 207"/>
          <p:cNvSpPr/>
          <p:nvPr/>
        </p:nvSpPr>
        <p:spPr>
          <a:xfrm>
            <a:off x="7103602" y="5102881"/>
            <a:ext cx="31098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(c)</a:t>
            </a:r>
          </a:p>
        </p:txBody>
      </p:sp>
      <p:sp>
        <p:nvSpPr>
          <p:cNvPr id="208" name="Shape 208"/>
          <p:cNvSpPr/>
          <p:nvPr/>
        </p:nvSpPr>
        <p:spPr>
          <a:xfrm flipV="1">
            <a:off x="3820431" y="860094"/>
            <a:ext cx="1575645" cy="94946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flipH="1" flipV="1">
            <a:off x="6167378" y="850998"/>
            <a:ext cx="1233733" cy="94051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 flipH="1" flipV="1">
            <a:off x="4694692" y="3538512"/>
            <a:ext cx="1090832" cy="85559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 flipV="1">
            <a:off x="2782351" y="3472663"/>
            <a:ext cx="1281644" cy="98491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8633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884039" y="716756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algn="ctr"/>
            <a:r>
              <a:rPr dirty="0"/>
              <a:t>A</a:t>
            </a:r>
          </a:p>
        </p:txBody>
      </p:sp>
      <p:sp>
        <p:nvSpPr>
          <p:cNvPr id="214" name="Shape 214"/>
          <p:cNvSpPr/>
          <p:nvPr/>
        </p:nvSpPr>
        <p:spPr>
          <a:xfrm>
            <a:off x="884039" y="1306116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algn="ctr"/>
            <a:r>
              <a:t>B</a:t>
            </a:r>
          </a:p>
        </p:txBody>
      </p:sp>
      <p:sp>
        <p:nvSpPr>
          <p:cNvPr id="215" name="Shape 215"/>
          <p:cNvSpPr/>
          <p:nvPr/>
        </p:nvSpPr>
        <p:spPr>
          <a:xfrm>
            <a:off x="884039" y="1895475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algn="ctr"/>
            <a:r>
              <a:t>C</a:t>
            </a:r>
          </a:p>
        </p:txBody>
      </p:sp>
      <p:sp>
        <p:nvSpPr>
          <p:cNvPr id="216" name="Shape 216"/>
          <p:cNvSpPr/>
          <p:nvPr/>
        </p:nvSpPr>
        <p:spPr>
          <a:xfrm>
            <a:off x="1785938" y="716756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algn="ctr"/>
            <a:r>
              <a:t>D</a:t>
            </a:r>
          </a:p>
        </p:txBody>
      </p:sp>
      <p:sp>
        <p:nvSpPr>
          <p:cNvPr id="217" name="Shape 217"/>
          <p:cNvSpPr/>
          <p:nvPr/>
        </p:nvSpPr>
        <p:spPr>
          <a:xfrm>
            <a:off x="1785938" y="1306116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algn="ctr"/>
            <a:r>
              <a:t>E</a:t>
            </a:r>
          </a:p>
        </p:txBody>
      </p:sp>
      <p:sp>
        <p:nvSpPr>
          <p:cNvPr id="218" name="Shape 218"/>
          <p:cNvSpPr/>
          <p:nvPr/>
        </p:nvSpPr>
        <p:spPr>
          <a:xfrm>
            <a:off x="1785938" y="1895475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algn="ctr"/>
            <a:r>
              <a:t>F</a:t>
            </a:r>
          </a:p>
        </p:txBody>
      </p:sp>
      <p:sp>
        <p:nvSpPr>
          <p:cNvPr id="219" name="Shape 219"/>
          <p:cNvSpPr/>
          <p:nvPr/>
        </p:nvSpPr>
        <p:spPr>
          <a:xfrm>
            <a:off x="759023" y="609600"/>
            <a:ext cx="607219" cy="1821656"/>
          </a:xfrm>
          <a:prstGeom prst="roundRect">
            <a:avLst>
              <a:gd name="adj" fmla="val 22059"/>
            </a:avLst>
          </a:prstGeom>
          <a:ln w="2540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696641" y="609600"/>
            <a:ext cx="607219" cy="1821656"/>
          </a:xfrm>
          <a:prstGeom prst="roundRect">
            <a:avLst>
              <a:gd name="adj" fmla="val 22059"/>
            </a:avLst>
          </a:prstGeom>
          <a:ln w="2540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887722" y="146315"/>
            <a:ext cx="72196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sz="1600" dirty="0">
              <a:latin typeface="+mj-lt"/>
            </a:endParaRPr>
          </a:p>
        </p:txBody>
      </p:sp>
      <p:sp>
        <p:nvSpPr>
          <p:cNvPr id="222" name="Shape 222"/>
          <p:cNvSpPr/>
          <p:nvPr/>
        </p:nvSpPr>
        <p:spPr>
          <a:xfrm flipV="1">
            <a:off x="2514600" y="1671791"/>
            <a:ext cx="1419815" cy="4097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graphicFrame>
        <p:nvGraphicFramePr>
          <p:cNvPr id="224" name="Table 224"/>
          <p:cNvGraphicFramePr/>
          <p:nvPr>
            <p:extLst>
              <p:ext uri="{D42A27DB-BD31-4B8C-83A1-F6EECF244321}">
                <p14:modId xmlns:p14="http://schemas.microsoft.com/office/powerpoint/2010/main" val="489674044"/>
              </p:ext>
            </p:extLst>
          </p:nvPr>
        </p:nvGraphicFramePr>
        <p:xfrm>
          <a:off x="4191000" y="609600"/>
          <a:ext cx="1724577" cy="2420306"/>
        </p:xfrm>
        <a:graphic>
          <a:graphicData uri="http://schemas.openxmlformats.org/drawingml/2006/table">
            <a:tbl>
              <a:tblPr/>
              <a:tblGrid>
                <a:gridCol w="706438"/>
                <a:gridCol w="1018139"/>
              </a:tblGrid>
              <a:tr h="273843">
                <a:tc>
                  <a:txBody>
                    <a:bodyPr/>
                    <a:lstStyle/>
                    <a:p>
                      <a:pPr defTabSz="914400"/>
                      <a:r>
                        <a:rPr sz="1800" b="1" dirty="0">
                          <a:latin typeface="+mj-lt"/>
                          <a:ea typeface="Helvetica"/>
                          <a:cs typeface="Helvetica"/>
                          <a:sym typeface="Helvetica"/>
                        </a:rPr>
                        <a:t>Node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US" sz="1800" b="1" dirty="0" smtClean="0">
                          <a:latin typeface="+mj-lt"/>
                          <a:ea typeface="Helvetica"/>
                          <a:cs typeface="Helvetica"/>
                          <a:sym typeface="Helvetica"/>
                        </a:rPr>
                        <a:t>Window</a:t>
                      </a:r>
                      <a:endParaRPr sz="1800" b="1" dirty="0">
                        <a:latin typeface="+mj-lt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A,B,C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A,B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A,C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A,B,C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A,B,C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26" name="Shape 226"/>
          <p:cNvSpPr/>
          <p:nvPr/>
        </p:nvSpPr>
        <p:spPr>
          <a:xfrm>
            <a:off x="6054319" y="3590011"/>
            <a:ext cx="2329" cy="70633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038600" y="3581400"/>
            <a:ext cx="1921805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 i="1"/>
            </a:lvl1pPr>
          </a:lstStyle>
          <a:p>
            <a:r>
              <a:rPr lang="en-US" sz="1400" i="0" dirty="0" smtClean="0"/>
              <a:t>Equivalent Node Merging</a:t>
            </a:r>
            <a:endParaRPr sz="1400" i="0" dirty="0"/>
          </a:p>
        </p:txBody>
      </p:sp>
      <p:graphicFrame>
        <p:nvGraphicFramePr>
          <p:cNvPr id="228" name="Table 228"/>
          <p:cNvGraphicFramePr/>
          <p:nvPr>
            <p:extLst>
              <p:ext uri="{D42A27DB-BD31-4B8C-83A1-F6EECF244321}">
                <p14:modId xmlns:p14="http://schemas.microsoft.com/office/powerpoint/2010/main" val="1056813762"/>
              </p:ext>
            </p:extLst>
          </p:nvPr>
        </p:nvGraphicFramePr>
        <p:xfrm>
          <a:off x="406372" y="4224337"/>
          <a:ext cx="2640298" cy="348258"/>
        </p:xfrm>
        <a:graphic>
          <a:graphicData uri="http://schemas.openxmlformats.org/drawingml/2006/table">
            <a:tbl>
              <a:tblPr firstCol="1"/>
              <a:tblGrid>
                <a:gridCol w="437608"/>
                <a:gridCol w="425701"/>
                <a:gridCol w="398823"/>
                <a:gridCol w="458355"/>
                <a:gridCol w="404794"/>
                <a:gridCol w="515017"/>
              </a:tblGrid>
              <a:tr h="34825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/>
                        <a:t>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29" name="Table 229"/>
          <p:cNvGraphicFramePr/>
          <p:nvPr>
            <p:extLst>
              <p:ext uri="{D42A27DB-BD31-4B8C-83A1-F6EECF244321}">
                <p14:modId xmlns:p14="http://schemas.microsoft.com/office/powerpoint/2010/main" val="3322275782"/>
              </p:ext>
            </p:extLst>
          </p:nvPr>
        </p:nvGraphicFramePr>
        <p:xfrm>
          <a:off x="255758" y="5519142"/>
          <a:ext cx="641907" cy="348258"/>
        </p:xfrm>
        <a:graphic>
          <a:graphicData uri="http://schemas.openxmlformats.org/drawingml/2006/table">
            <a:tbl>
              <a:tblPr/>
              <a:tblGrid>
                <a:gridCol w="641907"/>
              </a:tblGrid>
              <a:tr h="348258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A,F,D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30" name="Table 230"/>
          <p:cNvGraphicFramePr/>
          <p:nvPr>
            <p:extLst>
              <p:ext uri="{D42A27DB-BD31-4B8C-83A1-F6EECF244321}">
                <p14:modId xmlns:p14="http://schemas.microsoft.com/office/powerpoint/2010/main" val="1558646412"/>
              </p:ext>
            </p:extLst>
          </p:nvPr>
        </p:nvGraphicFramePr>
        <p:xfrm>
          <a:off x="986802" y="5519142"/>
          <a:ext cx="285750" cy="348258"/>
        </p:xfrm>
        <a:graphic>
          <a:graphicData uri="http://schemas.openxmlformats.org/drawingml/2006/table">
            <a:tbl>
              <a:tblPr/>
              <a:tblGrid>
                <a:gridCol w="285750"/>
              </a:tblGrid>
              <a:tr h="348258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31" name="Table 231"/>
          <p:cNvGraphicFramePr/>
          <p:nvPr>
            <p:extLst>
              <p:ext uri="{D42A27DB-BD31-4B8C-83A1-F6EECF244321}">
                <p14:modId xmlns:p14="http://schemas.microsoft.com/office/powerpoint/2010/main" val="4002059338"/>
              </p:ext>
            </p:extLst>
          </p:nvPr>
        </p:nvGraphicFramePr>
        <p:xfrm>
          <a:off x="2576286" y="5519142"/>
          <a:ext cx="345281" cy="348258"/>
        </p:xfrm>
        <a:graphic>
          <a:graphicData uri="http://schemas.openxmlformats.org/drawingml/2006/table">
            <a:tbl>
              <a:tblPr/>
              <a:tblGrid>
                <a:gridCol w="345281"/>
              </a:tblGrid>
              <a:tr h="348258">
                <a:tc>
                  <a:txBody>
                    <a:bodyPr/>
                    <a:lstStyle/>
                    <a:p>
                      <a:pPr algn="ctr" defTabSz="914400"/>
                      <a:r>
                        <a:rPr sz="1800" dirty="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32" name="Table 232"/>
          <p:cNvGraphicFramePr/>
          <p:nvPr>
            <p:extLst>
              <p:ext uri="{D42A27DB-BD31-4B8C-83A1-F6EECF244321}">
                <p14:modId xmlns:p14="http://schemas.microsoft.com/office/powerpoint/2010/main" val="201102771"/>
              </p:ext>
            </p:extLst>
          </p:nvPr>
        </p:nvGraphicFramePr>
        <p:xfrm>
          <a:off x="2058364" y="5519142"/>
          <a:ext cx="392906" cy="348258"/>
        </p:xfrm>
        <a:graphic>
          <a:graphicData uri="http://schemas.openxmlformats.org/drawingml/2006/table">
            <a:tbl>
              <a:tblPr/>
              <a:tblGrid>
                <a:gridCol w="392906"/>
              </a:tblGrid>
              <a:tr h="348258"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C,E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33" name="Table 233"/>
          <p:cNvGraphicFramePr/>
          <p:nvPr>
            <p:extLst>
              <p:ext uri="{D42A27DB-BD31-4B8C-83A1-F6EECF244321}">
                <p14:modId xmlns:p14="http://schemas.microsoft.com/office/powerpoint/2010/main" val="607044014"/>
              </p:ext>
            </p:extLst>
          </p:nvPr>
        </p:nvGraphicFramePr>
        <p:xfrm>
          <a:off x="1335060" y="5519142"/>
          <a:ext cx="285750" cy="348258"/>
        </p:xfrm>
        <a:graphic>
          <a:graphicData uri="http://schemas.openxmlformats.org/drawingml/2006/table">
            <a:tbl>
              <a:tblPr/>
              <a:tblGrid>
                <a:gridCol w="285750"/>
              </a:tblGrid>
              <a:tr h="348258"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34" name="Table 234"/>
          <p:cNvGraphicFramePr/>
          <p:nvPr>
            <p:extLst>
              <p:ext uri="{D42A27DB-BD31-4B8C-83A1-F6EECF244321}">
                <p14:modId xmlns:p14="http://schemas.microsoft.com/office/powerpoint/2010/main" val="3511712509"/>
              </p:ext>
            </p:extLst>
          </p:nvPr>
        </p:nvGraphicFramePr>
        <p:xfrm>
          <a:off x="3013841" y="5519142"/>
          <a:ext cx="491359" cy="348258"/>
        </p:xfrm>
        <a:graphic>
          <a:graphicData uri="http://schemas.openxmlformats.org/drawingml/2006/table">
            <a:tbl>
              <a:tblPr/>
              <a:tblGrid>
                <a:gridCol w="491359"/>
              </a:tblGrid>
              <a:tr h="348258"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A,C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35" name="Shape 235"/>
          <p:cNvSpPr/>
          <p:nvPr/>
        </p:nvSpPr>
        <p:spPr>
          <a:xfrm flipH="1" flipV="1">
            <a:off x="512894" y="4558311"/>
            <a:ext cx="172680" cy="95032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graphicFrame>
        <p:nvGraphicFramePr>
          <p:cNvPr id="236" name="Table 236"/>
          <p:cNvGraphicFramePr/>
          <p:nvPr>
            <p:extLst>
              <p:ext uri="{D42A27DB-BD31-4B8C-83A1-F6EECF244321}">
                <p14:modId xmlns:p14="http://schemas.microsoft.com/office/powerpoint/2010/main" val="3034436938"/>
              </p:ext>
            </p:extLst>
          </p:nvPr>
        </p:nvGraphicFramePr>
        <p:xfrm>
          <a:off x="1683317" y="5519142"/>
          <a:ext cx="285750" cy="348258"/>
        </p:xfrm>
        <a:graphic>
          <a:graphicData uri="http://schemas.openxmlformats.org/drawingml/2006/table">
            <a:tbl>
              <a:tblPr/>
              <a:tblGrid>
                <a:gridCol w="285750"/>
              </a:tblGrid>
              <a:tr h="348258"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37" name="Shape 237"/>
          <p:cNvSpPr/>
          <p:nvPr/>
        </p:nvSpPr>
        <p:spPr>
          <a:xfrm flipV="1">
            <a:off x="686011" y="4574315"/>
            <a:ext cx="376699" cy="92647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38" name="Shape 238"/>
          <p:cNvSpPr/>
          <p:nvPr/>
        </p:nvSpPr>
        <p:spPr>
          <a:xfrm flipV="1">
            <a:off x="679045" y="4588663"/>
            <a:ext cx="780894" cy="9193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39" name="Shape 239"/>
          <p:cNvSpPr/>
          <p:nvPr/>
        </p:nvSpPr>
        <p:spPr>
          <a:xfrm flipV="1">
            <a:off x="1161671" y="4586868"/>
            <a:ext cx="704556" cy="92397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0" name="Shape 240"/>
          <p:cNvSpPr/>
          <p:nvPr/>
        </p:nvSpPr>
        <p:spPr>
          <a:xfrm flipH="1" flipV="1">
            <a:off x="1535288" y="4577949"/>
            <a:ext cx="743967" cy="9486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flipH="1" flipV="1">
            <a:off x="695716" y="4561810"/>
            <a:ext cx="1545127" cy="9648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flipH="1" flipV="1">
            <a:off x="621006" y="4566583"/>
            <a:ext cx="448485" cy="9342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H="1" flipV="1">
            <a:off x="1102732" y="4553615"/>
            <a:ext cx="0" cy="94717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4" name="Shape 244"/>
          <p:cNvSpPr/>
          <p:nvPr/>
        </p:nvSpPr>
        <p:spPr>
          <a:xfrm flipV="1">
            <a:off x="1144456" y="4577097"/>
            <a:ext cx="1608555" cy="959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5" name="Shape 245"/>
          <p:cNvSpPr/>
          <p:nvPr/>
        </p:nvSpPr>
        <p:spPr>
          <a:xfrm flipV="1">
            <a:off x="1485479" y="4580006"/>
            <a:ext cx="414825" cy="93944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6" name="Shape 246"/>
          <p:cNvSpPr/>
          <p:nvPr/>
        </p:nvSpPr>
        <p:spPr>
          <a:xfrm flipV="1">
            <a:off x="1827273" y="4561954"/>
            <a:ext cx="483602" cy="95673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7" name="Shape 247"/>
          <p:cNvSpPr/>
          <p:nvPr/>
        </p:nvSpPr>
        <p:spPr>
          <a:xfrm flipV="1">
            <a:off x="2774397" y="4555693"/>
            <a:ext cx="24896" cy="9634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H="1" flipV="1">
            <a:off x="1953520" y="4589327"/>
            <a:ext cx="1254414" cy="9468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H="1" flipV="1">
            <a:off x="2344327" y="4557509"/>
            <a:ext cx="859873" cy="9725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flipH="1" flipV="1">
            <a:off x="2828986" y="4564691"/>
            <a:ext cx="368033" cy="9567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flipH="1">
            <a:off x="3197018" y="5029200"/>
            <a:ext cx="1374981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00336" y="2546469"/>
            <a:ext cx="177208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r>
              <a:rPr sz="1800" dirty="0"/>
              <a:t>(a</a:t>
            </a:r>
            <a:r>
              <a:rPr sz="1800" dirty="0" smtClean="0"/>
              <a:t>)</a:t>
            </a:r>
            <a:r>
              <a:rPr lang="en-US" sz="1800" dirty="0" smtClean="0"/>
              <a:t> </a:t>
            </a:r>
            <a:r>
              <a:rPr lang="en-US" sz="1800" dirty="0"/>
              <a:t>Vertex </a:t>
            </a:r>
            <a:r>
              <a:rPr lang="en-US" sz="1800" dirty="0" smtClean="0"/>
              <a:t>Clusters</a:t>
            </a:r>
            <a:endParaRPr lang="en-US" sz="1800" dirty="0"/>
          </a:p>
        </p:txBody>
      </p:sp>
      <p:sp>
        <p:nvSpPr>
          <p:cNvPr id="254" name="Shape 254"/>
          <p:cNvSpPr/>
          <p:nvPr/>
        </p:nvSpPr>
        <p:spPr>
          <a:xfrm>
            <a:off x="4755356" y="3063388"/>
            <a:ext cx="238122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r>
              <a:rPr sz="1800" dirty="0" smtClean="0"/>
              <a:t>(b)</a:t>
            </a:r>
            <a:r>
              <a:rPr lang="en-US" sz="1800" dirty="0"/>
              <a:t> Inverted Window </a:t>
            </a:r>
            <a:r>
              <a:rPr lang="en-US" sz="1800" dirty="0" smtClean="0"/>
              <a:t>List</a:t>
            </a:r>
            <a:endParaRPr lang="en-US" sz="1800" dirty="0"/>
          </a:p>
        </p:txBody>
      </p:sp>
      <p:sp>
        <p:nvSpPr>
          <p:cNvPr id="255" name="Shape 255"/>
          <p:cNvSpPr/>
          <p:nvPr/>
        </p:nvSpPr>
        <p:spPr>
          <a:xfrm>
            <a:off x="4876800" y="6007275"/>
            <a:ext cx="19964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r>
              <a:rPr sz="1800" dirty="0" smtClean="0"/>
              <a:t>(c)</a:t>
            </a:r>
            <a:r>
              <a:rPr lang="en-US" sz="1800" dirty="0"/>
              <a:t> Equivalent </a:t>
            </a:r>
            <a:r>
              <a:rPr lang="en-US" sz="1800" dirty="0" smtClean="0"/>
              <a:t>Nodes</a:t>
            </a:r>
            <a:endParaRPr lang="en-US" sz="1800" dirty="0"/>
          </a:p>
        </p:txBody>
      </p:sp>
      <p:sp>
        <p:nvSpPr>
          <p:cNvPr id="256" name="Shape 256"/>
          <p:cNvSpPr/>
          <p:nvPr/>
        </p:nvSpPr>
        <p:spPr>
          <a:xfrm>
            <a:off x="733401" y="6007275"/>
            <a:ext cx="170595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algn="ctr"/>
            <a:r>
              <a:rPr sz="1800" dirty="0" smtClean="0"/>
              <a:t>(d)</a:t>
            </a:r>
            <a:r>
              <a:rPr lang="en-US" sz="1800" dirty="0"/>
              <a:t> </a:t>
            </a:r>
            <a:r>
              <a:rPr lang="en-US" sz="1800" dirty="0" err="1" smtClean="0"/>
              <a:t>DBIndex</a:t>
            </a:r>
            <a:endParaRPr lang="en-US" sz="1800" dirty="0"/>
          </a:p>
        </p:txBody>
      </p:sp>
      <p:graphicFrame>
        <p:nvGraphicFramePr>
          <p:cNvPr id="257" name="Table 257"/>
          <p:cNvGraphicFramePr/>
          <p:nvPr>
            <p:extLst>
              <p:ext uri="{D42A27DB-BD31-4B8C-83A1-F6EECF244321}">
                <p14:modId xmlns:p14="http://schemas.microsoft.com/office/powerpoint/2010/main" val="1536824922"/>
              </p:ext>
            </p:extLst>
          </p:nvPr>
        </p:nvGraphicFramePr>
        <p:xfrm>
          <a:off x="6254992" y="609600"/>
          <a:ext cx="1700764" cy="2420306"/>
        </p:xfrm>
        <a:graphic>
          <a:graphicData uri="http://schemas.openxmlformats.org/drawingml/2006/table">
            <a:tbl>
              <a:tblPr/>
              <a:tblGrid>
                <a:gridCol w="706438"/>
                <a:gridCol w="994326"/>
              </a:tblGrid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 b="1" dirty="0">
                          <a:latin typeface="+mj-lt"/>
                          <a:ea typeface="Helvetica"/>
                          <a:cs typeface="Helvetica"/>
                          <a:sym typeface="Helvetica"/>
                        </a:rPr>
                        <a:t>Node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US" sz="1800" b="1" dirty="0" smtClean="0">
                          <a:latin typeface="+mj-lt"/>
                          <a:ea typeface="Helvetica"/>
                          <a:cs typeface="Helvetica"/>
                          <a:sym typeface="Helvetica"/>
                        </a:rPr>
                        <a:t>Window</a:t>
                      </a:r>
                      <a:endParaRPr sz="1800" b="1" dirty="0">
                        <a:latin typeface="+mj-lt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D,E,F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D,F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D,E,F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50031"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58" name="Table 258"/>
          <p:cNvGraphicFramePr/>
          <p:nvPr>
            <p:extLst>
              <p:ext uri="{D42A27DB-BD31-4B8C-83A1-F6EECF244321}">
                <p14:modId xmlns:p14="http://schemas.microsoft.com/office/powerpoint/2010/main" val="525831321"/>
              </p:ext>
            </p:extLst>
          </p:nvPr>
        </p:nvGraphicFramePr>
        <p:xfrm>
          <a:off x="4790705" y="4570202"/>
          <a:ext cx="1265943" cy="1037274"/>
        </p:xfrm>
        <a:graphic>
          <a:graphicData uri="http://schemas.openxmlformats.org/drawingml/2006/table">
            <a:tbl>
              <a:tblPr/>
              <a:tblGrid>
                <a:gridCol w="632126"/>
                <a:gridCol w="633817"/>
              </a:tblGrid>
              <a:tr h="294323"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A,D,F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A,B,C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94323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A,B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94323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C,E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A,C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59" name="Table 259"/>
          <p:cNvGraphicFramePr/>
          <p:nvPr>
            <p:extLst>
              <p:ext uri="{D42A27DB-BD31-4B8C-83A1-F6EECF244321}">
                <p14:modId xmlns:p14="http://schemas.microsoft.com/office/powerpoint/2010/main" val="2188165451"/>
              </p:ext>
            </p:extLst>
          </p:nvPr>
        </p:nvGraphicFramePr>
        <p:xfrm>
          <a:off x="6214467" y="4143571"/>
          <a:ext cx="1121223" cy="1728790"/>
        </p:xfrm>
        <a:graphic>
          <a:graphicData uri="http://schemas.openxmlformats.org/drawingml/2006/table">
            <a:tbl>
              <a:tblPr/>
              <a:tblGrid>
                <a:gridCol w="495990"/>
                <a:gridCol w="625233"/>
              </a:tblGrid>
              <a:tr h="294323"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A,C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D,E,F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94323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D,F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94323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94323"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294323"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 dirty="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60" name="Shape 260"/>
          <p:cNvSpPr/>
          <p:nvPr/>
        </p:nvSpPr>
        <p:spPr>
          <a:xfrm>
            <a:off x="1218424" y="3795664"/>
            <a:ext cx="72196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>
              <a:latin typeface="+mj-lt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5709568" y="3977998"/>
            <a:ext cx="72196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Shape 262"/>
              <p:cNvSpPr/>
              <p:nvPr/>
            </p:nvSpPr>
            <p:spPr>
              <a:xfrm>
                <a:off x="4665331" y="306636"/>
                <a:ext cx="852025" cy="3029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7" tIns="35717" rIns="35717" bIns="35717" anchor="ctr">
                <a:spAutoFit/>
              </a:bodyPr>
              <a:lstStyle>
                <a:lvl1pPr algn="l">
                  <a:spcBef>
                    <a:spcPts val="4200"/>
                  </a:spcBef>
                  <a:defRPr sz="1500"/>
                </a:lvl1pPr>
              </a:lstStyle>
              <a:p>
                <a:r>
                  <a:rPr lang="en-US" dirty="0" smtClean="0"/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62" name="Shape 2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31" y="306636"/>
                <a:ext cx="852025" cy="302964"/>
              </a:xfrm>
              <a:prstGeom prst="rect">
                <a:avLst/>
              </a:prstGeom>
              <a:blipFill rotWithShape="1">
                <a:blip r:embed="rId2"/>
                <a:stretch>
                  <a:fillRect l="-8571" t="-6000" b="-2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Shape 263"/>
              <p:cNvSpPr/>
              <p:nvPr/>
            </p:nvSpPr>
            <p:spPr>
              <a:xfrm>
                <a:off x="6477000" y="304800"/>
                <a:ext cx="856513" cy="3029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7" tIns="35717" rIns="35717" bIns="35717" anchor="ctr">
                <a:spAutoFit/>
              </a:bodyPr>
              <a:lstStyle>
                <a:lvl1pPr algn="l">
                  <a:spcBef>
                    <a:spcPts val="4200"/>
                  </a:spcBef>
                  <a:defRPr sz="1500"/>
                </a:lvl1pPr>
              </a:lstStyle>
              <a:p>
                <a:r>
                  <a:rPr lang="en-US" dirty="0" smtClean="0"/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63" name="Shap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04800"/>
                <a:ext cx="856513" cy="302964"/>
              </a:xfrm>
              <a:prstGeom prst="rect">
                <a:avLst/>
              </a:prstGeom>
              <a:blipFill rotWithShape="1">
                <a:blip r:embed="rId3"/>
                <a:stretch>
                  <a:fillRect l="-9286" t="-6000" b="-2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124200" y="4645223"/>
            <a:ext cx="166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Index Construction</a:t>
            </a:r>
            <a:endParaRPr lang="en-US" sz="1400" dirty="0"/>
          </a:p>
        </p:txBody>
      </p:sp>
      <p:sp>
        <p:nvSpPr>
          <p:cNvPr id="54" name="Shape 227"/>
          <p:cNvSpPr/>
          <p:nvPr/>
        </p:nvSpPr>
        <p:spPr>
          <a:xfrm>
            <a:off x="2438400" y="1312625"/>
            <a:ext cx="1588957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 i="1"/>
            </a:lvl1pPr>
          </a:lstStyle>
          <a:p>
            <a:r>
              <a:rPr lang="en-US" sz="1400" i="0" dirty="0" smtClean="0"/>
              <a:t>Window  Generation</a:t>
            </a:r>
            <a:endParaRPr sz="1400" i="0" dirty="0"/>
          </a:p>
        </p:txBody>
      </p:sp>
    </p:spTree>
    <p:extLst>
      <p:ext uri="{BB962C8B-B14F-4D97-AF65-F5344CB8AC3E}">
        <p14:creationId xmlns:p14="http://schemas.microsoft.com/office/powerpoint/2010/main" val="1070955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Table 265"/>
          <p:cNvGraphicFramePr/>
          <p:nvPr/>
        </p:nvGraphicFramePr>
        <p:xfrm>
          <a:off x="6286500" y="294680"/>
          <a:ext cx="2247614" cy="3150396"/>
        </p:xfrm>
        <a:graphic>
          <a:graphicData uri="http://schemas.openxmlformats.org/drawingml/2006/table">
            <a:tbl>
              <a:tblPr firstRow="1" firstCol="1"/>
              <a:tblGrid>
                <a:gridCol w="530456"/>
                <a:gridCol w="1007407"/>
                <a:gridCol w="709751"/>
              </a:tblGrid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ym typeface="Helvetica"/>
                        </a:rPr>
                        <a:t>ID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ym typeface="Helvetica"/>
                        </a:rPr>
                        <a:t>PID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ym typeface="Helvetica"/>
                        </a:rPr>
                        <a:t>WD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nil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nil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nil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A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nil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nil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C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E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nil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F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H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D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0"/>
                        <a:t>nil</a:t>
                      </a:r>
                    </a:p>
                  </a:txBody>
                  <a:tcPr marL="35719" marR="35719" marT="35719" marB="35719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66" name="Shape 266"/>
          <p:cNvSpPr/>
          <p:nvPr/>
        </p:nvSpPr>
        <p:spPr>
          <a:xfrm>
            <a:off x="7175039" y="3656271"/>
            <a:ext cx="31098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(c)</a:t>
            </a:r>
          </a:p>
        </p:txBody>
      </p:sp>
      <p:sp>
        <p:nvSpPr>
          <p:cNvPr id="267" name="Shape 267"/>
          <p:cNvSpPr/>
          <p:nvPr/>
        </p:nvSpPr>
        <p:spPr>
          <a:xfrm>
            <a:off x="4321969" y="3205758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G</a:t>
            </a:r>
          </a:p>
        </p:txBody>
      </p:sp>
      <p:sp>
        <p:nvSpPr>
          <p:cNvPr id="268" name="Shape 268"/>
          <p:cNvSpPr/>
          <p:nvPr/>
        </p:nvSpPr>
        <p:spPr>
          <a:xfrm>
            <a:off x="4321969" y="2446734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F</a:t>
            </a:r>
          </a:p>
        </p:txBody>
      </p:sp>
      <p:sp>
        <p:nvSpPr>
          <p:cNvPr id="269" name="Shape 269"/>
          <p:cNvSpPr/>
          <p:nvPr/>
        </p:nvSpPr>
        <p:spPr>
          <a:xfrm>
            <a:off x="4321969" y="1696641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E</a:t>
            </a:r>
          </a:p>
        </p:txBody>
      </p:sp>
      <p:sp>
        <p:nvSpPr>
          <p:cNvPr id="270" name="Shape 270"/>
          <p:cNvSpPr/>
          <p:nvPr/>
        </p:nvSpPr>
        <p:spPr>
          <a:xfrm>
            <a:off x="3384352" y="1705570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D</a:t>
            </a:r>
          </a:p>
        </p:txBody>
      </p:sp>
      <p:sp>
        <p:nvSpPr>
          <p:cNvPr id="271" name="Shape 271"/>
          <p:cNvSpPr/>
          <p:nvPr/>
        </p:nvSpPr>
        <p:spPr>
          <a:xfrm>
            <a:off x="4268391" y="937617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C</a:t>
            </a:r>
          </a:p>
        </p:txBody>
      </p:sp>
      <p:sp>
        <p:nvSpPr>
          <p:cNvPr id="272" name="Shape 272"/>
          <p:cNvSpPr/>
          <p:nvPr/>
        </p:nvSpPr>
        <p:spPr>
          <a:xfrm>
            <a:off x="3366492" y="955477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B</a:t>
            </a:r>
          </a:p>
        </p:txBody>
      </p:sp>
      <p:sp>
        <p:nvSpPr>
          <p:cNvPr id="273" name="Shape 273"/>
          <p:cNvSpPr/>
          <p:nvPr/>
        </p:nvSpPr>
        <p:spPr>
          <a:xfrm>
            <a:off x="3366492" y="276820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A</a:t>
            </a:r>
          </a:p>
        </p:txBody>
      </p:sp>
      <p:sp>
        <p:nvSpPr>
          <p:cNvPr id="274" name="Shape 274"/>
          <p:cNvSpPr/>
          <p:nvPr/>
        </p:nvSpPr>
        <p:spPr>
          <a:xfrm>
            <a:off x="3384352" y="2446734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H</a:t>
            </a:r>
          </a:p>
        </p:txBody>
      </p:sp>
      <p:sp>
        <p:nvSpPr>
          <p:cNvPr id="275" name="Shape 275"/>
          <p:cNvSpPr/>
          <p:nvPr/>
        </p:nvSpPr>
        <p:spPr>
          <a:xfrm>
            <a:off x="3578773" y="700022"/>
            <a:ext cx="3610" cy="26801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757612" y="625363"/>
            <a:ext cx="566060" cy="3747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583407" y="1397507"/>
            <a:ext cx="3725" cy="2946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3804574" y="1904773"/>
            <a:ext cx="527766" cy="49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781847" y="3629482"/>
            <a:ext cx="33502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(b)</a:t>
            </a:r>
          </a:p>
        </p:txBody>
      </p:sp>
      <p:sp>
        <p:nvSpPr>
          <p:cNvPr id="280" name="Shape 280"/>
          <p:cNvSpPr/>
          <p:nvPr/>
        </p:nvSpPr>
        <p:spPr>
          <a:xfrm flipH="1">
            <a:off x="3607580" y="2126363"/>
            <a:ext cx="782" cy="33501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flipH="1">
            <a:off x="4532375" y="2115183"/>
            <a:ext cx="14" cy="32159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531548" y="2884119"/>
            <a:ext cx="1165" cy="33051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598414" y="3143250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G</a:t>
            </a:r>
          </a:p>
        </p:txBody>
      </p:sp>
      <p:sp>
        <p:nvSpPr>
          <p:cNvPr id="284" name="Shape 284"/>
          <p:cNvSpPr/>
          <p:nvPr/>
        </p:nvSpPr>
        <p:spPr>
          <a:xfrm>
            <a:off x="1107281" y="2500313"/>
            <a:ext cx="419695" cy="446484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F</a:t>
            </a:r>
          </a:p>
        </p:txBody>
      </p:sp>
      <p:sp>
        <p:nvSpPr>
          <p:cNvPr id="285" name="Shape 285"/>
          <p:cNvSpPr/>
          <p:nvPr/>
        </p:nvSpPr>
        <p:spPr>
          <a:xfrm>
            <a:off x="1598414" y="1839516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E</a:t>
            </a:r>
          </a:p>
        </p:txBody>
      </p:sp>
      <p:sp>
        <p:nvSpPr>
          <p:cNvPr id="286" name="Shape 286"/>
          <p:cNvSpPr/>
          <p:nvPr/>
        </p:nvSpPr>
        <p:spPr>
          <a:xfrm>
            <a:off x="544711" y="1875234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D</a:t>
            </a:r>
          </a:p>
        </p:txBody>
      </p:sp>
      <p:sp>
        <p:nvSpPr>
          <p:cNvPr id="287" name="Shape 287"/>
          <p:cNvSpPr/>
          <p:nvPr/>
        </p:nvSpPr>
        <p:spPr>
          <a:xfrm>
            <a:off x="1571625" y="1017984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C</a:t>
            </a:r>
          </a:p>
        </p:txBody>
      </p:sp>
      <p:sp>
        <p:nvSpPr>
          <p:cNvPr id="288" name="Shape 288"/>
          <p:cNvSpPr/>
          <p:nvPr/>
        </p:nvSpPr>
        <p:spPr>
          <a:xfrm>
            <a:off x="544711" y="1062633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B</a:t>
            </a:r>
          </a:p>
        </p:txBody>
      </p:sp>
      <p:sp>
        <p:nvSpPr>
          <p:cNvPr id="289" name="Shape 289"/>
          <p:cNvSpPr/>
          <p:nvPr/>
        </p:nvSpPr>
        <p:spPr>
          <a:xfrm>
            <a:off x="1035844" y="303609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A</a:t>
            </a:r>
          </a:p>
        </p:txBody>
      </p:sp>
      <p:sp>
        <p:nvSpPr>
          <p:cNvPr id="290" name="Shape 290"/>
          <p:cNvSpPr/>
          <p:nvPr/>
        </p:nvSpPr>
        <p:spPr>
          <a:xfrm>
            <a:off x="589360" y="3170039"/>
            <a:ext cx="419695" cy="42862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H</a:t>
            </a:r>
          </a:p>
        </p:txBody>
      </p:sp>
      <p:sp>
        <p:nvSpPr>
          <p:cNvPr id="291" name="Shape 291"/>
          <p:cNvSpPr/>
          <p:nvPr/>
        </p:nvSpPr>
        <p:spPr>
          <a:xfrm flipH="1">
            <a:off x="781862" y="641898"/>
            <a:ext cx="287459" cy="42553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425126" y="650633"/>
            <a:ext cx="264588" cy="37077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93" name="Shape 293"/>
          <p:cNvSpPr/>
          <p:nvPr/>
        </p:nvSpPr>
        <p:spPr>
          <a:xfrm flipH="1">
            <a:off x="757006" y="1493714"/>
            <a:ext cx="4421" cy="40191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1779210" y="1452653"/>
            <a:ext cx="7803" cy="39420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933258" y="1397006"/>
            <a:ext cx="712102" cy="55354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971263" y="2086949"/>
            <a:ext cx="643124" cy="895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781874" y="2315903"/>
            <a:ext cx="12544" cy="84927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882403" y="2263914"/>
            <a:ext cx="291916" cy="28912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299" name="Shape 299"/>
          <p:cNvSpPr/>
          <p:nvPr/>
        </p:nvSpPr>
        <p:spPr>
          <a:xfrm flipH="1">
            <a:off x="1467124" y="2251594"/>
            <a:ext cx="242615" cy="27433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477559" y="2882344"/>
            <a:ext cx="236484" cy="29123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301" name="Shape 301"/>
          <p:cNvSpPr/>
          <p:nvPr/>
        </p:nvSpPr>
        <p:spPr>
          <a:xfrm flipV="1">
            <a:off x="1018036" y="3357751"/>
            <a:ext cx="598289" cy="101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942117" y="3629482"/>
            <a:ext cx="32380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3926805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455</Words>
  <Application>Microsoft Office PowerPoint</Application>
  <PresentationFormat>On-screen Show (4:3)</PresentationFormat>
  <Paragraphs>338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Qi</dc:creator>
  <cp:lastModifiedBy>Fan Qi</cp:lastModifiedBy>
  <cp:revision>64</cp:revision>
  <cp:lastPrinted>2016-11-02T06:52:11Z</cp:lastPrinted>
  <dcterms:created xsi:type="dcterms:W3CDTF">2006-08-16T00:00:00Z</dcterms:created>
  <dcterms:modified xsi:type="dcterms:W3CDTF">2016-11-11T10:21:06Z</dcterms:modified>
</cp:coreProperties>
</file>