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7490400" cy="21031200"/>
  <p:notesSz cx="6858000" cy="9144000"/>
  <p:defaultTextStyle>
    <a:defPPr>
      <a:defRPr lang="en-US"/>
    </a:defPPr>
    <a:lvl1pPr marL="0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026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052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078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8104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0131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2157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4183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6209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120">
          <p15:clr>
            <a:srgbClr val="A4A3A4"/>
          </p15:clr>
        </p15:guide>
        <p15:guide id="2" orient="horz" pos="3171">
          <p15:clr>
            <a:srgbClr val="A4A3A4"/>
          </p15:clr>
        </p15:guide>
        <p15:guide id="3" orient="horz" pos="6648" userDrawn="1">
          <p15:clr>
            <a:srgbClr val="A4A3A4"/>
          </p15:clr>
        </p15:guide>
        <p15:guide id="4" orient="horz" pos="3205">
          <p15:clr>
            <a:srgbClr val="A4A3A4"/>
          </p15:clr>
        </p15:guide>
        <p15:guide id="5" pos="11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2FF"/>
    <a:srgbClr val="C0C2C4"/>
    <a:srgbClr val="878786"/>
    <a:srgbClr val="2A0F50"/>
    <a:srgbClr val="2B0F53"/>
    <a:srgbClr val="93A8C9"/>
    <a:srgbClr val="F5DED5"/>
    <a:srgbClr val="020000"/>
    <a:srgbClr val="FFFFFF"/>
    <a:srgbClr val="55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 autoAdjust="0"/>
    <p:restoredTop sz="94674"/>
  </p:normalViewPr>
  <p:slideViewPr>
    <p:cSldViewPr snapToGrid="0" snapToObjects="1">
      <p:cViewPr varScale="1">
        <p:scale>
          <a:sx n="35" d="100"/>
          <a:sy n="35" d="100"/>
        </p:scale>
        <p:origin x="-360" y="536"/>
      </p:cViewPr>
      <p:guideLst>
        <p:guide orient="horz" pos="13120"/>
        <p:guide orient="horz" pos="3171"/>
        <p:guide orient="horz" pos="6648"/>
        <p:guide orient="horz" pos="3205"/>
        <p:guide pos="11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736865"/>
            <a:ext cx="26392606" cy="97555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1712422"/>
            <a:ext cx="26392606" cy="7633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author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939369" y="3872998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920693" y="4860751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1600365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20693" y="11339797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920693" y="10606351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2719080"/>
            <a:ext cx="17373600" cy="6350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3914956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4938852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092335" y="2502576"/>
            <a:ext cx="31358549" cy="9487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supervisor,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939369" y="5262831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920693" y="6148211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2635798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20693" y="11339797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920693" y="12198895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3494897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7200248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8059346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5285237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6144335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19061462"/>
            <a:ext cx="3052010" cy="173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959" y="19125631"/>
            <a:ext cx="3448301" cy="17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48897" y="836616"/>
            <a:ext cx="26392606" cy="903736"/>
          </a:xfrm>
        </p:spPr>
        <p:txBody>
          <a:bodyPr/>
          <a:lstStyle/>
          <a:p>
            <a:r>
              <a:rPr lang="en-US" sz="6000" dirty="0" smtClean="0">
                <a:solidFill>
                  <a:srgbClr val="000000"/>
                </a:solidFill>
              </a:rPr>
              <a:t>Neural Bus Networks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14365" y="1799362"/>
            <a:ext cx="26392606" cy="99227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Cooper Sloan      Supervisor: Alan Edelman         CSAIL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9369" y="3527612"/>
            <a:ext cx="17373600" cy="859098"/>
          </a:xfrm>
          <a:solidFill>
            <a:srgbClr val="878786"/>
          </a:solidFill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1029546" y="4340424"/>
            <a:ext cx="8604458" cy="515099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No one likes waiting for the bus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Traffic is inherently stochastic and difficult to predict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Luckily, we can use neural networks to predict bus bus arrival times</a:t>
            </a:r>
            <a:r>
              <a:rPr lang="en-US" sz="3600" baseline="30000" dirty="0" smtClean="0"/>
              <a:t>1</a:t>
            </a:r>
            <a:endParaRPr lang="en-US" sz="3600" dirty="0" smtClean="0"/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This research uses Boston bus data to to predict bus arrival times to decrease passenger wait times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204725" y="3510589"/>
            <a:ext cx="17373600" cy="859098"/>
          </a:xfrm>
          <a:solidFill>
            <a:srgbClr val="878786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920693" y="9721535"/>
            <a:ext cx="17373600" cy="859098"/>
          </a:xfrm>
          <a:solidFill>
            <a:srgbClr val="878786"/>
          </a:solidFill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 descr="mlp.png"/>
          <p:cNvPicPr>
            <a:picLocks noGrp="1" noChangeAspect="1"/>
          </p:cNvPicPr>
          <p:nvPr>
            <p:ph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" b="-4250"/>
          <a:stretch/>
        </p:blipFill>
        <p:spPr>
          <a:xfrm>
            <a:off x="7822355" y="10653201"/>
            <a:ext cx="10471938" cy="7252754"/>
          </a:xfrm>
          <a:ln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4434353" y="18960587"/>
            <a:ext cx="27507149" cy="159569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[1]  </a:t>
            </a:r>
            <a:r>
              <a:rPr lang="en-US" dirty="0" err="1" smtClean="0"/>
              <a:t>Jeong</a:t>
            </a:r>
            <a:r>
              <a:rPr lang="en-US" dirty="0"/>
              <a:t>, </a:t>
            </a:r>
            <a:r>
              <a:rPr lang="en-US" dirty="0" err="1"/>
              <a:t>Ranhee</a:t>
            </a:r>
            <a:r>
              <a:rPr lang="en-US" dirty="0"/>
              <a:t>, and Laurence R. </a:t>
            </a:r>
            <a:r>
              <a:rPr lang="en-US" dirty="0" err="1"/>
              <a:t>Rilett</a:t>
            </a:r>
            <a:r>
              <a:rPr lang="en-US" dirty="0"/>
              <a:t>. "Bus arrival time prediction using artificial neural network model." Intelligent Transportation Systems, 2004. Proceedings. The 7th International IEEE Conference on. IEEE, 2004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You can also edit the “Master” slide by going to “edit” master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If you want to add a new slide go to the “New Slide” dropdown within the home toolbar and select one of the 5 templates which we have set up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786" y="19100391"/>
            <a:ext cx="3800475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" y="18993852"/>
            <a:ext cx="3810000" cy="1978526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204725" y="11634390"/>
            <a:ext cx="17373600" cy="859098"/>
          </a:xfrm>
          <a:solidFill>
            <a:srgbClr val="878786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20693" y="17629797"/>
            <a:ext cx="35657632" cy="859098"/>
          </a:xfrm>
          <a:solidFill>
            <a:srgbClr val="878786"/>
          </a:solidFill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1" name="Content Placeholder 14"/>
          <p:cNvSpPr txBox="1">
            <a:spLocks/>
          </p:cNvSpPr>
          <p:nvPr/>
        </p:nvSpPr>
        <p:spPr>
          <a:xfrm>
            <a:off x="848125" y="11489254"/>
            <a:ext cx="6974230" cy="5150995"/>
          </a:xfrm>
          <a:prstGeom prst="rect">
            <a:avLst/>
          </a:prstGeom>
        </p:spPr>
        <p:txBody>
          <a:bodyPr vert="horz"/>
          <a:lstStyle>
            <a:lvl1pPr marL="0" indent="0" algn="l" defTabSz="1672026" rtl="0" eaLnBrk="1" latinLnBrk="0" hangingPunct="1">
              <a:spcBef>
                <a:spcPct val="20000"/>
              </a:spcBef>
              <a:buFont typeface="Arial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7042" indent="-1045016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65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52091" indent="-836013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118" indent="-836013" algn="l" defTabSz="1672026" rtl="0" eaLnBrk="1" latinLnBrk="0" hangingPunct="1">
              <a:spcBef>
                <a:spcPct val="20000"/>
              </a:spcBef>
              <a:buFont typeface="Arial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96144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68170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40196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12222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3600" dirty="0" smtClean="0"/>
              <a:t>The plot shows the average error in predictions for a multi layer perceptron model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The model produces test accuracy within ~40 seconds of the actual arrival time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Compared with a CNN architecture, the MLP produces lower test loss</a:t>
            </a:r>
          </a:p>
        </p:txBody>
      </p:sp>
      <p:pic>
        <p:nvPicPr>
          <p:cNvPr id="22" name="Content Placeholder 11" descr="neural_net.png"/>
          <p:cNvPicPr>
            <a:picLocks noGrp="1" noChangeAspect="1"/>
          </p:cNvPicPr>
          <p:nvPr>
            <p:ph sz="quarter" idx="2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 b="9485"/>
          <a:stretch/>
        </p:blipFill>
        <p:spPr>
          <a:xfrm>
            <a:off x="19762770" y="4485560"/>
            <a:ext cx="9543185" cy="6095073"/>
          </a:xfrm>
          <a:ln>
            <a:noFill/>
          </a:ln>
        </p:spPr>
      </p:pic>
      <p:sp>
        <p:nvSpPr>
          <p:cNvPr id="23" name="Content Placeholder 14"/>
          <p:cNvSpPr txBox="1">
            <a:spLocks/>
          </p:cNvSpPr>
          <p:nvPr/>
        </p:nvSpPr>
        <p:spPr>
          <a:xfrm>
            <a:off x="29417373" y="4997768"/>
            <a:ext cx="7160952" cy="5150995"/>
          </a:xfrm>
          <a:prstGeom prst="rect">
            <a:avLst/>
          </a:prstGeom>
        </p:spPr>
        <p:txBody>
          <a:bodyPr vert="horz"/>
          <a:lstStyle>
            <a:lvl1pPr marL="0" indent="0" algn="l" defTabSz="1672026" rtl="0" eaLnBrk="1" latinLnBrk="0" hangingPunct="1">
              <a:spcBef>
                <a:spcPct val="20000"/>
              </a:spcBef>
              <a:buFont typeface="Arial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7042" indent="-1045016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65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52091" indent="-836013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118" indent="-836013" algn="l" defTabSz="1672026" rtl="0" eaLnBrk="1" latinLnBrk="0" hangingPunct="1">
              <a:spcBef>
                <a:spcPct val="20000"/>
              </a:spcBef>
              <a:buFont typeface="Arial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96144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68170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40196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12222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Input features: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Travel time (between stops)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Dwell time (time spent at stops)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Schedule adherence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Traffic condition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Time of day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Day of week</a:t>
            </a:r>
          </a:p>
        </p:txBody>
      </p:sp>
      <p:pic>
        <p:nvPicPr>
          <p:cNvPr id="24" name="Content Placeholder 15" descr="Screen Shot 2016-11-21 at 2.24.25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" b="730"/>
          <a:stretch/>
        </p:blipFill>
        <p:spPr>
          <a:xfrm>
            <a:off x="10921473" y="4369686"/>
            <a:ext cx="5286052" cy="4826820"/>
          </a:xfrm>
          <a:prstGeom prst="rect">
            <a:avLst/>
          </a:prstGeom>
          <a:ln>
            <a:noFill/>
          </a:ln>
        </p:spPr>
      </p:pic>
      <p:sp>
        <p:nvSpPr>
          <p:cNvPr id="25" name="Content Placeholder 14"/>
          <p:cNvSpPr txBox="1">
            <a:spLocks noGrp="1"/>
          </p:cNvSpPr>
          <p:nvPr>
            <p:ph sz="quarter" idx="20"/>
          </p:nvPr>
        </p:nvSpPr>
        <p:spPr>
          <a:xfrm>
            <a:off x="21250414" y="12711192"/>
            <a:ext cx="13291916" cy="4929971"/>
          </a:xfrm>
          <a:prstGeom prst="rect">
            <a:avLst/>
          </a:prstGeom>
        </p:spPr>
        <p:txBody>
          <a:bodyPr vert="horz"/>
          <a:lstStyle>
            <a:lvl1pPr marL="0" indent="0" algn="l" defTabSz="1672026" rtl="0" eaLnBrk="1" latinLnBrk="0" hangingPunct="1">
              <a:spcBef>
                <a:spcPct val="20000"/>
              </a:spcBef>
              <a:buFont typeface="Arial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7042" indent="-1045016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65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52091" indent="-836013" algn="l" defTabSz="1672026" rtl="0" eaLnBrk="1" latinLnBrk="0" hangingPunct="1">
              <a:spcBef>
                <a:spcPct val="20000"/>
              </a:spcBef>
              <a:buFont typeface="Arial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118" indent="-836013" algn="l" defTabSz="1672026" rtl="0" eaLnBrk="1" latinLnBrk="0" hangingPunct="1">
              <a:spcBef>
                <a:spcPct val="20000"/>
              </a:spcBef>
              <a:buFont typeface="Arial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96144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68170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40196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12222" indent="-836013" algn="l" defTabSz="1672026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3600" dirty="0" smtClean="0"/>
              <a:t>Although traffic networks are difficult to model, large amounts of data and large models can provide passengers with valuable predictions of arrival times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These predictions can the be used to reduce wait times for passengers and improve network efficiency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Further work includes incorporating more data sources to better model traffic conditions, and using more complex models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52316" y="9160222"/>
            <a:ext cx="91145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 route 1 through </a:t>
            </a:r>
            <a:r>
              <a:rPr lang="en-US" sz="3200" dirty="0" smtClean="0"/>
              <a:t>Boston and Cambridge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204725" y="10580633"/>
            <a:ext cx="91145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Multilayer Perceptron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2592039"/>
      </p:ext>
    </p:extLst>
  </p:cSld>
  <p:clrMapOvr>
    <a:masterClrMapping/>
  </p:clrMapOvr>
  <p:transition xmlns:p14="http://schemas.microsoft.com/office/powerpoint/2010/main" spd="slow" advClick="0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 Column w/boxes">
  <a:themeElements>
    <a:clrScheme name="Custom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287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 Column w/boxes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at ePosterBoards LLC</dc:creator>
  <cp:lastModifiedBy>Cooper</cp:lastModifiedBy>
  <cp:revision>67</cp:revision>
  <dcterms:created xsi:type="dcterms:W3CDTF">2013-11-25T16:31:35Z</dcterms:created>
  <dcterms:modified xsi:type="dcterms:W3CDTF">2018-04-23T18:12:47Z</dcterms:modified>
</cp:coreProperties>
</file>