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6" r:id="rId14"/>
    <p:sldId id="268" r:id="rId15"/>
    <p:sldId id="272" r:id="rId16"/>
    <p:sldId id="271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3DB9-FBE8-46BA-B95A-8089B9B0A9A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050A-FF3D-4BFF-BCF7-5B0151321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3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aterdata.usgs.gov/nwisweb/get_ratings?file_type=exsa&amp;site_no=%7b0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Ruess</a:t>
            </a:r>
            <a:endParaRPr lang="en-US" dirty="0" smtClean="0"/>
          </a:p>
          <a:p>
            <a:r>
              <a:rPr lang="en-US" dirty="0" smtClean="0"/>
              <a:t>Sept. 21,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33101"/>
              </p:ext>
            </p:extLst>
          </p:nvPr>
        </p:nvGraphicFramePr>
        <p:xfrm>
          <a:off x="2136648" y="228600"/>
          <a:ext cx="800042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0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931239"/>
              </p:ext>
            </p:extLst>
          </p:nvPr>
        </p:nvGraphicFramePr>
        <p:xfrm>
          <a:off x="838200" y="1533455"/>
          <a:ext cx="3803248" cy="488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Worksheet" r:id="rId3" imgW="1283988" imgH="1649738" progId="Excel.Sheet.12">
                  <p:embed/>
                </p:oleObj>
              </mc:Choice>
              <mc:Fallback>
                <p:oleObj name="Worksheet" r:id="rId3" imgW="1283988" imgH="16497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33455"/>
                        <a:ext cx="3803248" cy="4884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92454" y="2870521"/>
            <a:ext cx="4757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Average n: 0.265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48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 determination of manning’s roughness for each COMID, given USGS rating curve data. </a:t>
            </a:r>
          </a:p>
          <a:p>
            <a:r>
              <a:rPr lang="en-US" dirty="0" smtClean="0"/>
              <a:t>Compare automated to manual results and adjust accordingly. </a:t>
            </a:r>
          </a:p>
          <a:p>
            <a:r>
              <a:rPr lang="en-US" dirty="0" smtClean="0"/>
              <a:t>Iterate until automation is relatively correct. </a:t>
            </a:r>
          </a:p>
        </p:txBody>
      </p:sp>
    </p:spTree>
    <p:extLst>
      <p:ext uri="{BB962C8B-B14F-4D97-AF65-F5344CB8AC3E}">
        <p14:creationId xmlns:p14="http://schemas.microsoft.com/office/powerpoint/2010/main" val="26122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"/>
            <a:ext cx="1219199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" y="5157787"/>
            <a:ext cx="1733550" cy="1684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4878" y="5317155"/>
            <a:ext cx="483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“INDEP” = Height (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“SHIFT” = displacement from actual bottom</a:t>
            </a:r>
          </a:p>
          <a:p>
            <a:r>
              <a:rPr lang="en-US" dirty="0"/>
              <a:t>	</a:t>
            </a:r>
            <a:r>
              <a:rPr lang="en-US" dirty="0" smtClean="0"/>
              <a:t>( subtract from INDEP to get actual)</a:t>
            </a:r>
          </a:p>
          <a:p>
            <a:r>
              <a:rPr lang="en-US" dirty="0" smtClean="0"/>
              <a:t>“DEP” = Discharge(</a:t>
            </a:r>
            <a:r>
              <a:rPr lang="en-US" dirty="0" err="1" smtClean="0"/>
              <a:t>cfs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1238" y="5557838"/>
            <a:ext cx="264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“INDEP” = Height (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“DEP” = Discharge(</a:t>
            </a:r>
            <a:r>
              <a:rPr lang="en-US" dirty="0" err="1" smtClean="0"/>
              <a:t>cfs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6518"/>
            <a:ext cx="24275628" cy="13655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40" y="95250"/>
            <a:ext cx="526098" cy="683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4279" y="1128441"/>
            <a:ext cx="991076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“INDEP” = Height (</a:t>
            </a:r>
            <a:r>
              <a:rPr lang="en-US" sz="2800" dirty="0" err="1" smtClean="0"/>
              <a:t>ft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each COMID: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each height (</a:t>
            </a:r>
            <a:r>
              <a:rPr lang="en-US" sz="2800" dirty="0" err="1" smtClean="0"/>
              <a:t>ft</a:t>
            </a:r>
            <a:r>
              <a:rPr lang="en-US" sz="2800" dirty="0" smtClean="0"/>
              <a:t>) in HAND </a:t>
            </a:r>
            <a:r>
              <a:rPr lang="en-US" sz="2800" dirty="0" err="1" smtClean="0"/>
              <a:t>netCDF</a:t>
            </a:r>
            <a:r>
              <a:rPr lang="en-US" sz="2800" dirty="0" smtClean="0"/>
              <a:t> file (0, 1, 2, … 48)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Pull corresponding </a:t>
            </a:r>
            <a:r>
              <a:rPr lang="en-US" sz="2800" dirty="0" err="1" smtClean="0"/>
              <a:t>WetArea</a:t>
            </a:r>
            <a:r>
              <a:rPr lang="en-US" sz="2800" dirty="0" smtClean="0"/>
              <a:t>, </a:t>
            </a:r>
            <a:r>
              <a:rPr lang="en-US" sz="2800" dirty="0" err="1" smtClean="0"/>
              <a:t>HydraulicRadius</a:t>
            </a:r>
            <a:r>
              <a:rPr lang="en-US" sz="2800" dirty="0" smtClean="0"/>
              <a:t>, and Slope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Pull corresponding USGS discharge (use USGS rating curve)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Calculate manning’s roughness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Average all roughness values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Return average manning’s roughness for each COMID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2"/>
              <p:cNvSpPr txBox="1"/>
              <p:nvPr/>
            </p:nvSpPr>
            <p:spPr>
              <a:xfrm>
                <a:off x="4200141" y="5120955"/>
                <a:ext cx="3255185" cy="87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41" y="5120955"/>
                <a:ext cx="3255185" cy="8737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5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At-a-station Hydraulic-Geometry (AHG)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river geometry to determine stream velocity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 = velocity</a:t>
            </a:r>
          </a:p>
          <a:p>
            <a:r>
              <a:rPr lang="en-US" dirty="0" smtClean="0"/>
              <a:t>K = 1 / n , n = manning roughness</a:t>
            </a:r>
          </a:p>
          <a:p>
            <a:r>
              <a:rPr lang="en-US" dirty="0" smtClean="0"/>
              <a:t>Y = average channel depth</a:t>
            </a:r>
          </a:p>
          <a:p>
            <a:r>
              <a:rPr lang="en-US" dirty="0" smtClean="0"/>
              <a:t>S = slope</a:t>
            </a:r>
          </a:p>
          <a:p>
            <a:r>
              <a:rPr lang="en-US" dirty="0" smtClean="0"/>
              <a:t>P = 0.667 (</a:t>
            </a:r>
            <a:r>
              <a:rPr lang="en-US" dirty="0" err="1" smtClean="0"/>
              <a:t>Dingman</a:t>
            </a:r>
            <a:r>
              <a:rPr lang="en-US" dirty="0" smtClean="0"/>
              <a:t>, 2007)</a:t>
            </a:r>
          </a:p>
          <a:p>
            <a:r>
              <a:rPr lang="en-US" dirty="0" smtClean="0"/>
              <a:t>Q = 0.500 (</a:t>
            </a:r>
            <a:r>
              <a:rPr lang="en-US" dirty="0" err="1" smtClean="0"/>
              <a:t>Dingman</a:t>
            </a:r>
            <a:r>
              <a:rPr lang="en-US" dirty="0" smtClean="0"/>
              <a:t>, 2007)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6" t="16112" r="56667" b="59074"/>
          <a:stretch/>
        </p:blipFill>
        <p:spPr>
          <a:xfrm>
            <a:off x="6153148" y="1690688"/>
            <a:ext cx="5781675" cy="1952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142" r="7865" b="70098"/>
          <a:stretch/>
        </p:blipFill>
        <p:spPr>
          <a:xfrm>
            <a:off x="6331352" y="3884816"/>
            <a:ext cx="5242875" cy="193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7474" y="4324173"/>
            <a:ext cx="3918030" cy="48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6849" y="5052349"/>
            <a:ext cx="129238" cy="98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66505" y="4675160"/>
            <a:ext cx="55245" cy="60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96089" y="5688620"/>
            <a:ext cx="56196" cy="6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64229" y="5684809"/>
            <a:ext cx="54291" cy="6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34414" y="3999053"/>
            <a:ext cx="79056" cy="70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24" y="2667096"/>
            <a:ext cx="206859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1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average depth</a:t>
            </a:r>
          </a:p>
          <a:p>
            <a:r>
              <a:rPr lang="en-US" dirty="0" err="1" smtClean="0"/>
              <a:t>Ym</a:t>
            </a:r>
            <a:r>
              <a:rPr lang="en-US" dirty="0" smtClean="0"/>
              <a:t> = maximum depth</a:t>
            </a:r>
          </a:p>
          <a:p>
            <a:r>
              <a:rPr lang="en-US" dirty="0" smtClean="0"/>
              <a:t>r = shape of channel (2 for parabolic)</a:t>
            </a:r>
          </a:p>
          <a:p>
            <a:r>
              <a:rPr lang="en-US" dirty="0" smtClean="0"/>
              <a:t>Given </a:t>
            </a:r>
            <a:r>
              <a:rPr lang="en-US" dirty="0" err="1" smtClean="0"/>
              <a:t>Ym</a:t>
            </a:r>
            <a:r>
              <a:rPr lang="en-US" dirty="0" smtClean="0"/>
              <a:t>, can compute Y given 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1" t="39895" r="4434" b="849"/>
          <a:stretch/>
        </p:blipFill>
        <p:spPr>
          <a:xfrm>
            <a:off x="6991109" y="1690688"/>
            <a:ext cx="4259483" cy="2869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92" y="4103125"/>
            <a:ext cx="2639557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9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then use following relationships to calculate a, b, c, f, k, 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Finally, plug Q into manning’s equation using HAND </a:t>
            </a:r>
            <a:r>
              <a:rPr lang="en-US" dirty="0" err="1" smtClean="0"/>
              <a:t>WetArea</a:t>
            </a:r>
            <a:r>
              <a:rPr lang="en-US" dirty="0" smtClean="0"/>
              <a:t>, </a:t>
            </a:r>
            <a:r>
              <a:rPr lang="en-US" dirty="0" err="1" smtClean="0"/>
              <a:t>HydraulicRadius</a:t>
            </a:r>
            <a:r>
              <a:rPr lang="en-US" dirty="0" smtClean="0"/>
              <a:t>, and Slope, and </a:t>
            </a:r>
            <a:r>
              <a:rPr lang="en-US" dirty="0" smtClean="0"/>
              <a:t>back-calculate </a:t>
            </a:r>
            <a:r>
              <a:rPr lang="en-US" dirty="0" smtClean="0"/>
              <a:t>roughness.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18" y="2590483"/>
            <a:ext cx="1681961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6" y="2590483"/>
            <a:ext cx="1401679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243" y="2590483"/>
            <a:ext cx="1479177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2"/>
              <p:cNvSpPr txBox="1"/>
              <p:nvPr/>
            </p:nvSpPr>
            <p:spPr>
              <a:xfrm>
                <a:off x="3946141" y="4636920"/>
                <a:ext cx="3255185" cy="873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Sup>
                        <m:sSubSup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141" y="4636920"/>
                <a:ext cx="3255185" cy="8737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machine-learning algorithm to compute manning’s roughness using a fraction of available USGS rating curve data (</a:t>
            </a:r>
            <a:r>
              <a:rPr lang="en-US" dirty="0" err="1" smtClean="0"/>
              <a:t>ie</a:t>
            </a:r>
            <a:r>
              <a:rPr lang="en-US" dirty="0" smtClean="0"/>
              <a:t>. 90%)</a:t>
            </a:r>
          </a:p>
          <a:p>
            <a:r>
              <a:rPr lang="en-US" dirty="0" smtClean="0"/>
              <a:t>Manually assign roughness to test fraction (</a:t>
            </a:r>
            <a:r>
              <a:rPr lang="en-US" dirty="0" err="1" smtClean="0"/>
              <a:t>ie</a:t>
            </a:r>
            <a:r>
              <a:rPr lang="en-US" dirty="0" smtClean="0"/>
              <a:t>. 10%)</a:t>
            </a:r>
          </a:p>
          <a:p>
            <a:r>
              <a:rPr lang="en-US" dirty="0" smtClean="0"/>
              <a:t>Apply algorithm to test fraction (</a:t>
            </a:r>
            <a:r>
              <a:rPr lang="en-US" dirty="0" err="1" smtClean="0"/>
              <a:t>ie</a:t>
            </a:r>
            <a:r>
              <a:rPr lang="en-US" dirty="0" smtClean="0"/>
              <a:t>. 10%)</a:t>
            </a:r>
          </a:p>
          <a:p>
            <a:r>
              <a:rPr lang="en-US" dirty="0" smtClean="0"/>
              <a:t>Validate/verify correctness of algorithm on test fraction (</a:t>
            </a:r>
            <a:r>
              <a:rPr lang="en-US" dirty="0" err="1" smtClean="0"/>
              <a:t>ie</a:t>
            </a:r>
            <a:r>
              <a:rPr lang="en-US" dirty="0" smtClean="0"/>
              <a:t>. 10%)</a:t>
            </a:r>
          </a:p>
          <a:p>
            <a:r>
              <a:rPr lang="en-US" dirty="0" smtClean="0"/>
              <a:t>Compare automated to manual results and adjust accordingly. </a:t>
            </a:r>
          </a:p>
          <a:p>
            <a:r>
              <a:rPr lang="en-US" dirty="0" smtClean="0"/>
              <a:t>Implement algorithm on remaining 2.7 million reaches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USGS rating curves from URL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http://waterdata.usgs.gov/nwisweb/get_ratings?file_type=exsa&amp;site_no={0}</a:t>
            </a:r>
            <a:endParaRPr lang="en-US" sz="2400" dirty="0" smtClean="0"/>
          </a:p>
          <a:p>
            <a:r>
              <a:rPr lang="en-US" dirty="0" smtClean="0"/>
              <a:t>HAND rating curves from </a:t>
            </a:r>
            <a:r>
              <a:rPr lang="en-US" dirty="0" err="1" smtClean="0"/>
              <a:t>netCDF</a:t>
            </a:r>
            <a:r>
              <a:rPr lang="en-US" dirty="0" smtClean="0"/>
              <a:t> file (from Xing)</a:t>
            </a:r>
          </a:p>
          <a:p>
            <a:r>
              <a:rPr lang="en-US" dirty="0" smtClean="0"/>
              <a:t>Calculated HAND rating curves from </a:t>
            </a:r>
            <a:r>
              <a:rPr lang="en-US" dirty="0" err="1" smtClean="0"/>
              <a:t>netCDF</a:t>
            </a:r>
            <a:r>
              <a:rPr lang="en-US" dirty="0" smtClean="0"/>
              <a:t> file (from Xing)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WetArea</a:t>
            </a:r>
            <a:r>
              <a:rPr lang="en-US" dirty="0" smtClean="0"/>
              <a:t>, </a:t>
            </a:r>
            <a:r>
              <a:rPr lang="en-US" dirty="0" err="1" smtClean="0"/>
              <a:t>HydraulicRadius</a:t>
            </a:r>
            <a:r>
              <a:rPr lang="en-US" dirty="0" smtClean="0"/>
              <a:t>, and Slope parameters with a fixed n</a:t>
            </a:r>
          </a:p>
          <a:p>
            <a:pPr lvl="1"/>
            <a:r>
              <a:rPr lang="en-US" dirty="0" smtClean="0"/>
              <a:t>Tested with n = 0.05 and is nearly identical to Xing’s rating curves</a:t>
            </a:r>
          </a:p>
          <a:p>
            <a:r>
              <a:rPr lang="en-US" dirty="0" smtClean="0"/>
              <a:t>Manually approximated n-value to match HAND to USGS rating curves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673"/>
              </p:ext>
            </p:extLst>
          </p:nvPr>
        </p:nvGraphicFramePr>
        <p:xfrm>
          <a:off x="2136648" y="228600"/>
          <a:ext cx="800042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6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95702"/>
              </p:ext>
            </p:extLst>
          </p:nvPr>
        </p:nvGraphicFramePr>
        <p:xfrm>
          <a:off x="2136648" y="228600"/>
          <a:ext cx="800042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0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78094"/>
              </p:ext>
            </p:extLst>
          </p:nvPr>
        </p:nvGraphicFramePr>
        <p:xfrm>
          <a:off x="2136648" y="228600"/>
          <a:ext cx="800042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0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9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928270"/>
              </p:ext>
            </p:extLst>
          </p:nvPr>
        </p:nvGraphicFramePr>
        <p:xfrm>
          <a:off x="2136648" y="228600"/>
          <a:ext cx="800042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0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5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3282"/>
              </p:ext>
            </p:extLst>
          </p:nvPr>
        </p:nvGraphicFramePr>
        <p:xfrm>
          <a:off x="1981200" y="228600"/>
          <a:ext cx="8223481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Acrobat Document" r:id="rId3" imgW="5486400" imgH="4270908" progId="AcroExch.Document.DC">
                  <p:embed/>
                </p:oleObj>
              </mc:Choice>
              <mc:Fallback>
                <p:oleObj name="Acrobat Document" r:id="rId3" imgW="5486400" imgH="427090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28600"/>
                        <a:ext cx="8223481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7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51089"/>
              </p:ext>
            </p:extLst>
          </p:nvPr>
        </p:nvGraphicFramePr>
        <p:xfrm>
          <a:off x="2136648" y="228600"/>
          <a:ext cx="800042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4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0744"/>
              </p:ext>
            </p:extLst>
          </p:nvPr>
        </p:nvGraphicFramePr>
        <p:xfrm>
          <a:off x="2136648" y="228600"/>
          <a:ext cx="800042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Acrobat Document" r:id="rId3" imgW="5486400" imgH="4388837" progId="AcroExch.Document.DC">
                  <p:embed/>
                </p:oleObj>
              </mc:Choice>
              <mc:Fallback>
                <p:oleObj name="Acrobat Document" r:id="rId3" imgW="5486400" imgH="43888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6648" y="228600"/>
                        <a:ext cx="8000422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1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414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Acrobat Document</vt:lpstr>
      <vt:lpstr>Worksheet</vt:lpstr>
      <vt:lpstr>Progress Report</vt:lpstr>
      <vt:lpstr>Progress Made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Results</vt:lpstr>
      <vt:lpstr>Next Steps</vt:lpstr>
      <vt:lpstr>PowerPoint Presentation</vt:lpstr>
      <vt:lpstr>PowerPoint Presentation</vt:lpstr>
      <vt:lpstr>At-a-station Hydraulic-Geometry (AHG)</vt:lpstr>
      <vt:lpstr>AHG continued</vt:lpstr>
      <vt:lpstr>AHG continued</vt:lpstr>
      <vt:lpstr>Final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30</cp:revision>
  <dcterms:created xsi:type="dcterms:W3CDTF">2016-09-21T15:38:07Z</dcterms:created>
  <dcterms:modified xsi:type="dcterms:W3CDTF">2016-09-21T18:50:42Z</dcterms:modified>
</cp:coreProperties>
</file>