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80" r:id="rId5"/>
    <p:sldId id="261" r:id="rId6"/>
    <p:sldId id="262" r:id="rId7"/>
    <p:sldId id="281" r:id="rId8"/>
    <p:sldId id="265" r:id="rId9"/>
    <p:sldId id="282" r:id="rId10"/>
    <p:sldId id="263" r:id="rId11"/>
    <p:sldId id="283" r:id="rId12"/>
    <p:sldId id="264" r:id="rId13"/>
    <p:sldId id="285" r:id="rId14"/>
    <p:sldId id="284" r:id="rId15"/>
    <p:sldId id="267" r:id="rId16"/>
    <p:sldId id="269" r:id="rId17"/>
    <p:sldId id="272" r:id="rId18"/>
    <p:sldId id="275" r:id="rId19"/>
    <p:sldId id="270" r:id="rId20"/>
    <p:sldId id="273" r:id="rId21"/>
    <p:sldId id="274" r:id="rId22"/>
    <p:sldId id="276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96B54CCE-27A4-4CE4-808A-8F82ADACA89F}">
          <p14:sldIdLst>
            <p14:sldId id="256"/>
            <p14:sldId id="257"/>
            <p14:sldId id="279"/>
            <p14:sldId id="280"/>
            <p14:sldId id="261"/>
            <p14:sldId id="262"/>
            <p14:sldId id="281"/>
            <p14:sldId id="265"/>
            <p14:sldId id="282"/>
            <p14:sldId id="263"/>
            <p14:sldId id="283"/>
            <p14:sldId id="264"/>
            <p14:sldId id="285"/>
            <p14:sldId id="284"/>
            <p14:sldId id="267"/>
            <p14:sldId id="269"/>
            <p14:sldId id="272"/>
            <p14:sldId id="275"/>
            <p14:sldId id="270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D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2E6"/>
          </a:solidFill>
        </a:fill>
      </a:tcStyle>
    </a:wholeTbl>
    <a:band2H>
      <a:tcTxStyle/>
      <a:tcStyle>
        <a:tcBdr/>
        <a:fill>
          <a:solidFill>
            <a:srgbClr val="E7EA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CBCB"/>
          </a:solidFill>
        </a:fill>
      </a:tcStyle>
    </a:wholeTbl>
    <a:band2H>
      <a:tcTxStyle/>
      <a:tcStyle>
        <a:tcBdr/>
        <a:fill>
          <a:solidFill>
            <a:srgbClr val="FA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8D9"/>
          </a:solidFill>
        </a:fill>
      </a:tcStyle>
    </a:wholeTbl>
    <a:band2H>
      <a:tcTxStyle/>
      <a:tcStyle>
        <a:tcBdr/>
        <a:fill>
          <a:solidFill>
            <a:srgbClr val="EB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 slide: say that currently there exists  no solution for the LBA users to detect this privacy risk.</a:t>
            </a:r>
          </a:p>
        </p:txBody>
      </p:sp>
    </p:spTree>
    <p:extLst>
      <p:ext uri="{BB962C8B-B14F-4D97-AF65-F5344CB8AC3E}">
        <p14:creationId xmlns:p14="http://schemas.microsoft.com/office/powerpoint/2010/main" val="361412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251518" y="2708918"/>
            <a:ext cx="8640963" cy="1440162"/>
          </a:xfrm>
          <a:prstGeom prst="rect">
            <a:avLst/>
          </a:prstGeom>
        </p:spPr>
        <p:txBody>
          <a:bodyPr anchor="b"/>
          <a:lstStyle>
            <a:lvl1pPr>
              <a:defRPr u="none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1518" y="4464113"/>
            <a:ext cx="8640963" cy="112512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u="sng">
                <a:solidFill>
                  <a:schemeClr val="accent6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0">
              <a:buClrTx/>
              <a:buSzTx/>
              <a:buNone/>
              <a:defRPr u="sng">
                <a:solidFill>
                  <a:schemeClr val="accent6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0">
              <a:buClrTx/>
              <a:buSzTx/>
              <a:buNone/>
              <a:defRPr u="sng">
                <a:solidFill>
                  <a:schemeClr val="accent6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0">
              <a:buClrTx/>
              <a:buSzTx/>
              <a:buNone/>
              <a:defRPr>
                <a:solidFill>
                  <a:schemeClr val="accent6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0">
              <a:buClrTx/>
              <a:buSzTx/>
              <a:buNone/>
              <a:defRPr>
                <a:solidFill>
                  <a:schemeClr val="accent6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14" name="Grafik 9" descr="Grafik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0112" y="836712"/>
            <a:ext cx="3101303" cy="65952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166614" y="6158231"/>
            <a:ext cx="386587" cy="396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51518" y="1600200"/>
            <a:ext cx="4140463" cy="452596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1518" y="1535112"/>
            <a:ext cx="4140463" cy="63976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200" b="1"/>
            </a:lvl1pPr>
            <a:lvl2pPr marL="0" indent="0">
              <a:spcBef>
                <a:spcPts val="500"/>
              </a:spcBef>
              <a:buClrTx/>
              <a:buSzTx/>
              <a:buNone/>
              <a:defRPr sz="2200" b="1"/>
            </a:lvl2pPr>
            <a:lvl3pPr marL="0" indent="0">
              <a:spcBef>
                <a:spcPts val="500"/>
              </a:spcBef>
              <a:buClrTx/>
              <a:buSzTx/>
              <a:buNone/>
              <a:defRPr sz="2200" b="1"/>
            </a:lvl3pPr>
            <a:lvl4pPr marL="0" indent="0">
              <a:spcBef>
                <a:spcPts val="500"/>
              </a:spcBef>
              <a:buClrTx/>
              <a:buSzTx/>
              <a:buNone/>
              <a:defRPr sz="2200" b="1"/>
            </a:lvl4pPr>
            <a:lvl5pPr marL="0" indent="0">
              <a:spcBef>
                <a:spcPts val="500"/>
              </a:spcBef>
              <a:buClrTx/>
              <a:buSzTx/>
              <a:buNone/>
              <a:defRPr sz="2200" b="1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2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752020" y="1535112"/>
            <a:ext cx="4140461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66" name="Bildplatzhalt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47"/>
            <a:ext cx="5486402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chemeClr val="accent6"/>
                </a:solidFill>
              </a:defRPr>
            </a:lvl1pPr>
            <a:lvl2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chemeClr val="accent6"/>
                </a:solidFill>
              </a:defRPr>
            </a:lvl2pPr>
            <a:lvl3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chemeClr val="accent6"/>
                </a:solidFill>
              </a:defRPr>
            </a:lvl3pPr>
            <a:lvl4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chemeClr val="accent6"/>
                </a:solidFill>
              </a:defRPr>
            </a:lvl4pPr>
            <a:lvl5pPr marL="0" indent="0">
              <a:spcBef>
                <a:spcPts val="300"/>
              </a:spcBef>
              <a:buClrTx/>
              <a:buSzTx/>
              <a:buNone/>
              <a:defRPr sz="1400">
                <a:solidFill>
                  <a:schemeClr val="accent6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6" descr="Grafik 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7979" y="6438967"/>
            <a:ext cx="2124525" cy="3024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1518" y="1603431"/>
            <a:ext cx="8640963" cy="453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251518" y="228600"/>
            <a:ext cx="8641008" cy="1094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5894" y="6396904"/>
            <a:ext cx="3865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2000">
                <a:solidFill>
                  <a:schemeClr val="accent6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137CBE"/>
          </a:solidFill>
          <a:uFillTx/>
          <a:latin typeface="Segoe UI Light"/>
          <a:ea typeface="Segoe UI Light"/>
          <a:cs typeface="Segoe UI Light"/>
          <a:sym typeface="Segoe UI Ligh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137CBE"/>
          </a:solidFill>
          <a:uFillTx/>
          <a:latin typeface="Segoe UI Light"/>
          <a:ea typeface="Segoe UI Light"/>
          <a:cs typeface="Segoe UI Light"/>
          <a:sym typeface="Segoe UI Ligh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137CBE"/>
          </a:solidFill>
          <a:uFillTx/>
          <a:latin typeface="Segoe UI Light"/>
          <a:ea typeface="Segoe UI Light"/>
          <a:cs typeface="Segoe UI Light"/>
          <a:sym typeface="Segoe UI Ligh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137CBE"/>
          </a:solidFill>
          <a:uFillTx/>
          <a:latin typeface="Segoe UI Light"/>
          <a:ea typeface="Segoe UI Light"/>
          <a:cs typeface="Segoe UI Light"/>
          <a:sym typeface="Segoe UI Ligh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137CBE"/>
          </a:solidFill>
          <a:uFillTx/>
          <a:latin typeface="Segoe UI Light"/>
          <a:ea typeface="Segoe UI Light"/>
          <a:cs typeface="Segoe UI Light"/>
          <a:sym typeface="Segoe UI Ligh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137CBE"/>
          </a:solidFill>
          <a:uFillTx/>
          <a:latin typeface="Segoe UI Light"/>
          <a:ea typeface="Segoe UI Light"/>
          <a:cs typeface="Segoe UI Light"/>
          <a:sym typeface="Segoe UI Ligh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137CBE"/>
          </a:solidFill>
          <a:uFillTx/>
          <a:latin typeface="Segoe UI Light"/>
          <a:ea typeface="Segoe UI Light"/>
          <a:cs typeface="Segoe UI Light"/>
          <a:sym typeface="Segoe UI Ligh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137CBE"/>
          </a:solidFill>
          <a:uFillTx/>
          <a:latin typeface="Segoe UI Light"/>
          <a:ea typeface="Segoe UI Light"/>
          <a:cs typeface="Segoe UI Light"/>
          <a:sym typeface="Segoe UI Ligh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137CBE"/>
          </a:solidFill>
          <a:uFillTx/>
          <a:latin typeface="Segoe UI Light"/>
          <a:ea typeface="Segoe UI Light"/>
          <a:cs typeface="Segoe UI Light"/>
          <a:sym typeface="Segoe U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37CBE"/>
        </a:buClr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774700" marR="0" indent="-317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37CBE"/>
        </a:buClr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37CBE"/>
        </a:buClr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1698170" marR="0" indent="-32657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37CBE"/>
        </a:buClr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2155370" marR="0" indent="-32657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37CBE"/>
        </a:buClr>
        <a:buSzPct val="100000"/>
        <a:buFontTx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37CBE"/>
        </a:buClr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37CBE"/>
        </a:buClr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37CBE"/>
        </a:buClr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37CBE"/>
        </a:buClr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 txBox="1">
            <a:spLocks noGrp="1"/>
          </p:cNvSpPr>
          <p:nvPr>
            <p:ph type="ctrTitle"/>
          </p:nvPr>
        </p:nvSpPr>
        <p:spPr>
          <a:xfrm>
            <a:off x="251519" y="2708918"/>
            <a:ext cx="8640962" cy="144016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defRPr sz="3500"/>
            </a:lvl1pPr>
          </a:lstStyle>
          <a:p>
            <a:r>
              <a:rPr lang="en-US" sz="2700" dirty="0">
                <a:solidFill>
                  <a:schemeClr val="tx1"/>
                </a:solidFill>
              </a:rPr>
              <a:t>Masters Thesis</a:t>
            </a:r>
            <a:br>
              <a:rPr lang="en-US" sz="3600" dirty="0"/>
            </a:br>
            <a:r>
              <a:rPr lang="en-US" sz="3600" dirty="0"/>
              <a:t>Design and Development of Software Agents for Location Privacy-risk estimation</a:t>
            </a:r>
            <a:endParaRPr sz="3600" dirty="0"/>
          </a:p>
        </p:txBody>
      </p:sp>
      <p:sp>
        <p:nvSpPr>
          <p:cNvPr id="78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51519" y="4293096"/>
            <a:ext cx="8640962" cy="6480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u="sng">
                <a:latin typeface="Segoe UI"/>
                <a:ea typeface="Segoe UI"/>
                <a:cs typeface="Segoe UI"/>
                <a:sym typeface="Segoe UI"/>
              </a:defRPr>
            </a:pPr>
            <a:r>
              <a:rPr b="1" dirty="0"/>
              <a:t>Shashank Sharma</a:t>
            </a:r>
            <a:r>
              <a:rPr lang="de-DE" u="none" dirty="0"/>
              <a:t>, </a:t>
            </a:r>
            <a:r>
              <a:rPr lang="en-US" sz="1800" u="none" dirty="0"/>
              <a:t>M. Sc. Zohaib Riaz, Prof. Dr. Kurt Rothermel</a:t>
            </a:r>
          </a:p>
        </p:txBody>
      </p:sp>
      <p:sp>
        <p:nvSpPr>
          <p:cNvPr id="79" name="Rechteck 6"/>
          <p:cNvSpPr txBox="1"/>
          <p:nvPr/>
        </p:nvSpPr>
        <p:spPr>
          <a:xfrm>
            <a:off x="251519" y="5860139"/>
            <a:ext cx="835292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80808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algn="ctr"/>
            <a:r>
              <a:rPr lang="en-US" dirty="0"/>
              <a:t>Institute of Parallel and Distributed Systems (IPVS)</a:t>
            </a:r>
          </a:p>
          <a:p>
            <a:pPr algn="ctr"/>
            <a:r>
              <a:rPr lang="de-DE" dirty="0"/>
              <a:t>07</a:t>
            </a:r>
            <a:r>
              <a:rPr dirty="0"/>
              <a:t>-1</a:t>
            </a:r>
            <a:r>
              <a:rPr lang="de-DE" dirty="0"/>
              <a:t>2</a:t>
            </a:r>
            <a:r>
              <a:rPr dirty="0"/>
              <a:t>-201</a:t>
            </a:r>
            <a:r>
              <a:rPr lang="de-DE" dirty="0"/>
              <a:t>8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2984-98EF-44E7-8AD6-1B98889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Stay-points Detection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39168-9CE7-4E10-B2AE-788824E0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63" y="1886078"/>
            <a:ext cx="3785187" cy="3350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81125D1-4261-4F73-8B68-0B180DCD675F}"/>
              </a:ext>
            </a:extLst>
          </p:cNvPr>
          <p:cNvSpPr/>
          <p:nvPr/>
        </p:nvSpPr>
        <p:spPr>
          <a:xfrm>
            <a:off x="467239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D3551D-02DC-424A-8FAA-97465C6BA4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1518" y="1886078"/>
            <a:ext cx="5115612" cy="21667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Stay-points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sp = {sp</a:t>
            </a:r>
            <a:r>
              <a:rPr lang="en-US" sz="1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1,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sp</a:t>
            </a:r>
            <a:r>
              <a:rPr lang="en-US" sz="1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… sp</a:t>
            </a:r>
            <a:r>
              <a:rPr lang="en-US" sz="1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are the locations where the user spent ample time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Time and distance based clustering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works based on a distance threshold </a:t>
            </a:r>
            <a:r>
              <a:rPr lang="en-US" sz="1800" i="1" dirty="0" err="1"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d_th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 and time threshold </a:t>
            </a:r>
            <a:r>
              <a:rPr lang="en-US" sz="1800" i="1" dirty="0" err="1"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t_th</a:t>
            </a:r>
            <a:endParaRPr lang="en-US" sz="18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hangingPunct="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Tx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Clusters a and b are detected as stay-points &amp; i1, i2, i3 are rejected as noise 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ABFA96-DAF5-45E4-994F-2D53D19EC5B0}"/>
              </a:ext>
            </a:extLst>
          </p:cNvPr>
          <p:cNvSpPr txBox="1"/>
          <p:nvPr/>
        </p:nvSpPr>
        <p:spPr>
          <a:xfrm>
            <a:off x="5688876" y="5854337"/>
            <a:ext cx="3319174" cy="323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Time and Distance 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23328504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735A-66DC-448F-954B-9516A63F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Stay-points Detection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C97115-CB4D-4002-BC1F-18478D395108}"/>
              </a:ext>
            </a:extLst>
          </p:cNvPr>
          <p:cNvSpPr/>
          <p:nvPr/>
        </p:nvSpPr>
        <p:spPr>
          <a:xfrm>
            <a:off x="467239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1D8F89-7614-47B3-88F7-5B411B1E5031}"/>
              </a:ext>
            </a:extLst>
          </p:cNvPr>
          <p:cNvGrpSpPr/>
          <p:nvPr/>
        </p:nvGrpSpPr>
        <p:grpSpPr>
          <a:xfrm>
            <a:off x="661336" y="2277473"/>
            <a:ext cx="7461290" cy="982159"/>
            <a:chOff x="1011382" y="5276321"/>
            <a:chExt cx="10136938" cy="132795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74F344-3365-490F-8E82-EF3B4A56A2C4}"/>
                </a:ext>
              </a:extLst>
            </p:cNvPr>
            <p:cNvCxnSpPr/>
            <p:nvPr/>
          </p:nvCxnSpPr>
          <p:spPr>
            <a:xfrm flipH="1">
              <a:off x="1011382" y="5699117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F29011E-1AA5-4F83-AA97-63F3F8D4ACC5}"/>
                </a:ext>
              </a:extLst>
            </p:cNvPr>
            <p:cNvCxnSpPr/>
            <p:nvPr/>
          </p:nvCxnSpPr>
          <p:spPr>
            <a:xfrm>
              <a:off x="1888836" y="5699117"/>
              <a:ext cx="835891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00BB36D-E3B6-4B59-8654-5E8FBC7F475C}"/>
                </a:ext>
              </a:extLst>
            </p:cNvPr>
            <p:cNvCxnSpPr/>
            <p:nvPr/>
          </p:nvCxnSpPr>
          <p:spPr>
            <a:xfrm flipH="1">
              <a:off x="10270866" y="5694505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FCCB66-4B6B-4EE3-A33F-EB4222E2535F}"/>
                </a:ext>
              </a:extLst>
            </p:cNvPr>
            <p:cNvCxnSpPr/>
            <p:nvPr/>
          </p:nvCxnSpPr>
          <p:spPr>
            <a:xfrm flipH="1">
              <a:off x="1011382" y="6359517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819297-00DC-4C0D-9E27-ABC823D6E61F}"/>
                </a:ext>
              </a:extLst>
            </p:cNvPr>
            <p:cNvCxnSpPr/>
            <p:nvPr/>
          </p:nvCxnSpPr>
          <p:spPr>
            <a:xfrm>
              <a:off x="1888836" y="6359517"/>
              <a:ext cx="835891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F375559-73A3-4012-8A16-8116EFA9191F}"/>
                </a:ext>
              </a:extLst>
            </p:cNvPr>
            <p:cNvCxnSpPr/>
            <p:nvPr/>
          </p:nvCxnSpPr>
          <p:spPr>
            <a:xfrm flipH="1">
              <a:off x="10270866" y="6354905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D69FBC-B461-40F7-89F7-19048892E7D4}"/>
                </a:ext>
              </a:extLst>
            </p:cNvPr>
            <p:cNvCxnSpPr/>
            <p:nvPr/>
          </p:nvCxnSpPr>
          <p:spPr>
            <a:xfrm>
              <a:off x="3261756" y="5386398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125FAB-5296-4FFA-8F23-A25B1C7D8E3D}"/>
                </a:ext>
              </a:extLst>
            </p:cNvPr>
            <p:cNvCxnSpPr/>
            <p:nvPr/>
          </p:nvCxnSpPr>
          <p:spPr>
            <a:xfrm>
              <a:off x="7848272" y="5391678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A51B92-669A-4299-806B-12F88AEE47C4}"/>
                </a:ext>
              </a:extLst>
            </p:cNvPr>
            <p:cNvCxnSpPr/>
            <p:nvPr/>
          </p:nvCxnSpPr>
          <p:spPr>
            <a:xfrm>
              <a:off x="5555014" y="5389038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6A3459-330F-46F5-B9CC-83F5C0FFD34F}"/>
                </a:ext>
              </a:extLst>
            </p:cNvPr>
            <p:cNvCxnSpPr/>
            <p:nvPr/>
          </p:nvCxnSpPr>
          <p:spPr>
            <a:xfrm>
              <a:off x="10141528" y="5394316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AF3CF5-E512-4114-AE47-B8CB6857F399}"/>
                </a:ext>
              </a:extLst>
            </p:cNvPr>
            <p:cNvCxnSpPr/>
            <p:nvPr/>
          </p:nvCxnSpPr>
          <p:spPr>
            <a:xfrm>
              <a:off x="4408385" y="5387718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411931-BDF3-4CC8-8170-A87FEF2F2AAC}"/>
                </a:ext>
              </a:extLst>
            </p:cNvPr>
            <p:cNvCxnSpPr/>
            <p:nvPr/>
          </p:nvCxnSpPr>
          <p:spPr>
            <a:xfrm>
              <a:off x="6701643" y="5390358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1D15E8-A179-428F-9609-06887A7C048F}"/>
                </a:ext>
              </a:extLst>
            </p:cNvPr>
            <p:cNvCxnSpPr/>
            <p:nvPr/>
          </p:nvCxnSpPr>
          <p:spPr>
            <a:xfrm>
              <a:off x="8994901" y="5392998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2BA8AF-CF7A-4D63-9A28-CFCD153254BC}"/>
                </a:ext>
              </a:extLst>
            </p:cNvPr>
            <p:cNvCxnSpPr/>
            <p:nvPr/>
          </p:nvCxnSpPr>
          <p:spPr>
            <a:xfrm>
              <a:off x="2115127" y="5385078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DDB644-0605-4AB4-B8C4-DC9E03309ED4}"/>
                </a:ext>
              </a:extLst>
            </p:cNvPr>
            <p:cNvSpPr txBox="1"/>
            <p:nvPr/>
          </p:nvSpPr>
          <p:spPr>
            <a:xfrm>
              <a:off x="1651248" y="5276321"/>
              <a:ext cx="9176328" cy="332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latin typeface="Segoe UI" panose="020B0502040204020203" pitchFamily="34" charset="0"/>
                  <a:ea typeface="CMU Bright" panose="02000603000000000000" pitchFamily="2" charset="0"/>
                  <a:cs typeface="Segoe UI" panose="020B0502040204020203" pitchFamily="34" charset="0"/>
                </a:rPr>
                <a:t>   4                      5                       6                      7                      8	                   9	               10 	             11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4E0C9B6-1B19-40B4-B3EA-6FC933D5EDFB}"/>
                </a:ext>
              </a:extLst>
            </p:cNvPr>
            <p:cNvCxnSpPr/>
            <p:nvPr/>
          </p:nvCxnSpPr>
          <p:spPr>
            <a:xfrm>
              <a:off x="1214580" y="5389698"/>
              <a:ext cx="0" cy="120996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65EA71-FDB6-4D6D-830B-E16380E63E0C}"/>
                </a:ext>
              </a:extLst>
            </p:cNvPr>
            <p:cNvCxnSpPr/>
            <p:nvPr/>
          </p:nvCxnSpPr>
          <p:spPr>
            <a:xfrm>
              <a:off x="11028216" y="5391678"/>
              <a:ext cx="0" cy="120996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56A9D3-C077-4528-966E-4A644242147F}"/>
                </a:ext>
              </a:extLst>
            </p:cNvPr>
            <p:cNvSpPr/>
            <p:nvPr/>
          </p:nvSpPr>
          <p:spPr>
            <a:xfrm>
              <a:off x="1544715" y="6028886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40E0C0-937E-4762-9702-7F335ACDBB3C}"/>
                </a:ext>
              </a:extLst>
            </p:cNvPr>
            <p:cNvSpPr/>
            <p:nvPr/>
          </p:nvSpPr>
          <p:spPr>
            <a:xfrm>
              <a:off x="7219160" y="6002627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33E695-EDE1-479C-9D73-1A0D2D2A00FC}"/>
                </a:ext>
              </a:extLst>
            </p:cNvPr>
            <p:cNvSpPr/>
            <p:nvPr/>
          </p:nvSpPr>
          <p:spPr>
            <a:xfrm>
              <a:off x="2179639" y="6028886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9EA5471-B81F-4175-AD13-7E736DD63FBF}"/>
                </a:ext>
              </a:extLst>
            </p:cNvPr>
            <p:cNvSpPr/>
            <p:nvPr/>
          </p:nvSpPr>
          <p:spPr>
            <a:xfrm>
              <a:off x="2621009" y="6028886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F32842-3B85-4F96-BA5A-35B4264E9A0F}"/>
                </a:ext>
              </a:extLst>
            </p:cNvPr>
            <p:cNvSpPr/>
            <p:nvPr/>
          </p:nvSpPr>
          <p:spPr>
            <a:xfrm>
              <a:off x="4798463" y="6074345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6D7E4D-2235-46B1-B65E-1D18C2F5B7E1}"/>
                </a:ext>
              </a:extLst>
            </p:cNvPr>
            <p:cNvSpPr/>
            <p:nvPr/>
          </p:nvSpPr>
          <p:spPr>
            <a:xfrm>
              <a:off x="4472212" y="5851558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0F65CB-495F-4044-9B05-16E2C6DFC0C1}"/>
                </a:ext>
              </a:extLst>
            </p:cNvPr>
            <p:cNvSpPr/>
            <p:nvPr/>
          </p:nvSpPr>
          <p:spPr>
            <a:xfrm>
              <a:off x="4909659" y="594812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030FE46-839A-4F04-A6C4-904ECEDDDB27}"/>
                </a:ext>
              </a:extLst>
            </p:cNvPr>
            <p:cNvSpPr/>
            <p:nvPr/>
          </p:nvSpPr>
          <p:spPr>
            <a:xfrm>
              <a:off x="3478964" y="5980058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82A25CE-F1BE-4238-8D48-101593A64467}"/>
                </a:ext>
              </a:extLst>
            </p:cNvPr>
            <p:cNvSpPr/>
            <p:nvPr/>
          </p:nvSpPr>
          <p:spPr>
            <a:xfrm>
              <a:off x="3687776" y="5925603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3F3AD3-3CAF-48D3-9D74-D733C1AA5DD1}"/>
                </a:ext>
              </a:extLst>
            </p:cNvPr>
            <p:cNvSpPr/>
            <p:nvPr/>
          </p:nvSpPr>
          <p:spPr>
            <a:xfrm>
              <a:off x="3797993" y="5890417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3432E50-BD27-4081-9E2C-E7E471DA5E19}"/>
                </a:ext>
              </a:extLst>
            </p:cNvPr>
            <p:cNvSpPr/>
            <p:nvPr/>
          </p:nvSpPr>
          <p:spPr>
            <a:xfrm>
              <a:off x="3958376" y="5873094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0448361-AE4B-4AE3-8B41-197380226D5E}"/>
                </a:ext>
              </a:extLst>
            </p:cNvPr>
            <p:cNvSpPr/>
            <p:nvPr/>
          </p:nvSpPr>
          <p:spPr>
            <a:xfrm>
              <a:off x="1734745" y="602087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DA425D2-DDCD-4D19-9965-F4F37FBCC697}"/>
                </a:ext>
              </a:extLst>
            </p:cNvPr>
            <p:cNvSpPr/>
            <p:nvPr/>
          </p:nvSpPr>
          <p:spPr>
            <a:xfrm>
              <a:off x="2439879" y="6028886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78DE108-DECA-4A92-86D3-12C5FC4EA5DC}"/>
                </a:ext>
              </a:extLst>
            </p:cNvPr>
            <p:cNvSpPr/>
            <p:nvPr/>
          </p:nvSpPr>
          <p:spPr>
            <a:xfrm>
              <a:off x="5114166" y="594812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B5DB33A-226E-471B-8F7E-52DB22FC8614}"/>
                </a:ext>
              </a:extLst>
            </p:cNvPr>
            <p:cNvSpPr/>
            <p:nvPr/>
          </p:nvSpPr>
          <p:spPr>
            <a:xfrm>
              <a:off x="2897915" y="6012210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17038A0-F500-414A-8850-B8B5BB30CE9D}"/>
                </a:ext>
              </a:extLst>
            </p:cNvPr>
            <p:cNvSpPr/>
            <p:nvPr/>
          </p:nvSpPr>
          <p:spPr>
            <a:xfrm>
              <a:off x="4736723" y="5966968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6940FD-A905-43BD-AA70-F923ECFFCEE7}"/>
                </a:ext>
              </a:extLst>
            </p:cNvPr>
            <p:cNvSpPr/>
            <p:nvPr/>
          </p:nvSpPr>
          <p:spPr>
            <a:xfrm>
              <a:off x="4532900" y="6091395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2E774E-6186-4A23-B424-0F99DA0517C5}"/>
                </a:ext>
              </a:extLst>
            </p:cNvPr>
            <p:cNvSpPr/>
            <p:nvPr/>
          </p:nvSpPr>
          <p:spPr>
            <a:xfrm>
              <a:off x="4710760" y="578031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109F6F-032B-4D16-946D-A5F48B96661A}"/>
                </a:ext>
              </a:extLst>
            </p:cNvPr>
            <p:cNvSpPr/>
            <p:nvPr/>
          </p:nvSpPr>
          <p:spPr>
            <a:xfrm>
              <a:off x="4593309" y="5938955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2656AF-1C18-4128-AC8F-EB531D660C58}"/>
                </a:ext>
              </a:extLst>
            </p:cNvPr>
            <p:cNvSpPr/>
            <p:nvPr/>
          </p:nvSpPr>
          <p:spPr>
            <a:xfrm>
              <a:off x="3687438" y="6152088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5D39E88-7F4B-4F3A-B8D2-52A69141DDCE}"/>
                </a:ext>
              </a:extLst>
            </p:cNvPr>
            <p:cNvSpPr/>
            <p:nvPr/>
          </p:nvSpPr>
          <p:spPr>
            <a:xfrm>
              <a:off x="3848267" y="607879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819598-C992-4B74-9BD9-687612225BE5}"/>
                </a:ext>
              </a:extLst>
            </p:cNvPr>
            <p:cNvSpPr/>
            <p:nvPr/>
          </p:nvSpPr>
          <p:spPr>
            <a:xfrm>
              <a:off x="3973214" y="6091667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84EBA7-C975-4284-BADC-17CD550BC39E}"/>
                </a:ext>
              </a:extLst>
            </p:cNvPr>
            <p:cNvSpPr/>
            <p:nvPr/>
          </p:nvSpPr>
          <p:spPr>
            <a:xfrm>
              <a:off x="4056455" y="6028886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89C47DB-697E-4BB1-B8E7-80DEB8A26FC3}"/>
                </a:ext>
              </a:extLst>
            </p:cNvPr>
            <p:cNvSpPr/>
            <p:nvPr/>
          </p:nvSpPr>
          <p:spPr>
            <a:xfrm>
              <a:off x="4083384" y="583271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A135EC1-4F00-4F57-8095-BE29B002F74D}"/>
                </a:ext>
              </a:extLst>
            </p:cNvPr>
            <p:cNvSpPr/>
            <p:nvPr/>
          </p:nvSpPr>
          <p:spPr>
            <a:xfrm>
              <a:off x="4235784" y="598511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AAAB2BB-EE56-49BE-B03A-08700C276C57}"/>
                </a:ext>
              </a:extLst>
            </p:cNvPr>
            <p:cNvSpPr/>
            <p:nvPr/>
          </p:nvSpPr>
          <p:spPr>
            <a:xfrm>
              <a:off x="4388184" y="613751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DF7EBC4-8900-4019-92B4-8B2197A97B12}"/>
                </a:ext>
              </a:extLst>
            </p:cNvPr>
            <p:cNvSpPr/>
            <p:nvPr/>
          </p:nvSpPr>
          <p:spPr>
            <a:xfrm>
              <a:off x="7438329" y="5983308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EBF1EE-07C3-47D2-A519-2A4E3721C8E7}"/>
                </a:ext>
              </a:extLst>
            </p:cNvPr>
            <p:cNvSpPr/>
            <p:nvPr/>
          </p:nvSpPr>
          <p:spPr>
            <a:xfrm>
              <a:off x="7590729" y="6135708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D27D361-4F09-4B2E-815E-8E1BD91ABC94}"/>
                </a:ext>
              </a:extLst>
            </p:cNvPr>
            <p:cNvSpPr/>
            <p:nvPr/>
          </p:nvSpPr>
          <p:spPr>
            <a:xfrm>
              <a:off x="7899173" y="603193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16E26DD-F8C6-4D74-84C3-C090E4B5B924}"/>
                </a:ext>
              </a:extLst>
            </p:cNvPr>
            <p:cNvSpPr/>
            <p:nvPr/>
          </p:nvSpPr>
          <p:spPr>
            <a:xfrm>
              <a:off x="8166855" y="6024673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2FEB6F7-F478-452A-9F15-01EC071C6B4E}"/>
                </a:ext>
              </a:extLst>
            </p:cNvPr>
            <p:cNvSpPr/>
            <p:nvPr/>
          </p:nvSpPr>
          <p:spPr>
            <a:xfrm>
              <a:off x="8319255" y="6177073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63F57A5-E168-4ECA-BB94-25D06D5CA074}"/>
                </a:ext>
              </a:extLst>
            </p:cNvPr>
            <p:cNvSpPr/>
            <p:nvPr/>
          </p:nvSpPr>
          <p:spPr>
            <a:xfrm>
              <a:off x="8534057" y="594812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C6BC14C-4236-4FAF-9DC3-29C17F5A0A21}"/>
                </a:ext>
              </a:extLst>
            </p:cNvPr>
            <p:cNvSpPr/>
            <p:nvPr/>
          </p:nvSpPr>
          <p:spPr>
            <a:xfrm>
              <a:off x="8855821" y="5985839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78FD52E-B25C-4354-B2BB-314768E6BD44}"/>
                </a:ext>
              </a:extLst>
            </p:cNvPr>
            <p:cNvSpPr/>
            <p:nvPr/>
          </p:nvSpPr>
          <p:spPr>
            <a:xfrm>
              <a:off x="9273107" y="5992339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B744AF-8813-405B-9D69-971B597B40A9}"/>
                </a:ext>
              </a:extLst>
            </p:cNvPr>
            <p:cNvSpPr/>
            <p:nvPr/>
          </p:nvSpPr>
          <p:spPr>
            <a:xfrm>
              <a:off x="9557421" y="5992503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0BCDC4-51BB-4FF9-A786-C6C90010CDD9}"/>
                </a:ext>
              </a:extLst>
            </p:cNvPr>
            <p:cNvSpPr/>
            <p:nvPr/>
          </p:nvSpPr>
          <p:spPr>
            <a:xfrm>
              <a:off x="9888892" y="6029711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85B2428-5740-479E-800A-C05097A1F5F7}"/>
                </a:ext>
              </a:extLst>
            </p:cNvPr>
            <p:cNvSpPr/>
            <p:nvPr/>
          </p:nvSpPr>
          <p:spPr>
            <a:xfrm>
              <a:off x="10316502" y="5942414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0C61691-FC9E-4FFD-83ED-1C1CDDCF5B51}"/>
                </a:ext>
              </a:extLst>
            </p:cNvPr>
            <p:cNvSpPr/>
            <p:nvPr/>
          </p:nvSpPr>
          <p:spPr>
            <a:xfrm>
              <a:off x="8686457" y="610052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9CA1C04-8E46-4F50-BDAD-040F0139A993}"/>
                </a:ext>
              </a:extLst>
            </p:cNvPr>
            <p:cNvSpPr/>
            <p:nvPr/>
          </p:nvSpPr>
          <p:spPr>
            <a:xfrm>
              <a:off x="8812298" y="6189806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CA4AE8-337B-4590-BAC7-EB61BC572019}"/>
                </a:ext>
              </a:extLst>
            </p:cNvPr>
            <p:cNvSpPr/>
            <p:nvPr/>
          </p:nvSpPr>
          <p:spPr>
            <a:xfrm>
              <a:off x="8822598" y="5741077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D7A74D-B022-41AC-BEE3-7B03531CC8C0}"/>
                </a:ext>
              </a:extLst>
            </p:cNvPr>
            <p:cNvSpPr/>
            <p:nvPr/>
          </p:nvSpPr>
          <p:spPr>
            <a:xfrm>
              <a:off x="8711213" y="5812970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DCA9AF4-3CB2-48FE-9063-2F895D944603}"/>
                </a:ext>
              </a:extLst>
            </p:cNvPr>
            <p:cNvSpPr/>
            <p:nvPr/>
          </p:nvSpPr>
          <p:spPr>
            <a:xfrm>
              <a:off x="9037238" y="5902212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859BA31-5E0D-47D5-99F1-58BB51E29DFB}"/>
                </a:ext>
              </a:extLst>
            </p:cNvPr>
            <p:cNvSpPr/>
            <p:nvPr/>
          </p:nvSpPr>
          <p:spPr>
            <a:xfrm>
              <a:off x="9063680" y="6063788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C9897D6-17C3-406C-B744-24777A28D326}"/>
                </a:ext>
              </a:extLst>
            </p:cNvPr>
            <p:cNvSpPr/>
            <p:nvPr/>
          </p:nvSpPr>
          <p:spPr>
            <a:xfrm>
              <a:off x="8716404" y="5942414"/>
              <a:ext cx="106532" cy="115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D3705A-0120-45BC-A227-94F2944A529D}"/>
                </a:ext>
              </a:extLst>
            </p:cNvPr>
            <p:cNvSpPr/>
            <p:nvPr/>
          </p:nvSpPr>
          <p:spPr>
            <a:xfrm>
              <a:off x="8534057" y="5703750"/>
              <a:ext cx="715930" cy="65113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2339CCD-6FA0-48C0-9CE2-76DDAAD11779}"/>
              </a:ext>
            </a:extLst>
          </p:cNvPr>
          <p:cNvCxnSpPr>
            <a:cxnSpLocks/>
          </p:cNvCxnSpPr>
          <p:nvPr/>
        </p:nvCxnSpPr>
        <p:spPr>
          <a:xfrm>
            <a:off x="3759602" y="2539280"/>
            <a:ext cx="0" cy="80027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3E91A1-1BA0-4D10-8ED8-38D9E9FEB6D1}"/>
              </a:ext>
            </a:extLst>
          </p:cNvPr>
          <p:cNvCxnSpPr>
            <a:cxnSpLocks/>
          </p:cNvCxnSpPr>
          <p:nvPr/>
        </p:nvCxnSpPr>
        <p:spPr>
          <a:xfrm>
            <a:off x="5213708" y="2531356"/>
            <a:ext cx="0" cy="80819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E1F3F7-9EFE-47D9-BE0D-BF2D0CEE1055}"/>
              </a:ext>
            </a:extLst>
          </p:cNvPr>
          <p:cNvSpPr txBox="1"/>
          <p:nvPr/>
        </p:nvSpPr>
        <p:spPr>
          <a:xfrm>
            <a:off x="3384525" y="3247975"/>
            <a:ext cx="83772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End of 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trj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E97E29-BECF-4C28-ABF3-193574DC9029}"/>
              </a:ext>
            </a:extLst>
          </p:cNvPr>
          <p:cNvSpPr txBox="1"/>
          <p:nvPr/>
        </p:nvSpPr>
        <p:spPr>
          <a:xfrm>
            <a:off x="4771398" y="3253341"/>
            <a:ext cx="900242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 of 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trj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 2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30DD5F-6341-438C-81D0-CAF67EF49F32}"/>
              </a:ext>
            </a:extLst>
          </p:cNvPr>
          <p:cNvCxnSpPr/>
          <p:nvPr/>
        </p:nvCxnSpPr>
        <p:spPr>
          <a:xfrm>
            <a:off x="3720395" y="3605757"/>
            <a:ext cx="14571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82EB9BA-86DF-4C6C-ACC3-E08AE3BE7EBE}"/>
              </a:ext>
            </a:extLst>
          </p:cNvPr>
          <p:cNvSpPr txBox="1"/>
          <p:nvPr/>
        </p:nvSpPr>
        <p:spPr>
          <a:xfrm>
            <a:off x="4116444" y="3355047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>
                <a:latin typeface="Segoe UI" panose="020B0502040204020203" pitchFamily="34" charset="0"/>
                <a:cs typeface="Segoe UI" panose="020B0502040204020203" pitchFamily="34" charset="0"/>
              </a:rPr>
              <a:t>x Kms</a:t>
            </a:r>
          </a:p>
          <a:p>
            <a:pPr algn="ctr"/>
            <a:r>
              <a:rPr lang="en-US" sz="1200" i="1">
                <a:latin typeface="Segoe UI" panose="020B0502040204020203" pitchFamily="34" charset="0"/>
                <a:cs typeface="Segoe UI" panose="020B0502040204020203" pitchFamily="34" charset="0"/>
              </a:rPr>
              <a:t>t  hours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0E2507-2D59-48B9-BAAF-A9E69A640B36}"/>
              </a:ext>
            </a:extLst>
          </p:cNvPr>
          <p:cNvSpPr txBox="1"/>
          <p:nvPr/>
        </p:nvSpPr>
        <p:spPr>
          <a:xfrm>
            <a:off x="3138929" y="1857626"/>
            <a:ext cx="2408669" cy="323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Sporadic GPS Trajectories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261412-E709-4223-B66E-75107D4F3742}"/>
              </a:ext>
            </a:extLst>
          </p:cNvPr>
          <p:cNvSpPr txBox="1"/>
          <p:nvPr/>
        </p:nvSpPr>
        <p:spPr>
          <a:xfrm>
            <a:off x="1521231" y="4338254"/>
            <a:ext cx="7023714" cy="1708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Stay-points as start and end points of trajectories: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500" b="1" u="sng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	s</a:t>
            </a:r>
            <a:r>
              <a:rPr kumimoji="0" lang="en-US" sz="15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 = x/t kms/hours</a:t>
            </a:r>
          </a:p>
          <a:p>
            <a:pPr lvl="3"/>
            <a:r>
              <a:rPr kumimoji="0" lang="en-US" sz="15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	If s =</a:t>
            </a:r>
            <a:r>
              <a:rPr lang="en-US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 0 then,</a:t>
            </a:r>
          </a:p>
          <a:p>
            <a:pPr lvl="3"/>
            <a:r>
              <a:rPr kumimoji="0" lang="en-US" sz="15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		End of trj1 and start of trj2 is same location.</a:t>
            </a:r>
          </a:p>
          <a:p>
            <a:pPr lvl="3"/>
            <a:r>
              <a:rPr lang="en-US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	Else,</a:t>
            </a:r>
          </a:p>
          <a:p>
            <a:pPr lvl="3"/>
            <a:r>
              <a:rPr kumimoji="0" lang="en-US" sz="15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		Estimate the departure from trj1 &amp; arrival at trj2 based on s </a:t>
            </a:r>
          </a:p>
        </p:txBody>
      </p:sp>
    </p:spTree>
    <p:extLst>
      <p:ext uri="{BB962C8B-B14F-4D97-AF65-F5344CB8AC3E}">
        <p14:creationId xmlns:p14="http://schemas.microsoft.com/office/powerpoint/2010/main" val="31580717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8844-6D59-427E-9C39-4218750C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Forming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DD533-256B-42FD-A11A-AFD78A9E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57" y="2005086"/>
            <a:ext cx="7394613" cy="272821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5FC6F79-4D05-43E4-90DC-1F4A3D55DD21}"/>
              </a:ext>
            </a:extLst>
          </p:cNvPr>
          <p:cNvSpPr/>
          <p:nvPr/>
        </p:nvSpPr>
        <p:spPr>
          <a:xfrm>
            <a:off x="467239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1E822E-4444-4608-85F3-7B319E01262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280" y="1351371"/>
            <a:ext cx="8236499" cy="216673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Stay-points which are geographically close-by are snapped to same state</a:t>
            </a:r>
          </a:p>
          <a:p>
            <a:r>
              <a:rPr lang="en-US" sz="1800" dirty="0"/>
              <a:t>sp = {sp</a:t>
            </a:r>
            <a:r>
              <a:rPr lang="en-US" sz="1800" baseline="-25000" dirty="0"/>
              <a:t>1, </a:t>
            </a:r>
            <a:r>
              <a:rPr lang="en-US" sz="1800" dirty="0"/>
              <a:t>sp</a:t>
            </a:r>
            <a:r>
              <a:rPr lang="en-US" sz="1800" baseline="-25000" dirty="0"/>
              <a:t>2</a:t>
            </a:r>
            <a:r>
              <a:rPr lang="en-US" sz="1800" dirty="0"/>
              <a:t>,</a:t>
            </a:r>
            <a:r>
              <a:rPr lang="en-US" sz="1800" baseline="-25000" dirty="0"/>
              <a:t> </a:t>
            </a:r>
            <a:r>
              <a:rPr lang="en-US" sz="1800" dirty="0"/>
              <a:t>… sp</a:t>
            </a:r>
            <a:r>
              <a:rPr lang="en-US" sz="1800" baseline="-25000" dirty="0"/>
              <a:t>n</a:t>
            </a:r>
            <a:r>
              <a:rPr lang="en-US" sz="1800" dirty="0"/>
              <a:t>} to st = {st</a:t>
            </a:r>
            <a:r>
              <a:rPr lang="en-US" sz="1800" baseline="-25000" dirty="0"/>
              <a:t>1</a:t>
            </a:r>
            <a:r>
              <a:rPr lang="en-US" sz="1800" dirty="0"/>
              <a:t>, st</a:t>
            </a:r>
            <a:r>
              <a:rPr lang="en-US" sz="1800" baseline="-25000" dirty="0"/>
              <a:t>2</a:t>
            </a:r>
            <a:r>
              <a:rPr lang="en-US" sz="1800" dirty="0"/>
              <a:t>, …</a:t>
            </a:r>
            <a:r>
              <a:rPr lang="en-US" sz="1800" dirty="0" err="1"/>
              <a:t>st</a:t>
            </a:r>
            <a:r>
              <a:rPr lang="en-US" sz="1800" baseline="-25000" dirty="0" err="1"/>
              <a:t>k</a:t>
            </a:r>
            <a:r>
              <a:rPr lang="en-US" sz="1800" dirty="0"/>
              <a:t>} where k &lt;= n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EC145-E59C-4A39-BF81-D2B97A5E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43" y="4432815"/>
            <a:ext cx="3657600" cy="2147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A8D0F-A941-4CA7-8865-C34C52F08905}"/>
              </a:ext>
            </a:extLst>
          </p:cNvPr>
          <p:cNvSpPr txBox="1"/>
          <p:nvPr/>
        </p:nvSpPr>
        <p:spPr>
          <a:xfrm>
            <a:off x="3078246" y="5506593"/>
            <a:ext cx="1623197" cy="323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Drifting Problem</a:t>
            </a:r>
          </a:p>
        </p:txBody>
      </p:sp>
    </p:spTree>
    <p:extLst>
      <p:ext uri="{BB962C8B-B14F-4D97-AF65-F5344CB8AC3E}">
        <p14:creationId xmlns:p14="http://schemas.microsoft.com/office/powerpoint/2010/main" val="1922545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3980-F8C8-4D85-93F0-CD08F347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Dataset &amp; </a:t>
            </a:r>
            <a:r>
              <a:rPr lang="de-DE" dirty="0" err="1"/>
              <a:t>its</a:t>
            </a:r>
            <a:r>
              <a:rPr lang="de-DE" dirty="0"/>
              <a:t> Analysis (1)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3A12E-4A89-4652-A659-7506941C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40" y="1742730"/>
            <a:ext cx="6333082" cy="424090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74D481E-F1B5-4CB7-B7F8-667D369918CD}"/>
              </a:ext>
            </a:extLst>
          </p:cNvPr>
          <p:cNvSpPr/>
          <p:nvPr/>
        </p:nvSpPr>
        <p:spPr>
          <a:xfrm>
            <a:off x="477151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3D8616-8827-480D-AD2A-CD42E7DE55F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1518" y="1600200"/>
            <a:ext cx="7968143" cy="4525965"/>
          </a:xfrm>
        </p:spPr>
        <p:txBody>
          <a:bodyPr/>
          <a:lstStyle/>
          <a:p>
            <a:r>
              <a:rPr lang="en-US" dirty="0"/>
              <a:t>182 users’ GPS trajectory data for the period of five years</a:t>
            </a:r>
          </a:p>
        </p:txBody>
      </p:sp>
    </p:spTree>
    <p:extLst>
      <p:ext uri="{BB962C8B-B14F-4D97-AF65-F5344CB8AC3E}">
        <p14:creationId xmlns:p14="http://schemas.microsoft.com/office/powerpoint/2010/main" val="36448113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C002-729C-4B3F-8849-3803F0DA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Dataset &amp; </a:t>
            </a:r>
            <a:r>
              <a:rPr lang="de-DE" dirty="0" err="1"/>
              <a:t>its</a:t>
            </a:r>
            <a:r>
              <a:rPr lang="de-DE" dirty="0"/>
              <a:t> Analysis(2)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4C2008-6C68-4DE7-A356-B57BFA1A3144}"/>
              </a:ext>
            </a:extLst>
          </p:cNvPr>
          <p:cNvSpPr/>
          <p:nvPr/>
        </p:nvSpPr>
        <p:spPr>
          <a:xfrm>
            <a:off x="477151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03C4D-CB89-4845-9B5E-4CCD3EF4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1" y="2199587"/>
            <a:ext cx="3018244" cy="3926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B259E-0E9F-41C5-B875-636A8C06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983" y="2026445"/>
            <a:ext cx="4542866" cy="437715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BE6179-C0A8-4FF7-A285-8DB9236A8DC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Speed of trajectories 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1724156-DA31-4948-BB71-1E31E3C2444A}"/>
              </a:ext>
            </a:extLst>
          </p:cNvPr>
          <p:cNvSpPr txBox="1">
            <a:spLocks/>
          </p:cNvSpPr>
          <p:nvPr/>
        </p:nvSpPr>
        <p:spPr>
          <a:xfrm>
            <a:off x="4391981" y="1600200"/>
            <a:ext cx="4140463" cy="452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3pPr>
            <a:lvl4pPr marL="1698170" marR="0" indent="-32657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4pPr>
            <a:lvl5pPr marL="2155370" marR="0" indent="-32657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9pPr>
          </a:lstStyle>
          <a:p>
            <a:pPr hangingPunct="1"/>
            <a:r>
              <a:rPr lang="en-US" dirty="0"/>
              <a:t>Trajectory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628217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4AA279-297C-4631-89F6-6045AAD49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79" y="395925"/>
            <a:ext cx="6907492" cy="6907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8DD1F-A456-4431-8D9E-78297430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Stay-point Detection Results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4E016B-BD05-42E0-B42D-8D5804D90C88}"/>
              </a:ext>
            </a:extLst>
          </p:cNvPr>
          <p:cNvSpPr/>
          <p:nvPr/>
        </p:nvSpPr>
        <p:spPr>
          <a:xfrm>
            <a:off x="477151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27525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6B2D-8FCF-4764-8CCE-61FAD70B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Time-slotted Data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CC53F-8C0C-4E75-A296-7957C4FB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39" y="1033536"/>
            <a:ext cx="5013553" cy="559586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B82045A-53EC-43AC-A5C6-D9477F255C34}"/>
              </a:ext>
            </a:extLst>
          </p:cNvPr>
          <p:cNvSpPr/>
          <p:nvPr/>
        </p:nvSpPr>
        <p:spPr>
          <a:xfrm>
            <a:off x="477151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081552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12D1-21B2-49D7-9F96-A302C8AF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Privacy-risk 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F1848-A83C-4479-BBB2-24C2D96A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1" y="1182530"/>
            <a:ext cx="8050490" cy="224647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36055F1-2457-4964-8D1A-510983156639}"/>
              </a:ext>
            </a:extLst>
          </p:cNvPr>
          <p:cNvSpPr/>
          <p:nvPr/>
        </p:nvSpPr>
        <p:spPr>
          <a:xfrm>
            <a:off x="477151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D0E26-2DF1-47FA-A5E9-16F981A82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40" y="3397871"/>
            <a:ext cx="5541660" cy="2314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D8215-29C5-4A78-9359-CAF5170B424E}"/>
              </a:ext>
            </a:extLst>
          </p:cNvPr>
          <p:cNvSpPr txBox="1"/>
          <p:nvPr/>
        </p:nvSpPr>
        <p:spPr>
          <a:xfrm>
            <a:off x="3690797" y="1068081"/>
            <a:ext cx="1488545" cy="323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Path Prediction</a:t>
            </a:r>
            <a:endParaRPr kumimoji="0" lang="en-US" sz="15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F97AE-4239-40D8-838F-C7DBBE3C3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88" y="5435629"/>
            <a:ext cx="5241303" cy="1200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296968-D30D-47CF-B003-43E817551B36}"/>
              </a:ext>
            </a:extLst>
          </p:cNvPr>
          <p:cNvSpPr txBox="1"/>
          <p:nvPr/>
        </p:nvSpPr>
        <p:spPr>
          <a:xfrm>
            <a:off x="562381" y="4105933"/>
            <a:ext cx="3128416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Markov Chain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Considering</a:t>
            </a:r>
            <a:r>
              <a:rPr kumimoji="0" lang="en-US" sz="1500" i="0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 each &amp; every transition</a:t>
            </a:r>
            <a:endParaRPr kumimoji="0" lang="en-US" sz="150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D490F-7C8E-41AF-87E9-70CDF1A7BD88}"/>
              </a:ext>
            </a:extLst>
          </p:cNvPr>
          <p:cNvSpPr txBox="1"/>
          <p:nvPr/>
        </p:nvSpPr>
        <p:spPr>
          <a:xfrm>
            <a:off x="562381" y="5755535"/>
            <a:ext cx="1956622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Path Predicted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Terminates</a:t>
            </a:r>
            <a:r>
              <a:rPr kumimoji="0" lang="en-US" sz="1500" i="0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 at hour 19</a:t>
            </a:r>
            <a:endParaRPr kumimoji="0" lang="en-US" sz="150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1B4BF-0B46-4EC7-8C63-8FBEB124B859}"/>
              </a:ext>
            </a:extLst>
          </p:cNvPr>
          <p:cNvSpPr txBox="1"/>
          <p:nvPr/>
        </p:nvSpPr>
        <p:spPr>
          <a:xfrm>
            <a:off x="1419274" y="6389057"/>
            <a:ext cx="7248134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Hypothesis: Markov Chain need to forget infrequent transitions as well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74588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076C-FF6F-4173-83E3-BF10EF0B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Proposition: Calibration of Privacy-risk 	Estimation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4A1ADD-9980-43C8-A339-8C65D7998064}"/>
              </a:ext>
            </a:extLst>
          </p:cNvPr>
          <p:cNvSpPr/>
          <p:nvPr/>
        </p:nvSpPr>
        <p:spPr>
          <a:xfrm>
            <a:off x="477151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EA49F9-F6B2-4B6A-8C6A-073785535E3E}"/>
              </a:ext>
            </a:extLst>
          </p:cNvPr>
          <p:cNvGrpSpPr/>
          <p:nvPr/>
        </p:nvGrpSpPr>
        <p:grpSpPr>
          <a:xfrm>
            <a:off x="1866506" y="2082129"/>
            <a:ext cx="4466653" cy="1350760"/>
            <a:chOff x="965426" y="4397767"/>
            <a:chExt cx="5410988" cy="2102816"/>
          </a:xfrm>
        </p:grpSpPr>
        <p:sp>
          <p:nvSpPr>
            <p:cNvPr id="24" name="Double Bracket 23">
              <a:extLst>
                <a:ext uri="{FF2B5EF4-FFF2-40B4-BE49-F238E27FC236}">
                  <a16:creationId xmlns:a16="http://schemas.microsoft.com/office/drawing/2014/main" id="{C2995F69-7BBA-4DFF-8A35-E3CB087E8DED}"/>
                </a:ext>
              </a:extLst>
            </p:cNvPr>
            <p:cNvSpPr/>
            <p:nvPr/>
          </p:nvSpPr>
          <p:spPr>
            <a:xfrm>
              <a:off x="2700153" y="4740443"/>
              <a:ext cx="3676261" cy="391494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0.79    0.12    0.03    0.03    0.03 </a:t>
              </a:r>
            </a:p>
          </p:txBody>
        </p:sp>
        <p:sp>
          <p:nvSpPr>
            <p:cNvPr id="25" name="Double Bracket 24">
              <a:extLst>
                <a:ext uri="{FF2B5EF4-FFF2-40B4-BE49-F238E27FC236}">
                  <a16:creationId xmlns:a16="http://schemas.microsoft.com/office/drawing/2014/main" id="{6FD5D3AD-7FE3-470F-BC97-9571CD68C6CA}"/>
                </a:ext>
              </a:extLst>
            </p:cNvPr>
            <p:cNvSpPr/>
            <p:nvPr/>
          </p:nvSpPr>
          <p:spPr>
            <a:xfrm>
              <a:off x="2700153" y="5364860"/>
              <a:ext cx="3233058" cy="369333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0.74    0.07    0    0    0 </a:t>
              </a:r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E710EB7D-1086-4FC0-8AC3-582710D501AD}"/>
                </a:ext>
              </a:extLst>
            </p:cNvPr>
            <p:cNvSpPr/>
            <p:nvPr/>
          </p:nvSpPr>
          <p:spPr>
            <a:xfrm>
              <a:off x="2700153" y="5906702"/>
              <a:ext cx="3233058" cy="587829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0.91    0.09    0    0    0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D76E59-7434-4C51-B4BC-BEB20E3E6237}"/>
                </a:ext>
              </a:extLst>
            </p:cNvPr>
            <p:cNvSpPr txBox="1"/>
            <p:nvPr/>
          </p:nvSpPr>
          <p:spPr>
            <a:xfrm>
              <a:off x="1419415" y="4718282"/>
              <a:ext cx="1010182" cy="47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      =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107E7F-1A73-4F10-BB87-E42B2841DE37}"/>
                </a:ext>
              </a:extLst>
            </p:cNvPr>
            <p:cNvSpPr txBox="1"/>
            <p:nvPr/>
          </p:nvSpPr>
          <p:spPr>
            <a:xfrm>
              <a:off x="1340868" y="5346541"/>
              <a:ext cx="1085915" cy="47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newP  =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4F78A2-7E38-491F-A97E-B336CAB630AE}"/>
                </a:ext>
              </a:extLst>
            </p:cNvPr>
            <p:cNvSpPr txBox="1"/>
            <p:nvPr/>
          </p:nvSpPr>
          <p:spPr>
            <a:xfrm>
              <a:off x="1297587" y="6021446"/>
              <a:ext cx="1128637" cy="47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normP = 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F181113-6A34-4620-ADC5-16154C647EEB}"/>
                </a:ext>
              </a:extLst>
            </p:cNvPr>
            <p:cNvSpPr/>
            <p:nvPr/>
          </p:nvSpPr>
          <p:spPr>
            <a:xfrm>
              <a:off x="965426" y="4667833"/>
              <a:ext cx="375442" cy="33269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</a:t>
              </a:r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4DB06C6-DFFB-4CC7-AFFE-A44D009C987D}"/>
                </a:ext>
              </a:extLst>
            </p:cNvPr>
            <p:cNvSpPr/>
            <p:nvPr/>
          </p:nvSpPr>
          <p:spPr>
            <a:xfrm>
              <a:off x="965426" y="5364860"/>
              <a:ext cx="375442" cy="33269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</a:t>
              </a:r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BCC174-AE0C-4CCC-8645-5B48A734936D}"/>
                </a:ext>
              </a:extLst>
            </p:cNvPr>
            <p:cNvSpPr/>
            <p:nvPr/>
          </p:nvSpPr>
          <p:spPr>
            <a:xfrm>
              <a:off x="965426" y="6039765"/>
              <a:ext cx="375442" cy="33269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</a:t>
              </a:r>
              <a:endParaRPr lang="en-US" dirty="0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50AAE43F-5043-4D6A-8091-453DDB3981DB}"/>
                </a:ext>
              </a:extLst>
            </p:cNvPr>
            <p:cNvSpPr/>
            <p:nvPr/>
          </p:nvSpPr>
          <p:spPr>
            <a:xfrm>
              <a:off x="2123993" y="5675084"/>
              <a:ext cx="116629" cy="27724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3A85DA20-4415-452C-817F-8B4173C736D9}"/>
                </a:ext>
              </a:extLst>
            </p:cNvPr>
            <p:cNvSpPr/>
            <p:nvPr/>
          </p:nvSpPr>
          <p:spPr>
            <a:xfrm>
              <a:off x="2132157" y="5043581"/>
              <a:ext cx="116629" cy="27724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3C2A21-A998-4708-B558-7572ECAF240B}"/>
                </a:ext>
              </a:extLst>
            </p:cNvPr>
            <p:cNvSpPr txBox="1"/>
            <p:nvPr/>
          </p:nvSpPr>
          <p:spPr>
            <a:xfrm>
              <a:off x="1625710" y="4397767"/>
              <a:ext cx="1068439" cy="431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mlf = 0.05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A194419-EABB-46F8-BD37-3F8416FB7E92}"/>
              </a:ext>
            </a:extLst>
          </p:cNvPr>
          <p:cNvSpPr txBox="1"/>
          <p:nvPr/>
        </p:nvSpPr>
        <p:spPr>
          <a:xfrm>
            <a:off x="759240" y="1453416"/>
            <a:ext cx="5103316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Introducing Memory-loss Factor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    Memory-loss factor mlf is applied to prediction model</a:t>
            </a:r>
            <a:endParaRPr kumimoji="0" lang="en-US" sz="150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0D1F8C2-5B33-4B9B-9323-E444983E2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65" y="2772439"/>
            <a:ext cx="2682472" cy="208044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10D1732-D2B6-4AA3-92F7-384FE416D8C4}"/>
              </a:ext>
            </a:extLst>
          </p:cNvPr>
          <p:cNvSpPr txBox="1"/>
          <p:nvPr/>
        </p:nvSpPr>
        <p:spPr>
          <a:xfrm>
            <a:off x="251518" y="4279078"/>
            <a:ext cx="9333641" cy="25391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Survey Result for Memory-loss Factor</a:t>
            </a: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5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</a:p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i="1" dirty="0"/>
              <a:t>“How long will the user stay at location “Work” if he was observed at location “Work” at x</a:t>
            </a:r>
          </a:p>
          <a:p>
            <a:r>
              <a:rPr lang="en-US" i="1" dirty="0"/>
              <a:t>hour.”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The survey had 10 participants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Each participant sees the time-slotted data for 1 minute and above question is asked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X in the question was replaced based on the data 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500" i="1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Memory-loss</a:t>
            </a:r>
            <a:r>
              <a:rPr lang="en-US" sz="1500" i="1" dirty="0">
                <a:latin typeface="Segoe UI" panose="020B0502040204020203" pitchFamily="34" charset="0"/>
                <a:cs typeface="Segoe UI" panose="020B0502040204020203" pitchFamily="34" charset="0"/>
              </a:rPr>
              <a:t> factor calculated is 0.17</a:t>
            </a:r>
            <a:endParaRPr kumimoji="0" lang="en-US" sz="1500" i="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24759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A0E0-6ABD-4607-94E0-5031338F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Prediction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0ECE2-B731-4406-86E7-BD26B367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97" y="1691054"/>
            <a:ext cx="6155703" cy="39550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A57E61-EA22-4EBB-B6D7-D736169B306A}"/>
              </a:ext>
            </a:extLst>
          </p:cNvPr>
          <p:cNvSpPr/>
          <p:nvPr/>
        </p:nvSpPr>
        <p:spPr>
          <a:xfrm>
            <a:off x="477151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98FD7-30DC-4D51-B267-96691C4B2B52}"/>
              </a:ext>
            </a:extLst>
          </p:cNvPr>
          <p:cNvSpPr txBox="1"/>
          <p:nvPr/>
        </p:nvSpPr>
        <p:spPr>
          <a:xfrm>
            <a:off x="477151" y="1818012"/>
            <a:ext cx="2331725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lnSpc>
                <a:spcPct val="300000"/>
              </a:lnSpc>
            </a:pPr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Metric: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Cosine Similarity -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 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P.GT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(||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||||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GT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||)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Accuracy Correctness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 =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/P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      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Accuracy Preciseness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 = 1 − |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P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−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GT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30605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8E30-D5E5-44FE-A0AC-0EF33407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Motivation (1)</a:t>
            </a:r>
          </a:p>
        </p:txBody>
      </p:sp>
      <p:pic>
        <p:nvPicPr>
          <p:cNvPr id="6" name="Graphic 5" descr="Folder">
            <a:extLst>
              <a:ext uri="{FF2B5EF4-FFF2-40B4-BE49-F238E27FC236}">
                <a16:creationId xmlns:a16="http://schemas.microsoft.com/office/drawing/2014/main" id="{C537C85C-61E6-4780-848E-8CA068C82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001" y="219195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71A15-844D-4F5A-8012-393F454C6E9C}"/>
              </a:ext>
            </a:extLst>
          </p:cNvPr>
          <p:cNvSpPr txBox="1"/>
          <p:nvPr/>
        </p:nvSpPr>
        <p:spPr>
          <a:xfrm>
            <a:off x="386499" y="1656818"/>
            <a:ext cx="7244500" cy="3600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Segoe UI"/>
                <a:cs typeface="Segoe UI"/>
              </a:rPr>
              <a:t>Location Based Applications (LBAs) on smartphones uses location information: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Segoe UI"/>
              <a:cs typeface="Segoe UI"/>
            </a:endParaRP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"/>
                <a:cs typeface="Segoe UI"/>
              </a:rPr>
              <a:t>Share an event or activity with family  &amp; friends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"/>
                <a:cs typeface="Segoe UI"/>
              </a:rPr>
              <a:t>Path recommendations, traffic information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"/>
                <a:cs typeface="Segoe UI"/>
              </a:rPr>
              <a:t>Nearby POIs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"/>
                <a:cs typeface="Segoe UI"/>
              </a:rPr>
              <a:t>Monitor outdoor sport activity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Segoe UI"/>
              <a:cs typeface="Segoe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7CAC45-771F-484F-9140-865B806C4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832" y="2191955"/>
            <a:ext cx="938463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8E1E3-906C-41C2-BC28-01A5B1F76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944" y="1913202"/>
            <a:ext cx="937355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F487B9-E7CE-4C92-B854-364D479DE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5944" y="3002296"/>
            <a:ext cx="937355" cy="860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525327-7F7E-4B7C-8019-A7BCF25D5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940" y="3399879"/>
            <a:ext cx="937355" cy="925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D6D773-FD33-449D-93F2-62CCC0969FA9}"/>
              </a:ext>
            </a:extLst>
          </p:cNvPr>
          <p:cNvSpPr txBox="1"/>
          <p:nvPr/>
        </p:nvSpPr>
        <p:spPr>
          <a:xfrm>
            <a:off x="1970201" y="6164856"/>
            <a:ext cx="54271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FillTx/>
                <a:latin typeface="+mj-lt"/>
                <a:ea typeface="+mj-ea"/>
                <a:cs typeface="+mj-cs"/>
                <a:sym typeface="Helvetica"/>
              </a:rPr>
              <a:t>April 2018:Google Maps used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FillTx/>
                <a:latin typeface="+mj-lt"/>
                <a:ea typeface="+mj-ea"/>
                <a:cs typeface="+mj-cs"/>
                <a:sym typeface="Helvetica"/>
              </a:rPr>
              <a:t> by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FillTx/>
                <a:latin typeface="+mj-lt"/>
                <a:ea typeface="+mj-ea"/>
                <a:cs typeface="+mj-cs"/>
                <a:sym typeface="Helvetica"/>
              </a:rPr>
              <a:t>154.4 Million users.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A951DC-DB8B-436B-BDE4-A48F54AF78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0361" y="5826718"/>
            <a:ext cx="1066802" cy="3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71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1A789A-36D4-453A-870A-9A652069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3" y="1018094"/>
            <a:ext cx="2910623" cy="5839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221DF-7640-49A6-9693-B62CFF86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PRE Android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3DC3F-2C0A-4F1F-883A-FEE72FD3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45" y="1209674"/>
            <a:ext cx="2760466" cy="5511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8D4306-1106-45E5-82AA-546315C15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963" y="1128860"/>
            <a:ext cx="2732312" cy="55924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7CFCA18-DBD5-45A5-AE3A-C710B6E3F3E0}"/>
              </a:ext>
            </a:extLst>
          </p:cNvPr>
          <p:cNvSpPr/>
          <p:nvPr/>
        </p:nvSpPr>
        <p:spPr>
          <a:xfrm>
            <a:off x="477151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4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17431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6473-A0E3-451D-9BA3-1A27CBAD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9A92-82BB-4710-80B4-C6083A4BAFF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1518" y="1600200"/>
            <a:ext cx="8194898" cy="45259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Location-Based Applications (LBAs) </a:t>
            </a:r>
            <a:r>
              <a:rPr lang="en-US" dirty="0"/>
              <a:t>collects location data</a:t>
            </a:r>
          </a:p>
          <a:p>
            <a:r>
              <a:rPr lang="en-US" dirty="0"/>
              <a:t>Based on this, user’s whereabouts can be easily guessed- imposing </a:t>
            </a:r>
            <a:r>
              <a:rPr lang="en-US" b="1" dirty="0"/>
              <a:t>privacy risk</a:t>
            </a:r>
          </a:p>
          <a:p>
            <a:r>
              <a:rPr lang="en-US" dirty="0"/>
              <a:t>Proposed </a:t>
            </a:r>
            <a:r>
              <a:rPr lang="en-US" b="1" dirty="0"/>
              <a:t>Markov Chain Prediction Model </a:t>
            </a:r>
            <a:r>
              <a:rPr lang="en-US" dirty="0"/>
              <a:t>for smartphones:</a:t>
            </a:r>
          </a:p>
          <a:p>
            <a:pPr lvl="1"/>
            <a:r>
              <a:rPr lang="en-US" dirty="0"/>
              <a:t>Tested Prediction outputs with real-life dataset (</a:t>
            </a:r>
            <a:r>
              <a:rPr lang="en-US" b="1" dirty="0"/>
              <a:t>Geolife dataset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Implemented </a:t>
            </a:r>
            <a:r>
              <a:rPr lang="en-US" b="1" dirty="0"/>
              <a:t>PRE Android </a:t>
            </a:r>
            <a:r>
              <a:rPr lang="en-US" dirty="0"/>
              <a:t>application for privacy-risk estimation for smartphone users</a:t>
            </a:r>
          </a:p>
          <a:p>
            <a:r>
              <a:rPr lang="en-US" b="1" dirty="0"/>
              <a:t>Future work</a:t>
            </a:r>
          </a:p>
          <a:p>
            <a:pPr lvl="1"/>
            <a:r>
              <a:rPr lang="en-US" dirty="0"/>
              <a:t>Increase features for prediction model</a:t>
            </a:r>
          </a:p>
          <a:p>
            <a:pPr lvl="1"/>
            <a:r>
              <a:rPr lang="en-US" dirty="0"/>
              <a:t>User interface improvements for PRE Android application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78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BDCB-4734-47EC-9FCA-9D8363E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4" y="2566447"/>
            <a:ext cx="8641008" cy="1094168"/>
          </a:xfrm>
        </p:spPr>
        <p:txBody>
          <a:bodyPr/>
          <a:lstStyle/>
          <a:p>
            <a:pPr algn="ctr"/>
            <a:r>
              <a:rPr lang="en-US" dirty="0"/>
              <a:t>Your Thoughts?</a:t>
            </a:r>
          </a:p>
        </p:txBody>
      </p:sp>
    </p:spTree>
    <p:extLst>
      <p:ext uri="{BB962C8B-B14F-4D97-AF65-F5344CB8AC3E}">
        <p14:creationId xmlns:p14="http://schemas.microsoft.com/office/powerpoint/2010/main" val="14441330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C8A0-4406-445F-9B4B-9B103F8C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Motivation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1AA04-2DB7-417F-BDBC-FB8E47A0214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1518" y="1600201"/>
            <a:ext cx="8458849" cy="1755742"/>
          </a:xfrm>
        </p:spPr>
        <p:txBody>
          <a:bodyPr>
            <a:normAutofit/>
          </a:bodyPr>
          <a:lstStyle/>
          <a:p>
            <a:r>
              <a:rPr lang="en-US" dirty="0"/>
              <a:t>LBAs can reveal</a:t>
            </a:r>
          </a:p>
          <a:p>
            <a:pPr lvl="1"/>
            <a:r>
              <a:rPr lang="en-US" dirty="0"/>
              <a:t>Illnesses, political and religious inclinations, etc.</a:t>
            </a:r>
          </a:p>
          <a:p>
            <a:pPr lvl="1"/>
            <a:r>
              <a:rPr lang="en-US" dirty="0"/>
              <a:t>Personality traits, habits</a:t>
            </a:r>
          </a:p>
          <a:p>
            <a:pPr lvl="1"/>
            <a:r>
              <a:rPr lang="en-US" dirty="0"/>
              <a:t>Favorite restaurant, club/gym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CF480F-F130-4DE8-B8C6-894AE6F8B749}"/>
              </a:ext>
            </a:extLst>
          </p:cNvPr>
          <p:cNvSpPr txBox="1">
            <a:spLocks/>
          </p:cNvSpPr>
          <p:nvPr/>
        </p:nvSpPr>
        <p:spPr>
          <a:xfrm>
            <a:off x="251517" y="5929803"/>
            <a:ext cx="4140463" cy="98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3pPr>
            <a:lvl4pPr marL="1698170" marR="0" indent="-32657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4pPr>
            <a:lvl5pPr marL="2155370" marR="0" indent="-32657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91% of the Americans have lost control on their private data.</a:t>
            </a:r>
          </a:p>
          <a:p>
            <a:pPr hangingPunct="1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E1A651-61FB-460C-A2B7-2B31C869105D}"/>
              </a:ext>
            </a:extLst>
          </p:cNvPr>
          <p:cNvSpPr txBox="1">
            <a:spLocks/>
          </p:cNvSpPr>
          <p:nvPr/>
        </p:nvSpPr>
        <p:spPr>
          <a:xfrm>
            <a:off x="4752020" y="5929803"/>
            <a:ext cx="4140463" cy="97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3pPr>
            <a:lvl4pPr marL="1698170" marR="0" indent="-32657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4pPr>
            <a:lvl5pPr marL="2155370" marR="0" indent="-32657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9pPr>
          </a:lstStyle>
          <a:p>
            <a:pPr marL="0" indent="0" hangingPunct="1">
              <a:buNone/>
            </a:pPr>
            <a:r>
              <a:rPr lang="en-US" dirty="0">
                <a:highlight>
                  <a:srgbClr val="FFFF00"/>
                </a:highlight>
              </a:rPr>
              <a:t>Only 9% users are confident that the social media will protect their private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CB2F-4197-4368-80F4-20316CC0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987" y="5409226"/>
            <a:ext cx="2769985" cy="52057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48C2F69-43C5-406E-9E4D-C22805A88444}"/>
              </a:ext>
            </a:extLst>
          </p:cNvPr>
          <p:cNvSpPr txBox="1">
            <a:spLocks/>
          </p:cNvSpPr>
          <p:nvPr/>
        </p:nvSpPr>
        <p:spPr>
          <a:xfrm>
            <a:off x="251517" y="3224624"/>
            <a:ext cx="8458849" cy="1755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 lnSpcReduction="1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3pPr>
            <a:lvl4pPr marL="1698170" marR="0" indent="-32657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4pPr>
            <a:lvl5pPr marL="2155370" marR="0" indent="-32657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37CBE"/>
              </a:buClr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egoe UI"/>
                <a:ea typeface="Segoe UI"/>
                <a:cs typeface="Segoe UI"/>
                <a:sym typeface="Segoe UI"/>
              </a:defRPr>
            </a:lvl9pPr>
          </a:lstStyle>
          <a:p>
            <a:pPr hangingPunct="1"/>
            <a:r>
              <a:rPr lang="en-US" dirty="0"/>
              <a:t>When collected for longer durations, it can reveal daily routines</a:t>
            </a:r>
          </a:p>
          <a:p>
            <a:pPr lvl="1" hangingPunct="1"/>
            <a:r>
              <a:rPr lang="en-US" dirty="0"/>
              <a:t>Knowing home/work/play locations</a:t>
            </a:r>
          </a:p>
          <a:p>
            <a:pPr lvl="1" hangingPunct="1"/>
            <a:r>
              <a:rPr lang="en-US" dirty="0"/>
              <a:t>Knowing exact hour of transitions between them </a:t>
            </a:r>
          </a:p>
          <a:p>
            <a:pPr marL="457200" lvl="1" indent="0" hangingPunct="1">
              <a:buNone/>
            </a:pPr>
            <a:endParaRPr lang="en-US" dirty="0"/>
          </a:p>
          <a:p>
            <a:pPr marL="457200" lvl="1" indent="0" algn="ctr" hangingPunct="1">
              <a:buNone/>
            </a:pPr>
            <a:r>
              <a:rPr lang="en-US" dirty="0">
                <a:solidFill>
                  <a:srgbClr val="C00000"/>
                </a:solidFill>
              </a:rPr>
              <a:t>Hypothesis: Sharing location imposes privacy risk</a:t>
            </a:r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2B3F8C73-BB57-400B-BACC-DDA15AAFEC3B}"/>
              </a:ext>
            </a:extLst>
          </p:cNvPr>
          <p:cNvSpPr/>
          <p:nvPr/>
        </p:nvSpPr>
        <p:spPr>
          <a:xfrm>
            <a:off x="141403" y="3673843"/>
            <a:ext cx="584462" cy="405353"/>
          </a:xfrm>
          <a:prstGeom prst="mathEqual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21960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6C94522C-7E26-4407-9604-56CAD34EB39F}"/>
              </a:ext>
            </a:extLst>
          </p:cNvPr>
          <p:cNvSpPr/>
          <p:nvPr/>
        </p:nvSpPr>
        <p:spPr>
          <a:xfrm flipH="1">
            <a:off x="6499167" y="2127249"/>
            <a:ext cx="2608433" cy="1356238"/>
          </a:xfrm>
          <a:prstGeom prst="homePlate">
            <a:avLst/>
          </a:prstGeom>
          <a:solidFill>
            <a:srgbClr val="FFFFFF"/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EDC00-8CF1-432C-A287-1D4B7D9E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5D2A1-6E96-4BFB-9FD5-CD1859E643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1518" y="1600201"/>
            <a:ext cx="8458849" cy="487356"/>
          </a:xfrm>
        </p:spPr>
        <p:txBody>
          <a:bodyPr/>
          <a:lstStyle/>
          <a:p>
            <a:r>
              <a:rPr lang="en-US" dirty="0"/>
              <a:t>Design and development of a Privacy-Risk-Estimator (PRE) application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7CAC921-E8DD-4938-BE8A-27B16B8CCC1B}"/>
              </a:ext>
            </a:extLst>
          </p:cNvPr>
          <p:cNvSpPr/>
          <p:nvPr/>
        </p:nvSpPr>
        <p:spPr>
          <a:xfrm>
            <a:off x="4772413" y="2311187"/>
            <a:ext cx="707378" cy="35780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E38559-52EA-4A5A-8776-3DAF6EAE9C6E}"/>
              </a:ext>
            </a:extLst>
          </p:cNvPr>
          <p:cNvGrpSpPr/>
          <p:nvPr/>
        </p:nvGrpSpPr>
        <p:grpSpPr>
          <a:xfrm>
            <a:off x="2267289" y="2036306"/>
            <a:ext cx="4168887" cy="1109599"/>
            <a:chOff x="2267289" y="2036306"/>
            <a:chExt cx="4168887" cy="1109599"/>
          </a:xfrm>
        </p:grpSpPr>
        <p:pic>
          <p:nvPicPr>
            <p:cNvPr id="5" name="Graphic 4" descr="Man">
              <a:extLst>
                <a:ext uri="{FF2B5EF4-FFF2-40B4-BE49-F238E27FC236}">
                  <a16:creationId xmlns:a16="http://schemas.microsoft.com/office/drawing/2014/main" id="{82DD3F8D-FD00-43A5-84D7-07A314D54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7289" y="2087557"/>
              <a:ext cx="805070" cy="80507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EB31E6-E996-4F12-82EB-13A104BF2929}"/>
                </a:ext>
              </a:extLst>
            </p:cNvPr>
            <p:cNvSpPr txBox="1"/>
            <p:nvPr/>
          </p:nvSpPr>
          <p:spPr>
            <a:xfrm>
              <a:off x="2440233" y="2822744"/>
              <a:ext cx="422548" cy="323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500" dirty="0">
                  <a:latin typeface="Segoe UI"/>
                  <a:cs typeface="Segoe UI"/>
                </a:rPr>
                <a:t>Carl</a:t>
              </a:r>
            </a:p>
          </p:txBody>
        </p:sp>
        <p:sp>
          <p:nvSpPr>
            <p:cNvPr id="7" name="Rectangle 6" descr="Marker">
              <a:extLst>
                <a:ext uri="{FF2B5EF4-FFF2-40B4-BE49-F238E27FC236}">
                  <a16:creationId xmlns:a16="http://schemas.microsoft.com/office/drawing/2014/main" id="{F9779E0F-6108-4534-9C42-E629775AEF59}"/>
                </a:ext>
              </a:extLst>
            </p:cNvPr>
            <p:cNvSpPr/>
            <p:nvPr/>
          </p:nvSpPr>
          <p:spPr>
            <a:xfrm>
              <a:off x="3828140" y="2037631"/>
              <a:ext cx="806997" cy="785113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EA3C1A-966B-481E-B579-E02E1C62C5C5}"/>
                </a:ext>
              </a:extLst>
            </p:cNvPr>
            <p:cNvSpPr txBox="1"/>
            <p:nvPr/>
          </p:nvSpPr>
          <p:spPr>
            <a:xfrm>
              <a:off x="3877008" y="2782496"/>
              <a:ext cx="885816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kumimoji="0" lang="en-US" sz="14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lat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, </a:t>
              </a:r>
              <a:r>
                <a:rPr lang="en-US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lon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488349-8960-4629-A110-CECB21DEC4CD}"/>
                </a:ext>
              </a:extLst>
            </p:cNvPr>
            <p:cNvSpPr txBox="1"/>
            <p:nvPr/>
          </p:nvSpPr>
          <p:spPr>
            <a:xfrm>
              <a:off x="5664174" y="2792403"/>
              <a:ext cx="772002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LBA App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4B9D7ED-B47B-4277-B80C-58E315BFB1DC}"/>
                </a:ext>
              </a:extLst>
            </p:cNvPr>
            <p:cNvSpPr/>
            <p:nvPr/>
          </p:nvSpPr>
          <p:spPr>
            <a:xfrm>
              <a:off x="3120762" y="2335695"/>
              <a:ext cx="707378" cy="357809"/>
            </a:xfrm>
            <a:prstGeom prst="rightArrow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EC5EDC-3CB4-4362-BF0A-708052807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6486" y="2036306"/>
              <a:ext cx="707378" cy="78643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F4628C-317E-4065-B01F-E29B7CAA7A6E}"/>
              </a:ext>
            </a:extLst>
          </p:cNvPr>
          <p:cNvGrpSpPr/>
          <p:nvPr/>
        </p:nvGrpSpPr>
        <p:grpSpPr>
          <a:xfrm>
            <a:off x="4319916" y="2087557"/>
            <a:ext cx="1730259" cy="2044182"/>
            <a:chOff x="4319916" y="2087557"/>
            <a:chExt cx="1730259" cy="2044182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35C01F00-B8F8-426B-B3E8-98AA987D252D}"/>
                </a:ext>
              </a:extLst>
            </p:cNvPr>
            <p:cNvSpPr/>
            <p:nvPr/>
          </p:nvSpPr>
          <p:spPr>
            <a:xfrm>
              <a:off x="4989108" y="2087557"/>
              <a:ext cx="226074" cy="785113"/>
            </a:xfrm>
            <a:prstGeom prst="lightningBolt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D1687E-2F8D-4A21-916A-E8D908B0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8127" y="3090269"/>
              <a:ext cx="707378" cy="78643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C32F00-B147-41C1-A403-EABCD693665F}"/>
                </a:ext>
              </a:extLst>
            </p:cNvPr>
            <p:cNvSpPr txBox="1"/>
            <p:nvPr/>
          </p:nvSpPr>
          <p:spPr>
            <a:xfrm>
              <a:off x="4858127" y="3823966"/>
              <a:ext cx="768796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PRE App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35142ED-3F1A-4ED8-8D19-7CB7889D7A46}"/>
                </a:ext>
              </a:extLst>
            </p:cNvPr>
            <p:cNvCxnSpPr>
              <a:stCxn id="8" idx="2"/>
              <a:endCxn id="17" idx="1"/>
            </p:cNvCxnSpPr>
            <p:nvPr/>
          </p:nvCxnSpPr>
          <p:spPr>
            <a:xfrm rot="16200000" flipH="1">
              <a:off x="4392412" y="3017772"/>
              <a:ext cx="393219" cy="538211"/>
            </a:xfrm>
            <a:prstGeom prst="curvedConnector2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724D1963-D749-4008-9F57-F31AF87F7F95}"/>
                </a:ext>
              </a:extLst>
            </p:cNvPr>
            <p:cNvCxnSpPr>
              <a:stCxn id="17" idx="3"/>
              <a:endCxn id="10" idx="2"/>
            </p:cNvCxnSpPr>
            <p:nvPr/>
          </p:nvCxnSpPr>
          <p:spPr>
            <a:xfrm flipV="1">
              <a:off x="5565505" y="3100176"/>
              <a:ext cx="484670" cy="383312"/>
            </a:xfrm>
            <a:prstGeom prst="curvedConnector2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9BFA142-FEB4-4C63-B320-670ACF4E8C85}"/>
              </a:ext>
            </a:extLst>
          </p:cNvPr>
          <p:cNvSpPr txBox="1"/>
          <p:nvPr/>
        </p:nvSpPr>
        <p:spPr>
          <a:xfrm>
            <a:off x="1259560" y="4297980"/>
            <a:ext cx="7052568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 a location prediction model and privacy-risk estimation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Detect stay-points and form states from raw location coordinates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Evaluate algorithm on Microsoft Geolife dataset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 PRE app for privacy-risk estimation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134F58-78F4-4FE4-8873-8976A7FCA5C9}"/>
              </a:ext>
            </a:extLst>
          </p:cNvPr>
          <p:cNvSpPr/>
          <p:nvPr/>
        </p:nvSpPr>
        <p:spPr>
          <a:xfrm>
            <a:off x="755446" y="4467604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3442B5-3C70-49B0-B2D6-C70177B9CE38}"/>
              </a:ext>
            </a:extLst>
          </p:cNvPr>
          <p:cNvSpPr/>
          <p:nvPr/>
        </p:nvSpPr>
        <p:spPr>
          <a:xfrm>
            <a:off x="755446" y="500223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9E0A7D-0E35-4005-A269-BE1B58E9C1C3}"/>
              </a:ext>
            </a:extLst>
          </p:cNvPr>
          <p:cNvSpPr/>
          <p:nvPr/>
        </p:nvSpPr>
        <p:spPr>
          <a:xfrm>
            <a:off x="755446" y="5525885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F9D092-2158-442E-8FBF-CCD0EDBA59C1}"/>
              </a:ext>
            </a:extLst>
          </p:cNvPr>
          <p:cNvSpPr/>
          <p:nvPr/>
        </p:nvSpPr>
        <p:spPr>
          <a:xfrm>
            <a:off x="755446" y="6074105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6265D3-07D5-487A-8900-5AA3C2A178E3}"/>
              </a:ext>
            </a:extLst>
          </p:cNvPr>
          <p:cNvSpPr txBox="1"/>
          <p:nvPr/>
        </p:nvSpPr>
        <p:spPr>
          <a:xfrm>
            <a:off x="6951525" y="2330740"/>
            <a:ext cx="1975046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Assumption: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Location sharing decision is manual</a:t>
            </a:r>
          </a:p>
        </p:txBody>
      </p:sp>
    </p:spTree>
    <p:extLst>
      <p:ext uri="{BB962C8B-B14F-4D97-AF65-F5344CB8AC3E}">
        <p14:creationId xmlns:p14="http://schemas.microsoft.com/office/powerpoint/2010/main" val="3558370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4" grpId="0"/>
      <p:bldP spid="28" grpId="0" animBg="1"/>
      <p:bldP spid="30" grpId="0" animBg="1"/>
      <p:bldP spid="31" grpId="0" animBg="1"/>
      <p:bldP spid="32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9FD5-4D56-46DA-8F02-6872EC01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7210A-B9C8-4B6A-B5F0-DF551811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1634072"/>
            <a:ext cx="9144000" cy="43251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A8F987-AA5A-4CFE-A707-A1A7B205E06E}"/>
              </a:ext>
            </a:extLst>
          </p:cNvPr>
          <p:cNvCxnSpPr/>
          <p:nvPr/>
        </p:nvCxnSpPr>
        <p:spPr>
          <a:xfrm>
            <a:off x="5874026" y="4475982"/>
            <a:ext cx="8150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782D21-5DE4-489B-B768-8037F1E7F825}"/>
              </a:ext>
            </a:extLst>
          </p:cNvPr>
          <p:cNvCxnSpPr/>
          <p:nvPr/>
        </p:nvCxnSpPr>
        <p:spPr>
          <a:xfrm flipV="1">
            <a:off x="7049740" y="4721087"/>
            <a:ext cx="0" cy="5764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F8B463-E795-48AD-92F6-0FDE60F572F4}"/>
              </a:ext>
            </a:extLst>
          </p:cNvPr>
          <p:cNvSpPr/>
          <p:nvPr/>
        </p:nvSpPr>
        <p:spPr>
          <a:xfrm>
            <a:off x="6778487" y="4218952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E9E3C4-53F0-46CF-BCD7-2A33B7294160}"/>
              </a:ext>
            </a:extLst>
          </p:cNvPr>
          <p:cNvCxnSpPr/>
          <p:nvPr/>
        </p:nvCxnSpPr>
        <p:spPr>
          <a:xfrm>
            <a:off x="5516217" y="3081130"/>
            <a:ext cx="1431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692CC-2102-4ADA-804B-AC5D9F76208B}"/>
              </a:ext>
            </a:extLst>
          </p:cNvPr>
          <p:cNvCxnSpPr>
            <a:cxnSpLocks/>
          </p:cNvCxnSpPr>
          <p:nvPr/>
        </p:nvCxnSpPr>
        <p:spPr>
          <a:xfrm flipV="1">
            <a:off x="6410739" y="3248252"/>
            <a:ext cx="619123" cy="548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C05C949-87C1-421C-ADB7-E61C12F04B5F}"/>
              </a:ext>
            </a:extLst>
          </p:cNvPr>
          <p:cNvSpPr/>
          <p:nvPr/>
        </p:nvSpPr>
        <p:spPr>
          <a:xfrm>
            <a:off x="6947452" y="2793826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kumimoji="0" lang="en-US" sz="15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60567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6870-AB55-4E44-80EF-5A2AA44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Prediction Model: Markov Chain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441C59-91DF-408A-82CA-03AFBC7757C9}"/>
              </a:ext>
            </a:extLst>
          </p:cNvPr>
          <p:cNvSpPr/>
          <p:nvPr/>
        </p:nvSpPr>
        <p:spPr>
          <a:xfrm>
            <a:off x="477151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E06C3-DE51-405D-BD09-9EF6B27ECD19}"/>
              </a:ext>
            </a:extLst>
          </p:cNvPr>
          <p:cNvSpPr txBox="1"/>
          <p:nvPr/>
        </p:nvSpPr>
        <p:spPr>
          <a:xfrm>
            <a:off x="5867932" y="1138104"/>
            <a:ext cx="291682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Markov Chain with 2 States</a:t>
            </a:r>
            <a:endParaRPr kumimoji="0" lang="en-US" sz="18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34813-ADFC-41DB-84B5-B6E98BB5F174}"/>
              </a:ext>
            </a:extLst>
          </p:cNvPr>
          <p:cNvGrpSpPr/>
          <p:nvPr/>
        </p:nvGrpSpPr>
        <p:grpSpPr>
          <a:xfrm>
            <a:off x="6180775" y="1573063"/>
            <a:ext cx="2721004" cy="1601177"/>
            <a:chOff x="1660630" y="684608"/>
            <a:chExt cx="3057372" cy="193231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6FE20F-D1EA-4B55-B807-C5D605F8245F}"/>
                </a:ext>
              </a:extLst>
            </p:cNvPr>
            <p:cNvSpPr/>
            <p:nvPr/>
          </p:nvSpPr>
          <p:spPr>
            <a:xfrm>
              <a:off x="1873188" y="1296140"/>
              <a:ext cx="656948" cy="60368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DF8CC2-513C-439B-8D69-10BEA8790A4C}"/>
                </a:ext>
              </a:extLst>
            </p:cNvPr>
            <p:cNvSpPr/>
            <p:nvPr/>
          </p:nvSpPr>
          <p:spPr>
            <a:xfrm>
              <a:off x="3721223" y="1296140"/>
              <a:ext cx="656948" cy="6036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07D16D21-54CC-4317-8BAD-20CF7D55BCED}"/>
                </a:ext>
              </a:extLst>
            </p:cNvPr>
            <p:cNvCxnSpPr>
              <a:cxnSpLocks/>
              <a:stCxn id="6" idx="7"/>
              <a:endCxn id="7" idx="1"/>
            </p:cNvCxnSpPr>
            <p:nvPr/>
          </p:nvCxnSpPr>
          <p:spPr>
            <a:xfrm rot="5400000" flipH="1" flipV="1">
              <a:off x="3125679" y="692796"/>
              <a:ext cx="12700" cy="1383503"/>
            </a:xfrm>
            <a:prstGeom prst="curvedConnector3">
              <a:avLst>
                <a:gd name="adj1" fmla="val 2496118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29372297-E7C0-4E52-A4DC-4BD5FCE65CAD}"/>
                </a:ext>
              </a:extLst>
            </p:cNvPr>
            <p:cNvCxnSpPr>
              <a:stCxn id="7" idx="3"/>
              <a:endCxn id="6" idx="5"/>
            </p:cNvCxnSpPr>
            <p:nvPr/>
          </p:nvCxnSpPr>
          <p:spPr>
            <a:xfrm rot="5400000">
              <a:off x="3125680" y="1119663"/>
              <a:ext cx="12700" cy="1383503"/>
            </a:xfrm>
            <a:prstGeom prst="curvedConnector3">
              <a:avLst>
                <a:gd name="adj1" fmla="val 2496118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76206F2B-C4D8-4BD2-AF5C-8356F9C62963}"/>
                </a:ext>
              </a:extLst>
            </p:cNvPr>
            <p:cNvCxnSpPr>
              <a:cxnSpLocks/>
              <a:stCxn id="6" idx="2"/>
              <a:endCxn id="6" idx="1"/>
            </p:cNvCxnSpPr>
            <p:nvPr/>
          </p:nvCxnSpPr>
          <p:spPr>
            <a:xfrm rot="10800000" flipH="1">
              <a:off x="1873188" y="1384547"/>
              <a:ext cx="96208" cy="213434"/>
            </a:xfrm>
            <a:prstGeom prst="curvedConnector4">
              <a:avLst>
                <a:gd name="adj1" fmla="val -237610"/>
                <a:gd name="adj2" fmla="val 248527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11DCE693-EC92-4E87-AD73-8A0C512855DA}"/>
                </a:ext>
              </a:extLst>
            </p:cNvPr>
            <p:cNvCxnSpPr>
              <a:cxnSpLocks/>
              <a:stCxn id="7" idx="6"/>
              <a:endCxn id="7" idx="7"/>
            </p:cNvCxnSpPr>
            <p:nvPr/>
          </p:nvCxnSpPr>
          <p:spPr>
            <a:xfrm flipH="1" flipV="1">
              <a:off x="4281963" y="1384547"/>
              <a:ext cx="96208" cy="213434"/>
            </a:xfrm>
            <a:prstGeom prst="curvedConnector4">
              <a:avLst>
                <a:gd name="adj1" fmla="val -237610"/>
                <a:gd name="adj2" fmla="val 248527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B5B869-234B-41FA-A391-E806F0F7D2AD}"/>
                </a:ext>
              </a:extLst>
            </p:cNvPr>
            <p:cNvSpPr txBox="1"/>
            <p:nvPr/>
          </p:nvSpPr>
          <p:spPr>
            <a:xfrm>
              <a:off x="2920272" y="684608"/>
              <a:ext cx="520896" cy="44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</a:t>
              </a:r>
              <a:r>
                <a:rPr lang="en-US" i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1CE065-A2ED-43EB-96E2-9F8776DBCBE8}"/>
                </a:ext>
              </a:extLst>
            </p:cNvPr>
            <p:cNvSpPr txBox="1"/>
            <p:nvPr/>
          </p:nvSpPr>
          <p:spPr>
            <a:xfrm>
              <a:off x="2920272" y="2171212"/>
              <a:ext cx="520896" cy="44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</a:t>
              </a:r>
              <a:r>
                <a:rPr lang="en-US" i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980B0A-BD76-40F6-AFE9-5029381F9002}"/>
                </a:ext>
              </a:extLst>
            </p:cNvPr>
            <p:cNvSpPr txBox="1"/>
            <p:nvPr/>
          </p:nvSpPr>
          <p:spPr>
            <a:xfrm>
              <a:off x="4197106" y="734899"/>
              <a:ext cx="520896" cy="44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</a:t>
              </a:r>
              <a:r>
                <a:rPr lang="en-US" i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A13B9-A6B6-4B2A-AE4B-063B6743539B}"/>
                </a:ext>
              </a:extLst>
            </p:cNvPr>
            <p:cNvSpPr txBox="1"/>
            <p:nvPr/>
          </p:nvSpPr>
          <p:spPr>
            <a:xfrm>
              <a:off x="1660630" y="734899"/>
              <a:ext cx="520896" cy="44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</a:t>
              </a:r>
              <a:r>
                <a:rPr lang="en-US" i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87D7E5B-E849-4599-B556-A4426262990A}"/>
              </a:ext>
            </a:extLst>
          </p:cNvPr>
          <p:cNvSpPr txBox="1"/>
          <p:nvPr/>
        </p:nvSpPr>
        <p:spPr>
          <a:xfrm>
            <a:off x="468981" y="1209691"/>
            <a:ext cx="5807174" cy="1338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Markov Chain is built on states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5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States </a:t>
            </a:r>
            <a:r>
              <a:rPr lang="en-US" i="1" dirty="0"/>
              <a:t>st = {st</a:t>
            </a:r>
            <a:r>
              <a:rPr lang="en-US" i="1" baseline="-25000" dirty="0"/>
              <a:t>1</a:t>
            </a:r>
            <a:r>
              <a:rPr lang="en-US" i="1" dirty="0"/>
              <a:t>, st</a:t>
            </a:r>
            <a:r>
              <a:rPr lang="en-US" i="1" baseline="-25000" dirty="0"/>
              <a:t>2</a:t>
            </a:r>
            <a:r>
              <a:rPr lang="en-US" i="1" dirty="0"/>
              <a:t>, …st</a:t>
            </a:r>
            <a:r>
              <a:rPr lang="en-US" i="1" baseline="-25000" dirty="0"/>
              <a:t>n</a:t>
            </a:r>
            <a:r>
              <a:rPr lang="en-US" i="1" dirty="0"/>
              <a:t>}</a:t>
            </a:r>
            <a:r>
              <a:rPr lang="en-US" dirty="0"/>
              <a:t> </a:t>
            </a:r>
            <a:r>
              <a:rPr kumimoji="0" lang="de-DE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: </a:t>
            </a:r>
            <a:r>
              <a:rPr kumimoji="0" lang="en-US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Home, gym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, work, supermarket, etc.</a:t>
            </a:r>
            <a:endParaRPr kumimoji="0" lang="en-US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C2E7438-F36B-46BE-B868-2A38C357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2" y="2482629"/>
            <a:ext cx="4465771" cy="39379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E4C7204-656B-4B9A-B3F1-CD2947D4DA72}"/>
              </a:ext>
            </a:extLst>
          </p:cNvPr>
          <p:cNvSpPr txBox="1"/>
          <p:nvPr/>
        </p:nvSpPr>
        <p:spPr>
          <a:xfrm>
            <a:off x="800028" y="6416272"/>
            <a:ext cx="562429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Markov Chain example at discrete time-slots on a map</a:t>
            </a:r>
          </a:p>
        </p:txBody>
      </p:sp>
    </p:spTree>
    <p:extLst>
      <p:ext uri="{BB962C8B-B14F-4D97-AF65-F5344CB8AC3E}">
        <p14:creationId xmlns:p14="http://schemas.microsoft.com/office/powerpoint/2010/main" val="3076968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A45C-92EB-40D0-8602-B5B6B7C0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Building Markov Chain </a:t>
            </a:r>
            <a:br>
              <a:rPr lang="en-US" dirty="0"/>
            </a:br>
            <a:r>
              <a:rPr lang="en-US" dirty="0"/>
              <a:t>	Step 1: Time-slotted 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229176-21D9-42CE-AB52-EAB9E2CE381A}"/>
              </a:ext>
            </a:extLst>
          </p:cNvPr>
          <p:cNvGrpSpPr/>
          <p:nvPr/>
        </p:nvGrpSpPr>
        <p:grpSpPr>
          <a:xfrm>
            <a:off x="622667" y="1941083"/>
            <a:ext cx="7993046" cy="2124021"/>
            <a:chOff x="-454947" y="4689718"/>
            <a:chExt cx="10136938" cy="253152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6629D6B-3E6A-4ED4-B8FA-7FA92DCEF2C4}"/>
                </a:ext>
              </a:extLst>
            </p:cNvPr>
            <p:cNvCxnSpPr/>
            <p:nvPr/>
          </p:nvCxnSpPr>
          <p:spPr>
            <a:xfrm flipH="1">
              <a:off x="-454947" y="5215235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B79EF4-3614-4B02-8C13-F76FF7C8457E}"/>
                </a:ext>
              </a:extLst>
            </p:cNvPr>
            <p:cNvCxnSpPr/>
            <p:nvPr/>
          </p:nvCxnSpPr>
          <p:spPr>
            <a:xfrm>
              <a:off x="422507" y="5215235"/>
              <a:ext cx="835891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09FD47C-5B25-42CE-8477-0050874D3DC9}"/>
                </a:ext>
              </a:extLst>
            </p:cNvPr>
            <p:cNvCxnSpPr/>
            <p:nvPr/>
          </p:nvCxnSpPr>
          <p:spPr>
            <a:xfrm flipH="1">
              <a:off x="8804537" y="5210623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663F63-16B0-4B3C-948F-4B365FBBB667}"/>
                </a:ext>
              </a:extLst>
            </p:cNvPr>
            <p:cNvCxnSpPr/>
            <p:nvPr/>
          </p:nvCxnSpPr>
          <p:spPr>
            <a:xfrm flipH="1">
              <a:off x="-454947" y="5875635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97149C-A986-46A9-9551-286ED514ABA5}"/>
                </a:ext>
              </a:extLst>
            </p:cNvPr>
            <p:cNvCxnSpPr/>
            <p:nvPr/>
          </p:nvCxnSpPr>
          <p:spPr>
            <a:xfrm>
              <a:off x="422507" y="5875635"/>
              <a:ext cx="835891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F97292-5802-4A0C-BF29-F33586AE380C}"/>
                </a:ext>
              </a:extLst>
            </p:cNvPr>
            <p:cNvCxnSpPr/>
            <p:nvPr/>
          </p:nvCxnSpPr>
          <p:spPr>
            <a:xfrm flipH="1">
              <a:off x="8804537" y="5871023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3EF3A0-465D-4940-940D-0646D9CB07C5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28" y="4902515"/>
              <a:ext cx="0" cy="231872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4257263-EAEF-4738-B54C-CB62977F14D1}"/>
                </a:ext>
              </a:extLst>
            </p:cNvPr>
            <p:cNvCxnSpPr/>
            <p:nvPr/>
          </p:nvCxnSpPr>
          <p:spPr>
            <a:xfrm>
              <a:off x="6381943" y="4907796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999870-EB14-4501-BEE0-49CC1DC116CB}"/>
                </a:ext>
              </a:extLst>
            </p:cNvPr>
            <p:cNvCxnSpPr/>
            <p:nvPr/>
          </p:nvCxnSpPr>
          <p:spPr>
            <a:xfrm>
              <a:off x="4088685" y="4905156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B0A1BA-18DB-4C27-8AAD-3EA0138793AD}"/>
                </a:ext>
              </a:extLst>
            </p:cNvPr>
            <p:cNvCxnSpPr/>
            <p:nvPr/>
          </p:nvCxnSpPr>
          <p:spPr>
            <a:xfrm>
              <a:off x="8675199" y="4910434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C781521-08DB-4B8B-9D71-D0814BDEB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7813" y="4903836"/>
              <a:ext cx="24242" cy="231740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A535C5-3AEF-4824-A2DE-B72198F4E1DA}"/>
                </a:ext>
              </a:extLst>
            </p:cNvPr>
            <p:cNvCxnSpPr/>
            <p:nvPr/>
          </p:nvCxnSpPr>
          <p:spPr>
            <a:xfrm>
              <a:off x="5235314" y="4906476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BCDC41-C238-4450-A5ED-9840CF1AF93B}"/>
                </a:ext>
              </a:extLst>
            </p:cNvPr>
            <p:cNvCxnSpPr/>
            <p:nvPr/>
          </p:nvCxnSpPr>
          <p:spPr>
            <a:xfrm>
              <a:off x="7528572" y="4909116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DEFBC4-BC0A-4294-B2C5-08C7FE520F6B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9" y="4901196"/>
              <a:ext cx="0" cy="2320046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34F293-3659-40EF-8115-12C2BF54BC3D}"/>
                </a:ext>
              </a:extLst>
            </p:cNvPr>
            <p:cNvSpPr/>
            <p:nvPr/>
          </p:nvSpPr>
          <p:spPr>
            <a:xfrm>
              <a:off x="671919" y="5210623"/>
              <a:ext cx="1288534" cy="6603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</a:t>
              </a:r>
              <a:r>
                <a:rPr lang="en-GB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FF59E6-D9A7-4EF8-B1F0-406EBE03143F}"/>
                </a:ext>
              </a:extLst>
            </p:cNvPr>
            <p:cNvSpPr/>
            <p:nvPr/>
          </p:nvSpPr>
          <p:spPr>
            <a:xfrm>
              <a:off x="2202482" y="5248221"/>
              <a:ext cx="4140958" cy="5898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</a:t>
              </a:r>
              <a:r>
                <a:rPr lang="en-GB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B776D4-E9C8-431A-85BB-AC1810AE09F0}"/>
                </a:ext>
              </a:extLst>
            </p:cNvPr>
            <p:cNvSpPr txBox="1"/>
            <p:nvPr/>
          </p:nvSpPr>
          <p:spPr>
            <a:xfrm>
              <a:off x="198492" y="4777714"/>
              <a:ext cx="9176328" cy="293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  4                   5                    6                    7                    8                   9                  10                 11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9D83D7-38BC-4985-A64D-132AE7E7EFB8}"/>
                </a:ext>
              </a:extLst>
            </p:cNvPr>
            <p:cNvCxnSpPr/>
            <p:nvPr/>
          </p:nvCxnSpPr>
          <p:spPr>
            <a:xfrm>
              <a:off x="-251749" y="4905816"/>
              <a:ext cx="0" cy="120996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F6EF87-9AEB-4056-81A5-158B693B9F21}"/>
                </a:ext>
              </a:extLst>
            </p:cNvPr>
            <p:cNvCxnSpPr/>
            <p:nvPr/>
          </p:nvCxnSpPr>
          <p:spPr>
            <a:xfrm>
              <a:off x="9561887" y="4907796"/>
              <a:ext cx="0" cy="120996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EA3FE0F-28D7-4ED5-96B3-315553293861}"/>
                </a:ext>
              </a:extLst>
            </p:cNvPr>
            <p:cNvSpPr/>
            <p:nvPr/>
          </p:nvSpPr>
          <p:spPr>
            <a:xfrm>
              <a:off x="6914823" y="5200412"/>
              <a:ext cx="1721872" cy="660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</a:t>
              </a:r>
              <a:r>
                <a:rPr lang="en-GB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00E37C-FEB0-45A3-929E-9A63B698B910}"/>
                </a:ext>
              </a:extLst>
            </p:cNvPr>
            <p:cNvSpPr/>
            <p:nvPr/>
          </p:nvSpPr>
          <p:spPr>
            <a:xfrm>
              <a:off x="641232" y="4689718"/>
              <a:ext cx="2293256" cy="15624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5C95C197-9311-4CF8-BB70-7ADFEEF88E4A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 flipH="1" flipV="1">
              <a:off x="1966126" y="5210873"/>
              <a:ext cx="10209" cy="1310089"/>
            </a:xfrm>
            <a:prstGeom prst="curvedConnector4">
              <a:avLst>
                <a:gd name="adj1" fmla="val -2668690"/>
                <a:gd name="adj2" fmla="val 7458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6CF4A9D-FABA-4E6C-94E8-62F06ADA9E42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 flipH="1" flipV="1">
              <a:off x="1649853" y="5537303"/>
              <a:ext cx="52" cy="667385"/>
            </a:xfrm>
            <a:prstGeom prst="curvedConnector4">
              <a:avLst>
                <a:gd name="adj1" fmla="val -519545455"/>
                <a:gd name="adj2" fmla="val 98268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8577FC-3610-45AA-ACA9-88CEEDD2ADD1}"/>
                </a:ext>
              </a:extLst>
            </p:cNvPr>
            <p:cNvSpPr txBox="1"/>
            <p:nvPr/>
          </p:nvSpPr>
          <p:spPr>
            <a:xfrm>
              <a:off x="-274072" y="4782000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Hour t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06EE0429-C219-4B43-84A3-FE3A4F22177A}"/>
              </a:ext>
            </a:extLst>
          </p:cNvPr>
          <p:cNvSpPr/>
          <p:nvPr/>
        </p:nvSpPr>
        <p:spPr>
          <a:xfrm>
            <a:off x="513913" y="54628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A04D0A-8623-49AB-BF38-1FC8661AEEB9}"/>
              </a:ext>
            </a:extLst>
          </p:cNvPr>
          <p:cNvSpPr txBox="1"/>
          <p:nvPr/>
        </p:nvSpPr>
        <p:spPr>
          <a:xfrm>
            <a:off x="576470" y="4244009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9A23ED-76BE-44D3-A817-0F2703AEBFF1}"/>
              </a:ext>
            </a:extLst>
          </p:cNvPr>
          <p:cNvSpPr txBox="1"/>
          <p:nvPr/>
        </p:nvSpPr>
        <p:spPr>
          <a:xfrm>
            <a:off x="2818250" y="1380591"/>
            <a:ext cx="456150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A. Calculate State Weights </a:t>
            </a:r>
            <a:r>
              <a:rPr lang="en-US" i="1" dirty="0"/>
              <a:t>w = {w</a:t>
            </a:r>
            <a:r>
              <a:rPr lang="en-US" i="1" baseline="-25000" dirty="0"/>
              <a:t>1</a:t>
            </a:r>
            <a:r>
              <a:rPr lang="en-US" i="1" dirty="0"/>
              <a:t>, w</a:t>
            </a:r>
            <a:r>
              <a:rPr lang="en-US" i="1" baseline="-25000" dirty="0"/>
              <a:t>2, … 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  <a:r>
              <a:rPr lang="en-US" i="1" dirty="0"/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2285-2654-4853-8B4F-7A075EE98773}"/>
              </a:ext>
            </a:extLst>
          </p:cNvPr>
          <p:cNvSpPr txBox="1"/>
          <p:nvPr/>
        </p:nvSpPr>
        <p:spPr>
          <a:xfrm>
            <a:off x="3624708" y="4172452"/>
            <a:ext cx="285590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kumimoji="0" lang="en-US" sz="18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. Normalize State Weights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E914617-5B24-41DA-8F72-C2B2757B3C64}"/>
              </a:ext>
            </a:extLst>
          </p:cNvPr>
          <p:cNvGrpSpPr/>
          <p:nvPr/>
        </p:nvGrpSpPr>
        <p:grpSpPr>
          <a:xfrm>
            <a:off x="740298" y="4802226"/>
            <a:ext cx="7875415" cy="1888673"/>
            <a:chOff x="121522" y="4489301"/>
            <a:chExt cx="10136938" cy="268380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320A32-3066-404D-B25C-5BC9CF6E5F8E}"/>
                </a:ext>
              </a:extLst>
            </p:cNvPr>
            <p:cNvCxnSpPr/>
            <p:nvPr/>
          </p:nvCxnSpPr>
          <p:spPr>
            <a:xfrm flipH="1">
              <a:off x="121522" y="5016453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2763CEB-4E10-4A61-A746-1796635C2C1A}"/>
                </a:ext>
              </a:extLst>
            </p:cNvPr>
            <p:cNvCxnSpPr/>
            <p:nvPr/>
          </p:nvCxnSpPr>
          <p:spPr>
            <a:xfrm>
              <a:off x="998976" y="5016453"/>
              <a:ext cx="835891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097437-4092-4C68-855D-9613E0147B7C}"/>
                </a:ext>
              </a:extLst>
            </p:cNvPr>
            <p:cNvCxnSpPr/>
            <p:nvPr/>
          </p:nvCxnSpPr>
          <p:spPr>
            <a:xfrm flipH="1">
              <a:off x="9381006" y="5011841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9CABA91-B46A-42C6-9436-8D185D1B9FDA}"/>
                </a:ext>
              </a:extLst>
            </p:cNvPr>
            <p:cNvCxnSpPr/>
            <p:nvPr/>
          </p:nvCxnSpPr>
          <p:spPr>
            <a:xfrm flipH="1">
              <a:off x="121522" y="5676853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8AEF5CF-456A-4E44-AE3A-27EF67B7855B}"/>
                </a:ext>
              </a:extLst>
            </p:cNvPr>
            <p:cNvCxnSpPr/>
            <p:nvPr/>
          </p:nvCxnSpPr>
          <p:spPr>
            <a:xfrm>
              <a:off x="998976" y="5676853"/>
              <a:ext cx="835891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0EC47F-FEBE-4922-A911-31AC86E5C82A}"/>
                </a:ext>
              </a:extLst>
            </p:cNvPr>
            <p:cNvCxnSpPr/>
            <p:nvPr/>
          </p:nvCxnSpPr>
          <p:spPr>
            <a:xfrm flipH="1">
              <a:off x="9381006" y="5672241"/>
              <a:ext cx="8774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D1B740F-A2F2-4265-B9FC-81A707EF3650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96" y="4703734"/>
              <a:ext cx="0" cy="246937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8ABA9A-B268-4892-B3B9-55B2A6AB8B4F}"/>
                </a:ext>
              </a:extLst>
            </p:cNvPr>
            <p:cNvCxnSpPr/>
            <p:nvPr/>
          </p:nvCxnSpPr>
          <p:spPr>
            <a:xfrm>
              <a:off x="6958412" y="4709014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B9FE36-6C01-40B9-A1B1-92CF63AD6518}"/>
                </a:ext>
              </a:extLst>
            </p:cNvPr>
            <p:cNvCxnSpPr/>
            <p:nvPr/>
          </p:nvCxnSpPr>
          <p:spPr>
            <a:xfrm>
              <a:off x="4665154" y="4706374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94F6EF8-752D-4345-AD16-C86D7F6D0C12}"/>
                </a:ext>
              </a:extLst>
            </p:cNvPr>
            <p:cNvCxnSpPr/>
            <p:nvPr/>
          </p:nvCxnSpPr>
          <p:spPr>
            <a:xfrm>
              <a:off x="9251668" y="4711652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B455447-C01C-4CD6-AFC1-35EA95C5297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525" y="4705055"/>
              <a:ext cx="0" cy="2468049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B59CAFE-7078-464A-9003-644C9D9084E7}"/>
                </a:ext>
              </a:extLst>
            </p:cNvPr>
            <p:cNvCxnSpPr/>
            <p:nvPr/>
          </p:nvCxnSpPr>
          <p:spPr>
            <a:xfrm>
              <a:off x="5811783" y="4707694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BD50A2-7C8F-4E38-9EBB-BE0979A19B1F}"/>
                </a:ext>
              </a:extLst>
            </p:cNvPr>
            <p:cNvCxnSpPr/>
            <p:nvPr/>
          </p:nvCxnSpPr>
          <p:spPr>
            <a:xfrm>
              <a:off x="8105041" y="4710334"/>
              <a:ext cx="0" cy="120996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086B42E-9DAA-465C-8724-C6D27A657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471" y="4702414"/>
              <a:ext cx="38796" cy="247069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C40F952-B2D9-4A81-ADAF-39CE67CAE810}"/>
                </a:ext>
              </a:extLst>
            </p:cNvPr>
            <p:cNvSpPr/>
            <p:nvPr/>
          </p:nvSpPr>
          <p:spPr>
            <a:xfrm>
              <a:off x="1336100" y="5011840"/>
              <a:ext cx="1295737" cy="6501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</a:t>
              </a:r>
              <a:r>
                <a:rPr lang="en-GB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039173-F1BC-4263-9D87-2091E7269B2D}"/>
                </a:ext>
              </a:extLst>
            </p:cNvPr>
            <p:cNvSpPr/>
            <p:nvPr/>
          </p:nvSpPr>
          <p:spPr>
            <a:xfrm>
              <a:off x="2643952" y="5025688"/>
              <a:ext cx="4291339" cy="6464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</a:t>
              </a:r>
              <a:r>
                <a:rPr lang="en-GB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6E0350-F27D-450A-827C-386625838FA7}"/>
                </a:ext>
              </a:extLst>
            </p:cNvPr>
            <p:cNvSpPr txBox="1"/>
            <p:nvPr/>
          </p:nvSpPr>
          <p:spPr>
            <a:xfrm>
              <a:off x="794707" y="4489301"/>
              <a:ext cx="9176327" cy="34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  4                  5                    6                   7                   8                  9	                   10                 11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6A2E0B-9774-413C-BC44-6A08B5122244}"/>
                </a:ext>
              </a:extLst>
            </p:cNvPr>
            <p:cNvCxnSpPr/>
            <p:nvPr/>
          </p:nvCxnSpPr>
          <p:spPr>
            <a:xfrm>
              <a:off x="324720" y="4707034"/>
              <a:ext cx="0" cy="120996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A2743EB-AE5B-4A64-BECA-0CD7E5D09EE5}"/>
                </a:ext>
              </a:extLst>
            </p:cNvPr>
            <p:cNvCxnSpPr/>
            <p:nvPr/>
          </p:nvCxnSpPr>
          <p:spPr>
            <a:xfrm>
              <a:off x="10138356" y="4709014"/>
              <a:ext cx="0" cy="1209964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BE4D9E-8A35-4A07-A2A4-5150B3978860}"/>
                </a:ext>
              </a:extLst>
            </p:cNvPr>
            <p:cNvSpPr/>
            <p:nvPr/>
          </p:nvSpPr>
          <p:spPr>
            <a:xfrm>
              <a:off x="6996467" y="5001630"/>
              <a:ext cx="2251690" cy="6604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st</a:t>
              </a:r>
              <a:r>
                <a:rPr lang="en-GB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EE3FEE0-EFB0-4AE1-9EE8-B465DFE6CF03}"/>
                </a:ext>
              </a:extLst>
            </p:cNvPr>
            <p:cNvSpPr/>
            <p:nvPr/>
          </p:nvSpPr>
          <p:spPr>
            <a:xfrm>
              <a:off x="1227830" y="4502400"/>
              <a:ext cx="2293256" cy="15624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A86C671C-F836-4CAB-8A51-91A8185F9E6C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rot="5400000" flipH="1" flipV="1">
              <a:off x="2579336" y="5038620"/>
              <a:ext cx="28042" cy="1218776"/>
            </a:xfrm>
            <a:prstGeom prst="curvedConnector4">
              <a:avLst>
                <a:gd name="adj1" fmla="val -815206"/>
                <a:gd name="adj2" fmla="val 108629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05F187F9-FECE-4048-879E-9F0C35DD9C83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rot="5400000" flipH="1" flipV="1">
              <a:off x="2263062" y="5365050"/>
              <a:ext cx="17886" cy="576072"/>
            </a:xfrm>
            <a:prstGeom prst="curvedConnector4">
              <a:avLst>
                <a:gd name="adj1" fmla="val -1923348"/>
                <a:gd name="adj2" fmla="val 103671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53A0B6-A39D-4A1F-B255-512614535EDF}"/>
                </a:ext>
              </a:extLst>
            </p:cNvPr>
            <p:cNvSpPr txBox="1"/>
            <p:nvPr/>
          </p:nvSpPr>
          <p:spPr>
            <a:xfrm>
              <a:off x="249364" y="4517700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Hour t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904BE97-5030-4267-A527-189F7C93F3F1}"/>
              </a:ext>
            </a:extLst>
          </p:cNvPr>
          <p:cNvSpPr txBox="1"/>
          <p:nvPr/>
        </p:nvSpPr>
        <p:spPr>
          <a:xfrm>
            <a:off x="1511209" y="3525175"/>
            <a:ext cx="89020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w = {1, 0, 0}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C6FCCB-B5A2-46F8-A0BE-F885C689AEBE}"/>
              </a:ext>
            </a:extLst>
          </p:cNvPr>
          <p:cNvSpPr txBox="1"/>
          <p:nvPr/>
        </p:nvSpPr>
        <p:spPr>
          <a:xfrm>
            <a:off x="2443316" y="3500091"/>
            <a:ext cx="89020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w = {0.17, 0.58, 0}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B209B2-AC41-40D3-901F-C0D2AD7C7B5B}"/>
              </a:ext>
            </a:extLst>
          </p:cNvPr>
          <p:cNvSpPr txBox="1"/>
          <p:nvPr/>
        </p:nvSpPr>
        <p:spPr>
          <a:xfrm>
            <a:off x="1595812" y="6062086"/>
            <a:ext cx="89020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w = {1, 0, 0}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A295EB-0544-43CF-B633-25C1013E1B61}"/>
              </a:ext>
            </a:extLst>
          </p:cNvPr>
          <p:cNvSpPr txBox="1"/>
          <p:nvPr/>
        </p:nvSpPr>
        <p:spPr>
          <a:xfrm>
            <a:off x="2535725" y="6055588"/>
            <a:ext cx="890205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w = {0.23, 0.77, 0}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01091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5385-39A3-49B7-BF77-BA8CE7CF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8" y="228600"/>
            <a:ext cx="8641008" cy="10941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Building Markov Chain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Step 2: Transition Matrices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F63166-954B-46E6-9E4F-D542E2BE6D16}"/>
              </a:ext>
            </a:extLst>
          </p:cNvPr>
          <p:cNvSpPr/>
          <p:nvPr/>
        </p:nvSpPr>
        <p:spPr>
          <a:xfrm>
            <a:off x="443846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1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29E4F06-A990-4284-80B5-BA3015C72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78236"/>
              </p:ext>
            </p:extLst>
          </p:nvPr>
        </p:nvGraphicFramePr>
        <p:xfrm>
          <a:off x="5991924" y="2376406"/>
          <a:ext cx="1686410" cy="9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05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843205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</a:tblGrid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de-DE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*w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0935"/>
                  </a:ext>
                </a:extLst>
              </a:tr>
            </a:tbl>
          </a:graphicData>
        </a:graphic>
      </p:graphicFrame>
      <p:sp>
        <p:nvSpPr>
          <p:cNvPr id="13" name="Left Bracket 12">
            <a:extLst>
              <a:ext uri="{FF2B5EF4-FFF2-40B4-BE49-F238E27FC236}">
                <a16:creationId xmlns:a16="http://schemas.microsoft.com/office/drawing/2014/main" id="{1B1A759B-79C5-40E9-BCF1-D770E233AA59}"/>
              </a:ext>
            </a:extLst>
          </p:cNvPr>
          <p:cNvSpPr/>
          <p:nvPr/>
        </p:nvSpPr>
        <p:spPr>
          <a:xfrm>
            <a:off x="6046177" y="1905316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CMU Bright" panose="02000603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8139DBC-BC0A-4500-A203-2C3F4C0684C6}"/>
              </a:ext>
            </a:extLst>
          </p:cNvPr>
          <p:cNvSpPr/>
          <p:nvPr/>
        </p:nvSpPr>
        <p:spPr>
          <a:xfrm flipH="1">
            <a:off x="7592372" y="1905316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CMU Bright" panose="02000603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CFC921-9383-4E36-B024-25AE73A81920}"/>
              </a:ext>
            </a:extLst>
          </p:cNvPr>
          <p:cNvSpPr txBox="1"/>
          <p:nvPr/>
        </p:nvSpPr>
        <p:spPr>
          <a:xfrm>
            <a:off x="6233851" y="1905316"/>
            <a:ext cx="13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st</a:t>
            </a:r>
            <a:r>
              <a:rPr lang="en-US" baseline="-25000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1           </a:t>
            </a:r>
            <a:r>
              <a:rPr lang="en-US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st</a:t>
            </a:r>
            <a:r>
              <a:rPr lang="en-US" baseline="-25000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DB092410-B016-4CFE-9264-01E82B70E09D}"/>
              </a:ext>
            </a:extLst>
          </p:cNvPr>
          <p:cNvSpPr/>
          <p:nvPr/>
        </p:nvSpPr>
        <p:spPr>
          <a:xfrm rot="5400000">
            <a:off x="5710309" y="2155371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CMU Bright" panose="02000603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6ED6E037-8890-4C1B-B577-4B0691B6E435}"/>
              </a:ext>
            </a:extLst>
          </p:cNvPr>
          <p:cNvSpPr/>
          <p:nvPr/>
        </p:nvSpPr>
        <p:spPr>
          <a:xfrm rot="5400000" flipH="1">
            <a:off x="5722723" y="3176301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CMU Bright" panose="02000603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D4F55-0BE3-4226-88F1-4A1FEFCFBDC8}"/>
              </a:ext>
            </a:extLst>
          </p:cNvPr>
          <p:cNvSpPr txBox="1"/>
          <p:nvPr/>
        </p:nvSpPr>
        <p:spPr>
          <a:xfrm rot="5400000">
            <a:off x="5260680" y="2670438"/>
            <a:ext cx="98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 st</a:t>
            </a:r>
            <a:r>
              <a:rPr lang="en-US" baseline="-25000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1    </a:t>
            </a:r>
            <a:r>
              <a:rPr lang="en-US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st</a:t>
            </a:r>
            <a:r>
              <a:rPr lang="en-US" baseline="-25000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F5F4998F-331B-48F7-893E-609CECA1EBA0}"/>
              </a:ext>
            </a:extLst>
          </p:cNvPr>
          <p:cNvSpPr/>
          <p:nvPr/>
        </p:nvSpPr>
        <p:spPr>
          <a:xfrm>
            <a:off x="5568900" y="1939499"/>
            <a:ext cx="397828" cy="27066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B11203-285C-47A1-9566-7CF53F48672D}"/>
              </a:ext>
            </a:extLst>
          </p:cNvPr>
          <p:cNvGrpSpPr/>
          <p:nvPr/>
        </p:nvGrpSpPr>
        <p:grpSpPr>
          <a:xfrm>
            <a:off x="3376171" y="2246070"/>
            <a:ext cx="1727144" cy="873543"/>
            <a:chOff x="105141" y="72157"/>
            <a:chExt cx="1787343" cy="648202"/>
          </a:xfrm>
        </p:grpSpPr>
        <p:sp>
          <p:nvSpPr>
            <p:cNvPr id="21" name="Double Bracket 20">
              <a:extLst>
                <a:ext uri="{FF2B5EF4-FFF2-40B4-BE49-F238E27FC236}">
                  <a16:creationId xmlns:a16="http://schemas.microsoft.com/office/drawing/2014/main" id="{D3353421-D2A9-4972-AFF4-6D93A53599D9}"/>
                </a:ext>
              </a:extLst>
            </p:cNvPr>
            <p:cNvSpPr/>
            <p:nvPr/>
          </p:nvSpPr>
          <p:spPr>
            <a:xfrm>
              <a:off x="105141" y="72157"/>
              <a:ext cx="477888" cy="648202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500" b="1" dirty="0">
                  <a:latin typeface="Segoe UI" panose="020B0502040204020203" pitchFamily="34" charset="0"/>
                  <a:ea typeface="CMU Bright" panose="02000603000000000000" pitchFamily="2" charset="0"/>
                  <a:cs typeface="Segoe UI" panose="020B0502040204020203" pitchFamily="34" charset="0"/>
                </a:rPr>
                <a:t>w</a:t>
              </a:r>
              <a:r>
                <a:rPr lang="de-DE" sz="1500" b="1" baseline="-25000" dirty="0">
                  <a:latin typeface="Segoe UI" panose="020B0502040204020203" pitchFamily="34" charset="0"/>
                  <a:ea typeface="CMU Bright" panose="02000603000000000000" pitchFamily="2" charset="0"/>
                  <a:cs typeface="Segoe UI" panose="020B0502040204020203" pitchFamily="34" charset="0"/>
                </a:rPr>
                <a:t>1</a:t>
              </a:r>
              <a:endParaRPr lang="de-DE" sz="1500" b="1" baseline="-25000" dirty="0">
                <a:effectLst/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de-DE" sz="1500" b="1" dirty="0">
                  <a:effectLst/>
                  <a:latin typeface="Segoe UI" panose="020B0502040204020203" pitchFamily="34" charset="0"/>
                  <a:ea typeface="CMU Bright" panose="02000603000000000000" pitchFamily="2" charset="0"/>
                  <a:cs typeface="Segoe UI" panose="020B0502040204020203" pitchFamily="34" charset="0"/>
                </a:rPr>
                <a:t>w</a:t>
              </a:r>
              <a:r>
                <a:rPr lang="de-DE" sz="1500" b="1" baseline="-25000" dirty="0">
                  <a:effectLst/>
                  <a:latin typeface="Segoe UI" panose="020B0502040204020203" pitchFamily="34" charset="0"/>
                  <a:ea typeface="CMU Bright" panose="02000603000000000000" pitchFamily="2" charset="0"/>
                  <a:cs typeface="Segoe UI" panose="020B0502040204020203" pitchFamily="34" charset="0"/>
                </a:rPr>
                <a:t>2</a:t>
              </a:r>
              <a:endParaRPr lang="de-DE" sz="1500" b="1" dirty="0">
                <a:effectLst/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22" name="Double Bracket 21">
              <a:extLst>
                <a:ext uri="{FF2B5EF4-FFF2-40B4-BE49-F238E27FC236}">
                  <a16:creationId xmlns:a16="http://schemas.microsoft.com/office/drawing/2014/main" id="{7924AA62-709A-470B-B3BA-41130F909E2F}"/>
                </a:ext>
              </a:extLst>
            </p:cNvPr>
            <p:cNvSpPr/>
            <p:nvPr/>
          </p:nvSpPr>
          <p:spPr>
            <a:xfrm>
              <a:off x="968257" y="278007"/>
              <a:ext cx="924227" cy="236502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500" b="1" dirty="0">
                  <a:latin typeface="Segoe UI" panose="020B0502040204020203" pitchFamily="34" charset="0"/>
                  <a:ea typeface="CMU Bright" panose="02000603000000000000" pitchFamily="2" charset="0"/>
                  <a:cs typeface="Segoe UI" panose="020B0502040204020203" pitchFamily="34" charset="0"/>
                </a:rPr>
                <a:t>w</a:t>
              </a:r>
              <a:r>
                <a:rPr lang="de-DE" sz="1500" b="1" baseline="-25000" dirty="0">
                  <a:latin typeface="Segoe UI" panose="020B0502040204020203" pitchFamily="34" charset="0"/>
                  <a:ea typeface="CMU Bright" panose="02000603000000000000" pitchFamily="2" charset="0"/>
                  <a:cs typeface="Segoe UI" panose="020B0502040204020203" pitchFamily="34" charset="0"/>
                </a:rPr>
                <a:t>1</a:t>
              </a:r>
              <a:r>
                <a:rPr lang="en-US" sz="1500" b="1" dirty="0">
                  <a:latin typeface="Segoe UI" panose="020B0502040204020203" pitchFamily="34" charset="0"/>
                  <a:ea typeface="CMU Bright" panose="02000603000000000000" pitchFamily="2" charset="0"/>
                  <a:cs typeface="Segoe UI" panose="020B0502040204020203" pitchFamily="34" charset="0"/>
                </a:rPr>
                <a:t>    </a:t>
              </a:r>
              <a:r>
                <a:rPr lang="de-DE" sz="1500" b="1" dirty="0">
                  <a:latin typeface="Segoe UI" panose="020B0502040204020203" pitchFamily="34" charset="0"/>
                  <a:ea typeface="CMU Bright" panose="02000603000000000000" pitchFamily="2" charset="0"/>
                  <a:cs typeface="Segoe UI" panose="020B0502040204020203" pitchFamily="34" charset="0"/>
                </a:rPr>
                <a:t>w</a:t>
              </a:r>
              <a:r>
                <a:rPr lang="de-DE" sz="1500" b="1" baseline="-25000" dirty="0">
                  <a:latin typeface="Segoe UI" panose="020B0502040204020203" pitchFamily="34" charset="0"/>
                  <a:ea typeface="CMU Bright" panose="02000603000000000000" pitchFamily="2" charset="0"/>
                  <a:cs typeface="Segoe UI" panose="020B0502040204020203" pitchFamily="34" charset="0"/>
                </a:rPr>
                <a:t>2</a:t>
              </a:r>
              <a:r>
                <a:rPr lang="en-US" sz="1500" dirty="0">
                  <a:latin typeface="Segoe UI" panose="020B0502040204020203" pitchFamily="34" charset="0"/>
                  <a:ea typeface="CMU Bright" panose="02000603000000000000" pitchFamily="2" charset="0"/>
                  <a:cs typeface="Segoe UI" panose="020B0502040204020203" pitchFamily="34" charset="0"/>
                </a:rPr>
                <a:t> </a:t>
              </a:r>
              <a:endParaRPr lang="en-US" sz="1500" dirty="0">
                <a:effectLst/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E6E8DA-EB36-4BB5-B457-2B422FDF014D}"/>
              </a:ext>
            </a:extLst>
          </p:cNvPr>
          <p:cNvSpPr txBox="1"/>
          <p:nvPr/>
        </p:nvSpPr>
        <p:spPr>
          <a:xfrm>
            <a:off x="1161794" y="2472870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trn_mat</a:t>
            </a:r>
            <a:r>
              <a:rPr lang="de-DE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= w</a:t>
            </a:r>
            <a:r>
              <a:rPr lang="de-DE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t-1</a:t>
            </a:r>
            <a:r>
              <a:rPr lang="de-DE" baseline="5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.w</a:t>
            </a:r>
            <a:r>
              <a:rPr lang="de-DE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  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=  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E2DC09-278F-4BAD-B8DB-6745B2EDF3F5}"/>
              </a:ext>
            </a:extLst>
          </p:cNvPr>
          <p:cNvSpPr txBox="1"/>
          <p:nvPr/>
        </p:nvSpPr>
        <p:spPr>
          <a:xfrm>
            <a:off x="3897724" y="256222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0A312-607A-4DF9-892B-2D5417E70F17}"/>
              </a:ext>
            </a:extLst>
          </p:cNvPr>
          <p:cNvSpPr txBox="1"/>
          <p:nvPr/>
        </p:nvSpPr>
        <p:spPr>
          <a:xfrm>
            <a:off x="5158786" y="256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73110-8F95-4F5B-A93A-9CD197930D2C}"/>
              </a:ext>
            </a:extLst>
          </p:cNvPr>
          <p:cNvSpPr txBox="1"/>
          <p:nvPr/>
        </p:nvSpPr>
        <p:spPr>
          <a:xfrm>
            <a:off x="619317" y="1453746"/>
            <a:ext cx="79053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Transition Matrix trn_mat records transition from one time-slot to the next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ED63E0-830B-408D-969B-7B8F5E338539}"/>
              </a:ext>
            </a:extLst>
          </p:cNvPr>
          <p:cNvSpPr txBox="1"/>
          <p:nvPr/>
        </p:nvSpPr>
        <p:spPr>
          <a:xfrm>
            <a:off x="618442" y="3404899"/>
            <a:ext cx="849687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Transition Matrix trn_mat is:</a:t>
            </a:r>
          </a:p>
          <a:p>
            <a:pPr lvl="8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- Aggregated over the days</a:t>
            </a:r>
          </a:p>
          <a:p>
            <a:pPr lvl="8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- Normalized to calculate the probability for transition from state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state j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egoe UI" panose="020B0502040204020203" pitchFamily="34" charset="0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70C028-B173-4A8B-94F8-47A6170E73B1}"/>
              </a:ext>
            </a:extLst>
          </p:cNvPr>
          <p:cNvSpPr txBox="1"/>
          <p:nvPr/>
        </p:nvSpPr>
        <p:spPr>
          <a:xfrm>
            <a:off x="714351" y="5011035"/>
            <a:ext cx="624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Normalize[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(day 1)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trn_mat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(day 2)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trn_mat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….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CC8B92E-A9A8-4B88-971C-89E41355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94145"/>
              </p:ext>
            </p:extLst>
          </p:nvPr>
        </p:nvGraphicFramePr>
        <p:xfrm>
          <a:off x="7325929" y="4824942"/>
          <a:ext cx="1686410" cy="95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05">
                  <a:extLst>
                    <a:ext uri="{9D8B030D-6E8A-4147-A177-3AD203B41FA5}">
                      <a16:colId xmlns:a16="http://schemas.microsoft.com/office/drawing/2014/main" val="271687910"/>
                    </a:ext>
                  </a:extLst>
                </a:gridCol>
                <a:gridCol w="843205">
                  <a:extLst>
                    <a:ext uri="{9D8B030D-6E8A-4147-A177-3AD203B41FA5}">
                      <a16:colId xmlns:a16="http://schemas.microsoft.com/office/drawing/2014/main" val="1379770951"/>
                    </a:ext>
                  </a:extLst>
                </a:gridCol>
              </a:tblGrid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5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5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23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de-DE" sz="15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5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500" b="1" baseline="-250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0935"/>
                  </a:ext>
                </a:extLst>
              </a:tr>
            </a:tbl>
          </a:graphicData>
        </a:graphic>
      </p:graphicFrame>
      <p:sp>
        <p:nvSpPr>
          <p:cNvPr id="29" name="Left Bracket 28">
            <a:extLst>
              <a:ext uri="{FF2B5EF4-FFF2-40B4-BE49-F238E27FC236}">
                <a16:creationId xmlns:a16="http://schemas.microsoft.com/office/drawing/2014/main" id="{86E48D20-35CE-4B20-A5DF-DF279AE965DE}"/>
              </a:ext>
            </a:extLst>
          </p:cNvPr>
          <p:cNvSpPr/>
          <p:nvPr/>
        </p:nvSpPr>
        <p:spPr>
          <a:xfrm>
            <a:off x="7380182" y="4353852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CMU Bright" panose="02000603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2FFAEFC7-FCCA-4207-ACC3-B94B6A710835}"/>
              </a:ext>
            </a:extLst>
          </p:cNvPr>
          <p:cNvSpPr/>
          <p:nvPr/>
        </p:nvSpPr>
        <p:spPr>
          <a:xfrm flipH="1">
            <a:off x="8926377" y="4353852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CMU Bright" panose="02000603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3F3C64-BCAB-4294-9F23-4F2B2ADCE0E4}"/>
              </a:ext>
            </a:extLst>
          </p:cNvPr>
          <p:cNvSpPr txBox="1"/>
          <p:nvPr/>
        </p:nvSpPr>
        <p:spPr>
          <a:xfrm>
            <a:off x="7567856" y="4353852"/>
            <a:ext cx="13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st</a:t>
            </a:r>
            <a:r>
              <a:rPr lang="en-US" baseline="-25000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1           </a:t>
            </a:r>
            <a:r>
              <a:rPr lang="en-US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st</a:t>
            </a:r>
            <a:r>
              <a:rPr lang="en-US" baseline="-25000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D01DDD71-7558-42A7-A3BF-FD844AF817D4}"/>
              </a:ext>
            </a:extLst>
          </p:cNvPr>
          <p:cNvSpPr/>
          <p:nvPr/>
        </p:nvSpPr>
        <p:spPr>
          <a:xfrm rot="5400000">
            <a:off x="7044314" y="4603907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CMU Bright" panose="02000603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B004D584-40C1-492C-9BB1-208D71832562}"/>
              </a:ext>
            </a:extLst>
          </p:cNvPr>
          <p:cNvSpPr/>
          <p:nvPr/>
        </p:nvSpPr>
        <p:spPr>
          <a:xfrm rot="5400000" flipH="1">
            <a:off x="7056728" y="5624837"/>
            <a:ext cx="45719" cy="38174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CMU Bright" panose="02000603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FDB810-42AB-443C-83FF-3F432F0DFD11}"/>
              </a:ext>
            </a:extLst>
          </p:cNvPr>
          <p:cNvSpPr txBox="1"/>
          <p:nvPr/>
        </p:nvSpPr>
        <p:spPr>
          <a:xfrm rot="5400000">
            <a:off x="6594685" y="5118974"/>
            <a:ext cx="98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 st</a:t>
            </a:r>
            <a:r>
              <a:rPr lang="en-US" baseline="-25000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1    </a:t>
            </a:r>
            <a:r>
              <a:rPr lang="en-US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st</a:t>
            </a:r>
            <a:r>
              <a:rPr lang="en-US" baseline="-25000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5" name="Double Bracket 34">
            <a:extLst>
              <a:ext uri="{FF2B5EF4-FFF2-40B4-BE49-F238E27FC236}">
                <a16:creationId xmlns:a16="http://schemas.microsoft.com/office/drawing/2014/main" id="{E4DB18C8-D646-4CD0-BF6F-50BD01EBE7CB}"/>
              </a:ext>
            </a:extLst>
          </p:cNvPr>
          <p:cNvSpPr/>
          <p:nvPr/>
        </p:nvSpPr>
        <p:spPr>
          <a:xfrm>
            <a:off x="6902905" y="4388035"/>
            <a:ext cx="397828" cy="27066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" panose="020B0502040204020203" pitchFamily="34" charset="0"/>
                <a:ea typeface="CMU Bright" panose="02000603000000000000" pitchFamily="2" charset="0"/>
                <a:cs typeface="Segoe UI" panose="020B0502040204020203" pitchFamily="34" charset="0"/>
              </a:rPr>
              <a:t>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E22BF-F5A5-4601-A312-9CE2E9398FD6}"/>
              </a:ext>
            </a:extLst>
          </p:cNvPr>
          <p:cNvGrpSpPr/>
          <p:nvPr/>
        </p:nvGrpSpPr>
        <p:grpSpPr>
          <a:xfrm>
            <a:off x="3554568" y="5217275"/>
            <a:ext cx="3037673" cy="1425341"/>
            <a:chOff x="3551931" y="5115586"/>
            <a:chExt cx="2857396" cy="158092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C0B8FA7-EDAB-47F5-BF38-FAFA71A66C6F}"/>
                </a:ext>
              </a:extLst>
            </p:cNvPr>
            <p:cNvSpPr/>
            <p:nvPr/>
          </p:nvSpPr>
          <p:spPr>
            <a:xfrm>
              <a:off x="3721865" y="5888008"/>
              <a:ext cx="656948" cy="60368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5B3F236-AFB0-461B-9989-C09F2B564CCE}"/>
                </a:ext>
              </a:extLst>
            </p:cNvPr>
            <p:cNvSpPr/>
            <p:nvPr/>
          </p:nvSpPr>
          <p:spPr>
            <a:xfrm>
              <a:off x="5569900" y="5888008"/>
              <a:ext cx="656948" cy="603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F943A35E-E729-4A7A-A00E-F17E8E7DFC5B}"/>
                </a:ext>
              </a:extLst>
            </p:cNvPr>
            <p:cNvCxnSpPr>
              <a:cxnSpLocks/>
              <a:stCxn id="46" idx="7"/>
              <a:endCxn id="47" idx="1"/>
            </p:cNvCxnSpPr>
            <p:nvPr/>
          </p:nvCxnSpPr>
          <p:spPr>
            <a:xfrm rot="5400000" flipH="1" flipV="1">
              <a:off x="4974356" y="5284664"/>
              <a:ext cx="12700" cy="1383503"/>
            </a:xfrm>
            <a:prstGeom prst="curvedConnector3">
              <a:avLst>
                <a:gd name="adj1" fmla="val 2496118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1790B60C-564F-4FDE-9B96-C6BA33BA4094}"/>
                </a:ext>
              </a:extLst>
            </p:cNvPr>
            <p:cNvCxnSpPr>
              <a:stCxn id="47" idx="3"/>
              <a:endCxn id="46" idx="5"/>
            </p:cNvCxnSpPr>
            <p:nvPr/>
          </p:nvCxnSpPr>
          <p:spPr>
            <a:xfrm rot="5400000">
              <a:off x="4974357" y="5711531"/>
              <a:ext cx="12700" cy="1383503"/>
            </a:xfrm>
            <a:prstGeom prst="curvedConnector3">
              <a:avLst>
                <a:gd name="adj1" fmla="val 2496118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C5803203-0D98-49FD-8FF6-F99A0076CB76}"/>
                </a:ext>
              </a:extLst>
            </p:cNvPr>
            <p:cNvCxnSpPr>
              <a:stCxn id="46" idx="2"/>
              <a:endCxn id="46" idx="1"/>
            </p:cNvCxnSpPr>
            <p:nvPr/>
          </p:nvCxnSpPr>
          <p:spPr>
            <a:xfrm rot="10800000" flipH="1">
              <a:off x="3721865" y="5976415"/>
              <a:ext cx="96208" cy="213434"/>
            </a:xfrm>
            <a:prstGeom prst="curvedConnector4">
              <a:avLst>
                <a:gd name="adj1" fmla="val -25375"/>
                <a:gd name="adj2" fmla="val 335875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34E835E5-87D0-4459-9F71-60751ADAF426}"/>
                </a:ext>
              </a:extLst>
            </p:cNvPr>
            <p:cNvCxnSpPr>
              <a:cxnSpLocks/>
              <a:endCxn id="47" idx="7"/>
            </p:cNvCxnSpPr>
            <p:nvPr/>
          </p:nvCxnSpPr>
          <p:spPr>
            <a:xfrm rot="16200000" flipV="1">
              <a:off x="6078378" y="6028677"/>
              <a:ext cx="213434" cy="108909"/>
            </a:xfrm>
            <a:prstGeom prst="curvedConnector3">
              <a:avLst>
                <a:gd name="adj1" fmla="val 331716"/>
              </a:avLst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06EAD-1D68-4379-9D3F-DE036CB9A035}"/>
                </a:ext>
              </a:extLst>
            </p:cNvPr>
            <p:cNvSpPr txBox="1"/>
            <p:nvPr/>
          </p:nvSpPr>
          <p:spPr>
            <a:xfrm>
              <a:off x="4768949" y="5276476"/>
              <a:ext cx="436075" cy="409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</a:t>
              </a:r>
              <a:r>
                <a:rPr lang="en-US" i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5A6A05-B46D-434B-976A-A883CDC2214A}"/>
                </a:ext>
              </a:extLst>
            </p:cNvPr>
            <p:cNvSpPr txBox="1"/>
            <p:nvPr/>
          </p:nvSpPr>
          <p:spPr>
            <a:xfrm>
              <a:off x="4786360" y="6286866"/>
              <a:ext cx="436075" cy="409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</a:t>
              </a:r>
              <a:r>
                <a:rPr lang="en-US" i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88775D-13DA-489F-B764-C6F98CC93446}"/>
                </a:ext>
              </a:extLst>
            </p:cNvPr>
            <p:cNvSpPr txBox="1"/>
            <p:nvPr/>
          </p:nvSpPr>
          <p:spPr>
            <a:xfrm>
              <a:off x="5973252" y="5138395"/>
              <a:ext cx="436075" cy="409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</a:t>
              </a:r>
              <a:r>
                <a:rPr lang="en-US" i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FCFB95-2B5F-418B-9DE3-8A7CAF4000CD}"/>
                </a:ext>
              </a:extLst>
            </p:cNvPr>
            <p:cNvSpPr txBox="1"/>
            <p:nvPr/>
          </p:nvSpPr>
          <p:spPr>
            <a:xfrm>
              <a:off x="3551931" y="5115586"/>
              <a:ext cx="436075" cy="409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</a:t>
              </a:r>
              <a:r>
                <a:rPr lang="en-US" i="1" baseline="-25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7010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7238-5B14-42C1-B020-7F59727B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Privacy-risk Estimation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61ABF-247A-4821-AA13-3FF930EECC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280" y="1351371"/>
            <a:ext cx="8236499" cy="216673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Markov Chain Model is used for privacy-risk estimation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If user‘s current location is state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 st</a:t>
            </a:r>
            <a:r>
              <a:rPr lang="en-US" sz="18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at time-slot t:</a:t>
            </a:r>
          </a:p>
          <a:p>
            <a:pPr lvl="1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Confidence of being at state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8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 time-slot t+1 is calculated as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(p</a:t>
            </a:r>
            <a:r>
              <a:rPr lang="en-US" sz="18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ii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*p</a:t>
            </a:r>
            <a:r>
              <a:rPr lang="en-US" sz="18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ij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future locations are predicted based on current location and current time-slot, until the confidence drops below a threshold</a:t>
            </a: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4E20B0-9550-40EA-87D7-FC9FF0978D43}"/>
              </a:ext>
            </a:extLst>
          </p:cNvPr>
          <p:cNvSpPr/>
          <p:nvPr/>
        </p:nvSpPr>
        <p:spPr>
          <a:xfrm>
            <a:off x="443846" y="548471"/>
            <a:ext cx="502750" cy="454426"/>
          </a:xfrm>
          <a:prstGeom prst="ellips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65DDC-D67C-4D71-87B0-3858DA24E109}"/>
              </a:ext>
            </a:extLst>
          </p:cNvPr>
          <p:cNvSpPr txBox="1"/>
          <p:nvPr/>
        </p:nvSpPr>
        <p:spPr>
          <a:xfrm>
            <a:off x="3540631" y="4896078"/>
            <a:ext cx="160556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rPr>
              <a:t>Predicted Path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650569-D092-410E-B536-A92F0FEA2DA2}"/>
              </a:ext>
            </a:extLst>
          </p:cNvPr>
          <p:cNvGrpSpPr/>
          <p:nvPr/>
        </p:nvGrpSpPr>
        <p:grpSpPr>
          <a:xfrm>
            <a:off x="1021763" y="3035065"/>
            <a:ext cx="6617532" cy="1772626"/>
            <a:chOff x="588338" y="3191023"/>
            <a:chExt cx="7549264" cy="251743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0F8854-DC23-444A-BC8A-74823A21B723}"/>
                </a:ext>
              </a:extLst>
            </p:cNvPr>
            <p:cNvSpPr/>
            <p:nvPr/>
          </p:nvSpPr>
          <p:spPr>
            <a:xfrm>
              <a:off x="588338" y="3566251"/>
              <a:ext cx="1172817" cy="73756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Start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F01318-DF02-4731-B4A6-CCAFCF4DCBD5}"/>
                </a:ext>
              </a:extLst>
            </p:cNvPr>
            <p:cNvSpPr/>
            <p:nvPr/>
          </p:nvSpPr>
          <p:spPr>
            <a:xfrm>
              <a:off x="2522609" y="3566251"/>
              <a:ext cx="705678" cy="73756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635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044CEA-7E72-43DB-B342-D3C398407C52}"/>
                </a:ext>
              </a:extLst>
            </p:cNvPr>
            <p:cNvSpPr/>
            <p:nvPr/>
          </p:nvSpPr>
          <p:spPr>
            <a:xfrm>
              <a:off x="4016928" y="3566251"/>
              <a:ext cx="705678" cy="7375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i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773C8-E4A0-4442-9A3A-88071937100C}"/>
                </a:ext>
              </a:extLst>
            </p:cNvPr>
            <p:cNvSpPr/>
            <p:nvPr/>
          </p:nvSpPr>
          <p:spPr>
            <a:xfrm>
              <a:off x="5497653" y="3566253"/>
              <a:ext cx="705678" cy="7375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latin typeface="Segoe UI" panose="020B0502040204020203" pitchFamily="34" charset="0"/>
                  <a:cs typeface="Segoe UI" panose="020B0502040204020203" pitchFamily="34" charset="0"/>
                </a:rPr>
                <a:t>n</a:t>
              </a: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9CE3FF-EB02-4FF6-A13C-BA3254A67DC9}"/>
                </a:ext>
              </a:extLst>
            </p:cNvPr>
            <p:cNvSpPr/>
            <p:nvPr/>
          </p:nvSpPr>
          <p:spPr>
            <a:xfrm>
              <a:off x="6964785" y="3566251"/>
              <a:ext cx="1172817" cy="737560"/>
            </a:xfrm>
            <a:prstGeom prst="ellipse">
              <a:avLst/>
            </a:prstGeom>
            <a:solidFill>
              <a:srgbClr val="F5FDF1"/>
            </a:solidFill>
            <a:ln w="635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End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ECC30B-5939-48C4-AAB1-B4398E1E6982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761155" y="3935032"/>
              <a:ext cx="76145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857F35-2124-428F-84C3-70B80F29D97E}"/>
                </a:ext>
              </a:extLst>
            </p:cNvPr>
            <p:cNvCxnSpPr/>
            <p:nvPr/>
          </p:nvCxnSpPr>
          <p:spPr>
            <a:xfrm>
              <a:off x="3255474" y="3935031"/>
              <a:ext cx="761454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7AFB85-8AE6-472A-8810-8F3FB6CFE881}"/>
                </a:ext>
              </a:extLst>
            </p:cNvPr>
            <p:cNvCxnSpPr/>
            <p:nvPr/>
          </p:nvCxnSpPr>
          <p:spPr>
            <a:xfrm>
              <a:off x="4722606" y="3907662"/>
              <a:ext cx="761454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F0D744-DAF7-4FBF-B205-7DD135A227E9}"/>
                </a:ext>
              </a:extLst>
            </p:cNvPr>
            <p:cNvCxnSpPr/>
            <p:nvPr/>
          </p:nvCxnSpPr>
          <p:spPr>
            <a:xfrm>
              <a:off x="6216925" y="3915153"/>
              <a:ext cx="76145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7FB6C7-8FB0-46F5-89B7-07ECAEF0EEE0}"/>
                </a:ext>
              </a:extLst>
            </p:cNvPr>
            <p:cNvCxnSpPr>
              <a:cxnSpLocks/>
              <a:stCxn id="7" idx="4"/>
              <a:endCxn id="24" idx="0"/>
            </p:cNvCxnSpPr>
            <p:nvPr/>
          </p:nvCxnSpPr>
          <p:spPr>
            <a:xfrm>
              <a:off x="1174747" y="4303811"/>
              <a:ext cx="0" cy="637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69518F-7AB1-4088-92AF-25895E43417D}"/>
                </a:ext>
              </a:extLst>
            </p:cNvPr>
            <p:cNvSpPr/>
            <p:nvPr/>
          </p:nvSpPr>
          <p:spPr>
            <a:xfrm>
              <a:off x="588338" y="4941171"/>
              <a:ext cx="1172817" cy="6556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Current Location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9B82B1-5F6F-4667-96E5-6374F08D31E4}"/>
                </a:ext>
              </a:extLst>
            </p:cNvPr>
            <p:cNvSpPr txBox="1"/>
            <p:nvPr/>
          </p:nvSpPr>
          <p:spPr>
            <a:xfrm>
              <a:off x="997037" y="3191023"/>
              <a:ext cx="7038516" cy="437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i="1">
                  <a:solidFill>
                    <a:schemeClr val="bg2">
                      <a:lumMod val="40000"/>
                      <a:lumOff val="6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</a:t>
              </a:r>
              <a:r>
                <a:rPr kumimoji="0" lang="en-US" sz="1400" b="0" i="1" u="none" strike="noStrike" cap="none" spc="0" normalizeH="0" baseline="0">
                  <a:ln>
                    <a:noFill/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	</a:t>
              </a:r>
              <a:r>
                <a:rPr lang="en-US" sz="1400" i="1">
                  <a:solidFill>
                    <a:schemeClr val="bg2">
                      <a:lumMod val="40000"/>
                      <a:lumOff val="6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t+1	                    t+i	        t+n                      t+n+1            </a:t>
              </a:r>
              <a:endParaRPr kumimoji="0" lang="en-US" sz="1400" b="0" i="1" u="none" strike="noStrike" cap="none" spc="0" normalizeH="0" baseline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A7C3E8C-48CD-46BA-86F3-EC239FA801B3}"/>
                </a:ext>
              </a:extLst>
            </p:cNvPr>
            <p:cNvCxnSpPr>
              <a:cxnSpLocks/>
              <a:stCxn id="8" idx="4"/>
              <a:endCxn id="39" idx="0"/>
            </p:cNvCxnSpPr>
            <p:nvPr/>
          </p:nvCxnSpPr>
          <p:spPr>
            <a:xfrm flipH="1">
              <a:off x="2875448" y="4303811"/>
              <a:ext cx="1" cy="486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90691D-6F4E-416A-9A6B-136AA0A7CDBA}"/>
                </a:ext>
              </a:extLst>
            </p:cNvPr>
            <p:cNvSpPr/>
            <p:nvPr/>
          </p:nvSpPr>
          <p:spPr>
            <a:xfrm>
              <a:off x="2289039" y="4790562"/>
              <a:ext cx="1172817" cy="91789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Next </a:t>
              </a:r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redicted Location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2A08AF3-3957-4739-96F3-9A15DD2B6E47}"/>
                </a:ext>
              </a:extLst>
            </p:cNvPr>
            <p:cNvSpPr/>
            <p:nvPr/>
          </p:nvSpPr>
          <p:spPr>
            <a:xfrm>
              <a:off x="3783357" y="4921691"/>
              <a:ext cx="1172817" cy="6556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ith</a:t>
              </a:r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 </a:t>
              </a:r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redicted Location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B7C7E48-2B5B-4C85-B32B-5EDEA5A61073}"/>
                </a:ext>
              </a:extLst>
            </p:cNvPr>
            <p:cNvCxnSpPr>
              <a:cxnSpLocks/>
              <a:stCxn id="9" idx="4"/>
              <a:endCxn id="48" idx="0"/>
            </p:cNvCxnSpPr>
            <p:nvPr/>
          </p:nvCxnSpPr>
          <p:spPr>
            <a:xfrm flipH="1">
              <a:off x="4369766" y="4303811"/>
              <a:ext cx="2" cy="617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A0C5FF4-E05F-44BD-8102-39C17A83D816}"/>
                </a:ext>
              </a:extLst>
            </p:cNvPr>
            <p:cNvSpPr/>
            <p:nvPr/>
          </p:nvSpPr>
          <p:spPr>
            <a:xfrm>
              <a:off x="6964785" y="4901813"/>
              <a:ext cx="1172817" cy="6556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End of Prediction</a:t>
              </a: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4AAAE27-1D9F-4A03-89DC-AB977D13F6B9}"/>
                </a:ext>
              </a:extLst>
            </p:cNvPr>
            <p:cNvCxnSpPr>
              <a:cxnSpLocks/>
              <a:stCxn id="11" idx="4"/>
              <a:endCxn id="51" idx="0"/>
            </p:cNvCxnSpPr>
            <p:nvPr/>
          </p:nvCxnSpPr>
          <p:spPr>
            <a:xfrm>
              <a:off x="7551193" y="4303811"/>
              <a:ext cx="0" cy="598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87901ED-7DE2-4D5A-9510-4BE02183B6E6}"/>
              </a:ext>
            </a:extLst>
          </p:cNvPr>
          <p:cNvGrpSpPr/>
          <p:nvPr/>
        </p:nvGrpSpPr>
        <p:grpSpPr>
          <a:xfrm>
            <a:off x="2524696" y="5252377"/>
            <a:ext cx="3563444" cy="1570818"/>
            <a:chOff x="2892444" y="5252377"/>
            <a:chExt cx="3563444" cy="157081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1212C9B-FBAD-42EA-A64E-E86B5528341C}"/>
                </a:ext>
              </a:extLst>
            </p:cNvPr>
            <p:cNvGrpSpPr/>
            <p:nvPr/>
          </p:nvGrpSpPr>
          <p:grpSpPr>
            <a:xfrm>
              <a:off x="2892444" y="5281772"/>
              <a:ext cx="2742016" cy="1541423"/>
              <a:chOff x="2049831" y="5335750"/>
              <a:chExt cx="2742016" cy="154142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E3444FF-A183-47E7-981C-FF688D9F81B8}"/>
                  </a:ext>
                </a:extLst>
              </p:cNvPr>
              <p:cNvSpPr/>
              <p:nvPr/>
            </p:nvSpPr>
            <p:spPr>
              <a:xfrm>
                <a:off x="2166730" y="5813125"/>
                <a:ext cx="341831" cy="351336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C17F136-DD95-4D37-8CA4-F5265C135487}"/>
                  </a:ext>
                </a:extLst>
              </p:cNvPr>
              <p:cNvSpPr/>
              <p:nvPr/>
            </p:nvSpPr>
            <p:spPr>
              <a:xfrm>
                <a:off x="2990054" y="5335750"/>
                <a:ext cx="357570" cy="351629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1FB828-0935-49A8-9B90-36C07A905ED7}"/>
                  </a:ext>
                </a:extLst>
              </p:cNvPr>
              <p:cNvSpPr/>
              <p:nvPr/>
            </p:nvSpPr>
            <p:spPr>
              <a:xfrm>
                <a:off x="2990054" y="6151030"/>
                <a:ext cx="369666" cy="351335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DB68782-6E9A-4205-A8A5-C077B708A1BC}"/>
                  </a:ext>
                </a:extLst>
              </p:cNvPr>
              <p:cNvCxnSpPr>
                <a:cxnSpLocks/>
                <a:stCxn id="56" idx="6"/>
                <a:endCxn id="57" idx="2"/>
              </p:cNvCxnSpPr>
              <p:nvPr/>
            </p:nvCxnSpPr>
            <p:spPr>
              <a:xfrm flipV="1">
                <a:off x="2508561" y="5511565"/>
                <a:ext cx="481493" cy="477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A223FB3-9AB5-47E0-BDE0-818BDD263656}"/>
                  </a:ext>
                </a:extLst>
              </p:cNvPr>
              <p:cNvCxnSpPr>
                <a:cxnSpLocks/>
                <a:stCxn id="56" idx="6"/>
                <a:endCxn id="58" idx="2"/>
              </p:cNvCxnSpPr>
              <p:nvPr/>
            </p:nvCxnSpPr>
            <p:spPr>
              <a:xfrm>
                <a:off x="2508561" y="5988793"/>
                <a:ext cx="481493" cy="337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15FF47F-25FA-4278-9333-F07EDE5340C2}"/>
                  </a:ext>
                </a:extLst>
              </p:cNvPr>
              <p:cNvSpPr/>
              <p:nvPr/>
            </p:nvSpPr>
            <p:spPr>
              <a:xfrm>
                <a:off x="3693458" y="5335750"/>
                <a:ext cx="344372" cy="351629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AF6C98B-E979-492C-8BB4-09B60F043447}"/>
                  </a:ext>
                </a:extLst>
              </p:cNvPr>
              <p:cNvSpPr/>
              <p:nvPr/>
            </p:nvSpPr>
            <p:spPr>
              <a:xfrm>
                <a:off x="3697461" y="6153708"/>
                <a:ext cx="341830" cy="357655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158157F-75EF-4D29-B4BF-0E57864354B4}"/>
                  </a:ext>
                </a:extLst>
              </p:cNvPr>
              <p:cNvSpPr/>
              <p:nvPr/>
            </p:nvSpPr>
            <p:spPr>
              <a:xfrm>
                <a:off x="4419238" y="5335750"/>
                <a:ext cx="344372" cy="351629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64A9EBF-1FD5-41AE-A7E2-B04F1A46D65A}"/>
                  </a:ext>
                </a:extLst>
              </p:cNvPr>
              <p:cNvCxnSpPr>
                <a:cxnSpLocks/>
                <a:stCxn id="57" idx="6"/>
                <a:endCxn id="64" idx="2"/>
              </p:cNvCxnSpPr>
              <p:nvPr/>
            </p:nvCxnSpPr>
            <p:spPr>
              <a:xfrm>
                <a:off x="3347624" y="5511565"/>
                <a:ext cx="3458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6A21DED-CEF6-4F1A-B83D-B7579CFCED0B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>
                <a:off x="4037830" y="5511565"/>
                <a:ext cx="3814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F973439-5674-4CAB-B436-6016235C3982}"/>
                  </a:ext>
                </a:extLst>
              </p:cNvPr>
              <p:cNvCxnSpPr>
                <a:cxnSpLocks/>
                <a:stCxn id="58" idx="6"/>
                <a:endCxn id="65" idx="2"/>
              </p:cNvCxnSpPr>
              <p:nvPr/>
            </p:nvCxnSpPr>
            <p:spPr>
              <a:xfrm>
                <a:off x="3359720" y="6326698"/>
                <a:ext cx="337741" cy="5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D2BF62-4915-4720-816E-D0C0A7FB3A5B}"/>
                  </a:ext>
                </a:extLst>
              </p:cNvPr>
              <p:cNvSpPr txBox="1"/>
              <p:nvPr/>
            </p:nvSpPr>
            <p:spPr>
              <a:xfrm>
                <a:off x="2049831" y="6141066"/>
                <a:ext cx="539567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1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home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BE4A8BE-D023-405E-900A-B5AD8F56BD0E}"/>
                  </a:ext>
                </a:extLst>
              </p:cNvPr>
              <p:cNvSpPr txBox="1"/>
              <p:nvPr/>
            </p:nvSpPr>
            <p:spPr>
              <a:xfrm>
                <a:off x="2970406" y="5644905"/>
                <a:ext cx="470638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work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225D795-580C-4D46-AAA6-E4371EA32E89}"/>
                  </a:ext>
                </a:extLst>
              </p:cNvPr>
              <p:cNvSpPr txBox="1"/>
              <p:nvPr/>
            </p:nvSpPr>
            <p:spPr>
              <a:xfrm>
                <a:off x="3644472" y="5688734"/>
                <a:ext cx="470638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work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E8873F5-BE6C-4100-93AA-CF7CDF0188FA}"/>
                  </a:ext>
                </a:extLst>
              </p:cNvPr>
              <p:cNvSpPr txBox="1"/>
              <p:nvPr/>
            </p:nvSpPr>
            <p:spPr>
              <a:xfrm>
                <a:off x="4361284" y="5692185"/>
                <a:ext cx="430563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cafe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9944219-AD2D-4512-91DD-FB5FE97461E7}"/>
                  </a:ext>
                </a:extLst>
              </p:cNvPr>
              <p:cNvSpPr txBox="1"/>
              <p:nvPr/>
            </p:nvSpPr>
            <p:spPr>
              <a:xfrm>
                <a:off x="2512563" y="6556266"/>
                <a:ext cx="1086191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1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supermarket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6193496-AF0C-4813-A8EA-66E3156B9360}"/>
                  </a:ext>
                </a:extLst>
              </p:cNvPr>
              <p:cNvSpPr txBox="1"/>
              <p:nvPr/>
            </p:nvSpPr>
            <p:spPr>
              <a:xfrm>
                <a:off x="3661661" y="6569400"/>
                <a:ext cx="539567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home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46B5EE6-FB67-4C10-93BC-6941CEC52F5C}"/>
                </a:ext>
              </a:extLst>
            </p:cNvPr>
            <p:cNvSpPr txBox="1"/>
            <p:nvPr/>
          </p:nvSpPr>
          <p:spPr>
            <a:xfrm>
              <a:off x="5792890" y="5252377"/>
              <a:ext cx="662998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sng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Path 1</a:t>
              </a:r>
              <a:endParaRPr kumimoji="0" lang="en-US" sz="16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58CD77D-B77F-4E56-9D7A-752CA102FFE7}"/>
                </a:ext>
              </a:extLst>
            </p:cNvPr>
            <p:cNvSpPr txBox="1"/>
            <p:nvPr/>
          </p:nvSpPr>
          <p:spPr>
            <a:xfrm>
              <a:off x="5792890" y="6101417"/>
              <a:ext cx="662998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sng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egoe UI" panose="020B0502040204020203" pitchFamily="34" charset="0"/>
                  <a:cs typeface="Segoe UI" panose="020B0502040204020203" pitchFamily="34" charset="0"/>
                  <a:sym typeface="Helvetica"/>
                </a:rPr>
                <a:t>Path 2</a:t>
              </a:r>
              <a:endParaRPr kumimoji="0" lang="en-US" sz="16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anose="020B0502040204020203" pitchFamily="34" charset="0"/>
                <a:cs typeface="Segoe UI" panose="020B0502040204020203" pitchFamily="34" charset="0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554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svorlage_blanco1">
  <a:themeElements>
    <a:clrScheme name="praesentationsvorlage_blanco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00FF"/>
      </a:hlink>
      <a:folHlink>
        <a:srgbClr val="FF00FF"/>
      </a:folHlink>
    </a:clrScheme>
    <a:fontScheme name="praesentationsvorlage_blanco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raesentationsvorlage_blanco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aesentationsvorlage_blanco1">
  <a:themeElements>
    <a:clrScheme name="praesentationsvorlage_blanco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00FF"/>
      </a:hlink>
      <a:folHlink>
        <a:srgbClr val="FF00FF"/>
      </a:folHlink>
    </a:clrScheme>
    <a:fontScheme name="praesentationsvorlage_blanco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raesentationsvorlage_blanco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Microsoft Office PowerPoint</Application>
  <PresentationFormat>On-screen Show (4:3)</PresentationFormat>
  <Paragraphs>225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CMU Bright</vt:lpstr>
      <vt:lpstr>Courier New</vt:lpstr>
      <vt:lpstr>Helvetica</vt:lpstr>
      <vt:lpstr>Segoe UI</vt:lpstr>
      <vt:lpstr>Segoe UI Light</vt:lpstr>
      <vt:lpstr>Wingdings</vt:lpstr>
      <vt:lpstr>praesentationsvorlage_blanco1</vt:lpstr>
      <vt:lpstr>Masters Thesis Design and Development of Software Agents for Location Privacy-risk estimation</vt:lpstr>
      <vt:lpstr>Background &amp; Motivation (1)</vt:lpstr>
      <vt:lpstr>Background &amp; Motivation (1)</vt:lpstr>
      <vt:lpstr>Contributions</vt:lpstr>
      <vt:lpstr>Basic Definitions</vt:lpstr>
      <vt:lpstr> Prediction Model: Markov Chain</vt:lpstr>
      <vt:lpstr> Building Markov Chain   Step 1: Time-slotted Data</vt:lpstr>
      <vt:lpstr> Building Markov Chain   Step 2: Transition Matrices</vt:lpstr>
      <vt:lpstr> Privacy-risk Estimation (1)</vt:lpstr>
      <vt:lpstr> Stay-points Detection (1)</vt:lpstr>
      <vt:lpstr>  Stay-points Detection (2)</vt:lpstr>
      <vt:lpstr> Forming States</vt:lpstr>
      <vt:lpstr> Dataset &amp; its Analysis (1)</vt:lpstr>
      <vt:lpstr> Dataset &amp; its Analysis(2)</vt:lpstr>
      <vt:lpstr> Stay-point Detection Results</vt:lpstr>
      <vt:lpstr> Time-slotted Data Result</vt:lpstr>
      <vt:lpstr> Privacy-risk Estimation</vt:lpstr>
      <vt:lpstr> Proposition: Calibration of Privacy-risk  Estimation</vt:lpstr>
      <vt:lpstr> Prediction Evaluation</vt:lpstr>
      <vt:lpstr> PRE Android Application</vt:lpstr>
      <vt:lpstr>Conclusion</vt:lpstr>
      <vt:lpstr>Your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 Thesis Design and Development of Software Agents for Location Privacy-risk estimation</dc:title>
  <cp:lastModifiedBy>shashank sharma</cp:lastModifiedBy>
  <cp:revision>94</cp:revision>
  <dcterms:modified xsi:type="dcterms:W3CDTF">2018-12-04T16:13:48Z</dcterms:modified>
</cp:coreProperties>
</file>