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3" r:id="rId14"/>
    <p:sldId id="274" r:id="rId15"/>
    <p:sldId id="275" r:id="rId16"/>
    <p:sldId id="271" r:id="rId17"/>
    <p:sldId id="272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44.4897959183673</c:v>
                </c:pt>
                <c:pt idx="1">
                  <c:v>38.095238095238003</c:v>
                </c:pt>
                <c:pt idx="2">
                  <c:v>43.589743589743499</c:v>
                </c:pt>
                <c:pt idx="3">
                  <c:v>60.465116279069697</c:v>
                </c:pt>
                <c:pt idx="4">
                  <c:v>55.831265508684801</c:v>
                </c:pt>
                <c:pt idx="5">
                  <c:v>16.6666666666666</c:v>
                </c:pt>
                <c:pt idx="6">
                  <c:v>41.463414634146297</c:v>
                </c:pt>
                <c:pt idx="7">
                  <c:v>39.393939393939299</c:v>
                </c:pt>
                <c:pt idx="8">
                  <c:v>40.909090909090899</c:v>
                </c:pt>
                <c:pt idx="9">
                  <c:v>44.285714285714199</c:v>
                </c:pt>
                <c:pt idx="10">
                  <c:v>8.1081081081080999</c:v>
                </c:pt>
                <c:pt idx="11">
                  <c:v>35.365853658536501</c:v>
                </c:pt>
                <c:pt idx="12">
                  <c:v>42.156862745098003</c:v>
                </c:pt>
                <c:pt idx="13">
                  <c:v>25.3164556962025</c:v>
                </c:pt>
                <c:pt idx="14">
                  <c:v>38.554216867469798</c:v>
                </c:pt>
                <c:pt idx="15">
                  <c:v>57.746478873239397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EB-4FE7-B401-A93E837F2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306872"/>
        <c:axId val="96308152"/>
      </c:areaChart>
      <c:catAx>
        <c:axId val="96306872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08152"/>
        <c:crosses val="autoZero"/>
        <c:auto val="1"/>
        <c:lblAlgn val="ctr"/>
        <c:lblOffset val="100"/>
        <c:noMultiLvlLbl val="0"/>
      </c:catAx>
      <c:valAx>
        <c:axId val="96308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06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Similarity Angle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 Angle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6.3347589751522104</c:v>
                </c:pt>
                <c:pt idx="1">
                  <c:v>4.7519434279926003</c:v>
                </c:pt>
                <c:pt idx="2">
                  <c:v>7.4217520257948104</c:v>
                </c:pt>
                <c:pt idx="3">
                  <c:v>12.872863984707401</c:v>
                </c:pt>
                <c:pt idx="4">
                  <c:v>5.8391772093126102</c:v>
                </c:pt>
                <c:pt idx="5">
                  <c:v>9.98278161019247</c:v>
                </c:pt>
                <c:pt idx="6">
                  <c:v>11.563996726410201</c:v>
                </c:pt>
                <c:pt idx="7">
                  <c:v>10.5784060554377</c:v>
                </c:pt>
                <c:pt idx="8">
                  <c:v>7.8768173554950804</c:v>
                </c:pt>
                <c:pt idx="9">
                  <c:v>3.9530580944657099</c:v>
                </c:pt>
                <c:pt idx="10">
                  <c:v>12.740816503927199</c:v>
                </c:pt>
                <c:pt idx="11">
                  <c:v>10.2775991672384</c:v>
                </c:pt>
                <c:pt idx="12">
                  <c:v>5.5743038082418197</c:v>
                </c:pt>
                <c:pt idx="13">
                  <c:v>11.0518660340759</c:v>
                </c:pt>
                <c:pt idx="14">
                  <c:v>14.7106616767771</c:v>
                </c:pt>
                <c:pt idx="15">
                  <c:v>10.8300270049102</c:v>
                </c:pt>
                <c:pt idx="16">
                  <c:v>7.9115399668915698</c:v>
                </c:pt>
                <c:pt idx="17">
                  <c:v>11.3656830405096</c:v>
                </c:pt>
                <c:pt idx="18">
                  <c:v>11.415899797344901</c:v>
                </c:pt>
                <c:pt idx="19">
                  <c:v>20.672560970794599</c:v>
                </c:pt>
                <c:pt idx="20">
                  <c:v>12.8225699221074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AE-4C89-93EE-AC6290D8CF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10.026146826560927</c:v>
                </c:pt>
                <c:pt idx="1">
                  <c:v>10.026146826560927</c:v>
                </c:pt>
                <c:pt idx="2">
                  <c:v>10.026146826560927</c:v>
                </c:pt>
                <c:pt idx="3">
                  <c:v>10.026146826560927</c:v>
                </c:pt>
                <c:pt idx="4">
                  <c:v>10.026146826560927</c:v>
                </c:pt>
                <c:pt idx="5">
                  <c:v>10.026146826560927</c:v>
                </c:pt>
                <c:pt idx="6">
                  <c:v>10.026146826560927</c:v>
                </c:pt>
                <c:pt idx="7">
                  <c:v>10.026146826560927</c:v>
                </c:pt>
                <c:pt idx="8">
                  <c:v>10.026146826560927</c:v>
                </c:pt>
                <c:pt idx="9">
                  <c:v>10.026146826560927</c:v>
                </c:pt>
                <c:pt idx="10">
                  <c:v>10.026146826560927</c:v>
                </c:pt>
                <c:pt idx="11">
                  <c:v>10.026146826560927</c:v>
                </c:pt>
                <c:pt idx="12">
                  <c:v>10.026146826560927</c:v>
                </c:pt>
                <c:pt idx="13">
                  <c:v>10.026146826560927</c:v>
                </c:pt>
                <c:pt idx="14">
                  <c:v>10.026146826560927</c:v>
                </c:pt>
                <c:pt idx="15">
                  <c:v>10.026146826560927</c:v>
                </c:pt>
                <c:pt idx="16">
                  <c:v>10.026146826560927</c:v>
                </c:pt>
                <c:pt idx="17">
                  <c:v>10.026146826560927</c:v>
                </c:pt>
                <c:pt idx="18">
                  <c:v>10.026146826560927</c:v>
                </c:pt>
                <c:pt idx="19">
                  <c:v>10.026146826560927</c:v>
                </c:pt>
                <c:pt idx="20">
                  <c:v>10.026146826560927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AE-4C89-93EE-AC6290D8CF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2713144"/>
        <c:axId val="542711864"/>
      </c:lineChart>
      <c:catAx>
        <c:axId val="542713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711864"/>
        <c:crosses val="autoZero"/>
        <c:auto val="1"/>
        <c:lblAlgn val="ctr"/>
        <c:lblOffset val="100"/>
        <c:noMultiLvlLbl val="0"/>
      </c:catAx>
      <c:valAx>
        <c:axId val="542711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713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DC26-CC00-4C0C-86B9-473941891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84275-0280-4076-88B1-0FC18426D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9228-C7AA-4CFA-B2BD-3B726227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922B-9534-4CF6-AD6D-ABD53F6C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E6EB-C359-45F8-BAD7-8863535C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1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DE38-FD78-4B62-8587-EAC0A6E9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9D06C-E9E5-4923-97C3-9E0A0129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187C-F10E-43E6-8A9E-69A4B29F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353C-D2EE-492E-BE10-BFC7C729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C946-812A-43A1-878B-E5F2F095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1C85D-88FF-44D1-9056-9E93ABB8A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9B902-6BD9-463B-8CD6-5BD3F7252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F464-F428-471E-9F0A-C6A7A3ED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7ED7D-9D1C-42E1-81A2-90D5776C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3165-923B-4C76-AE12-3513BC9F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4832-6B2D-4772-A2D5-D3A2164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A03F-BEED-4544-9750-144BDEBD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F051-B936-46EF-827C-82CBEB87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FCC3-D841-45E9-83E8-8E1A49D1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7F88-7982-4B3C-9532-E74DDFFE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0862-1B9F-4533-8A42-F24330BA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99D41-D463-475C-9993-127AD502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FB78-3B0B-4E58-91CE-4020FCED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B319-7A64-419D-8A3A-9B409C62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22EC-C405-4C20-B73E-3D7ACFF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1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EDF7-66FA-4365-A930-2B5236A8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0C26-1DA5-42DA-802F-33D81316A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261B7-190C-40DB-AC1A-F5CD68F2F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E400-0FA8-44C5-91B2-8F9D3572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6756-C505-46A7-B65C-F6431AD4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469-E145-47D5-92A5-06F8D6D2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0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AB86-87C7-4C12-9BDC-19C28FD7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14CD-40D8-4F59-8D5C-C284BE27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5BA88-4FFF-49E0-B46F-AA0450E7E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06E1E-C922-4FEF-8C07-6D1504F05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B18A1-AEBF-4B7A-8EAE-2D3685D2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C1F40-272F-4A1C-B2D2-1D1F74C8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09FAE-A04A-4875-8B37-02EF6FF1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12E28-816C-42E5-BB03-5D517820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EE54-ABCD-430D-9489-F5A0E199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46C18-60CF-423C-BBB5-8FF8ECF2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70329-042A-4D2B-976D-79F5D8EB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B5985-AA9B-41CD-BF09-D28188AC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8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271-051C-44EB-A36E-3EBAECA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82120-AA6D-41DE-8341-711E577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19D4-73B5-4918-956B-AFEC83D5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8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E20F-E730-4FEB-BF1D-CF1B1AE9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CCA2-B5DF-4F7D-87CF-37E69294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2F12E-FBD7-4AF8-9461-C4AEBF32E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2DD78-0CC1-4658-9AAF-3ED70723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67AB2-5B2A-4854-916D-82280C22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AE355-68A4-4685-8CC7-8975B8A5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F9A2-A800-4772-877C-44E12816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D7603-7AE1-4E59-A922-4B4BE32E2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C3C40-F48A-47BC-B0F0-E9F5618A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5681C-8C6C-494D-9CA6-6CFE61B5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812A5-BBB9-4374-9CA8-227BD674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A7DF-3375-4CF7-BD01-4C5BD3F3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5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F7EF5-FE5E-480F-978E-F00CC482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75E9E-9C68-4F14-AFC8-9B22119F7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0D27-B1A3-4C22-B709-7D1066A30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FFF7-FEE0-43BC-B399-9665428A1661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FBE3-40D5-48B0-A868-FA4F9DB64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E53CE-9868-4257-B19D-AA3C7D32D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7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3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4435A-C5DA-4E65-B7D8-5BA292D4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1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5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3C6E98-730A-4721-A1B7-CDDDED1B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Similarity Result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F46886B-0A2C-4412-84F8-5D4691A402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119721"/>
              </p:ext>
            </p:extLst>
          </p:nvPr>
        </p:nvGraphicFramePr>
        <p:xfrm>
          <a:off x="375139" y="2409825"/>
          <a:ext cx="11438793" cy="444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206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B3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1 (200811)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BC3A4-4B3C-40DE-9802-84E5D5E8F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-497150"/>
            <a:ext cx="8686800" cy="8229600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5E3668B9-351B-4BC9-9D51-EA601BE55428}"/>
              </a:ext>
            </a:extLst>
          </p:cNvPr>
          <p:cNvSpPr/>
          <p:nvPr/>
        </p:nvSpPr>
        <p:spPr>
          <a:xfrm>
            <a:off x="3870664" y="5708339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A64BD25-0E76-4BDD-A014-7AC8BE3D9766}"/>
              </a:ext>
            </a:extLst>
          </p:cNvPr>
          <p:cNvSpPr/>
          <p:nvPr/>
        </p:nvSpPr>
        <p:spPr>
          <a:xfrm>
            <a:off x="3916531" y="3827757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8325BEBC-D35D-436F-91B2-C83607D98336}"/>
              </a:ext>
            </a:extLst>
          </p:cNvPr>
          <p:cNvSpPr/>
          <p:nvPr/>
        </p:nvSpPr>
        <p:spPr>
          <a:xfrm>
            <a:off x="3918005" y="1973791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D13BE39F-7525-468C-940F-6542E8B17B04}"/>
              </a:ext>
            </a:extLst>
          </p:cNvPr>
          <p:cNvSpPr/>
          <p:nvPr/>
        </p:nvSpPr>
        <p:spPr>
          <a:xfrm>
            <a:off x="4070405" y="510455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02C79-1379-41EE-9675-3B96B63FA587}"/>
              </a:ext>
            </a:extLst>
          </p:cNvPr>
          <p:cNvSpPr txBox="1"/>
          <p:nvPr/>
        </p:nvSpPr>
        <p:spPr>
          <a:xfrm>
            <a:off x="4102962" y="5761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Weekends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98C781-B837-4A03-A74F-C8A6E793E3E4}"/>
              </a:ext>
            </a:extLst>
          </p:cNvPr>
          <p:cNvSpPr/>
          <p:nvPr/>
        </p:nvSpPr>
        <p:spPr>
          <a:xfrm>
            <a:off x="7406640" y="1097280"/>
            <a:ext cx="281940" cy="500634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9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683982-FEB0-4B98-863E-533276C1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150920"/>
            <a:ext cx="5605724" cy="3089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90287-35A5-403E-AB12-795F093E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8" y="150921"/>
            <a:ext cx="5152710" cy="3089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306AB-39AC-4E2F-9ACD-E5046E9F9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208" y="370783"/>
            <a:ext cx="410104" cy="357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F05F4-C8DD-4A1F-B8E7-69F9D356F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906" y="370782"/>
            <a:ext cx="392596" cy="357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6A941C-CF57-4A7C-9A10-ECE7FFCB9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09" y="3325147"/>
            <a:ext cx="5152710" cy="3407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3B1A3B-A7EE-490F-8ADB-10735BA2F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5067" y="3752004"/>
            <a:ext cx="371245" cy="3162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18905-E7F4-4073-A2EE-D1B447BEA55D}"/>
              </a:ext>
            </a:extLst>
          </p:cNvPr>
          <p:cNvSpPr txBox="1"/>
          <p:nvPr/>
        </p:nvSpPr>
        <p:spPr>
          <a:xfrm>
            <a:off x="2485748" y="9187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3: 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7DF46-BB65-4A4E-94B9-E27E2B16378B}"/>
              </a:ext>
            </a:extLst>
          </p:cNvPr>
          <p:cNvSpPr txBox="1"/>
          <p:nvPr/>
        </p:nvSpPr>
        <p:spPr>
          <a:xfrm>
            <a:off x="8505013" y="9321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6: 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706ED-D253-4361-B8E3-DCDF0572767D}"/>
              </a:ext>
            </a:extLst>
          </p:cNvPr>
          <p:cNvSpPr txBox="1"/>
          <p:nvPr/>
        </p:nvSpPr>
        <p:spPr>
          <a:xfrm>
            <a:off x="2485748" y="3325147"/>
            <a:ext cx="25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13: CLUB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23AE8E-C731-4162-AA37-DBC011AD77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3126" y="3298057"/>
            <a:ext cx="5605724" cy="34076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247592-3BA3-4C34-8DF5-13B94C7694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8906" y="3772222"/>
            <a:ext cx="392596" cy="3249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07F5A-B9A2-4280-824D-CE567A596091}"/>
              </a:ext>
            </a:extLst>
          </p:cNvPr>
          <p:cNvSpPr txBox="1"/>
          <p:nvPr/>
        </p:nvSpPr>
        <p:spPr>
          <a:xfrm>
            <a:off x="7877924" y="3279113"/>
            <a:ext cx="25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16: SHOPPING MALLS</a:t>
            </a:r>
          </a:p>
        </p:txBody>
      </p:sp>
    </p:spTree>
    <p:extLst>
      <p:ext uri="{BB962C8B-B14F-4D97-AF65-F5344CB8AC3E}">
        <p14:creationId xmlns:p14="http://schemas.microsoft.com/office/powerpoint/2010/main" val="403842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F1B81E-AAC1-49B0-AA0A-6E8C9A481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44" y="1497183"/>
            <a:ext cx="5174905" cy="3172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63577F-BA8D-4177-9E2D-9937B457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45" y="1497183"/>
            <a:ext cx="5208782" cy="3172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18905-E7F4-4073-A2EE-D1B447BEA55D}"/>
              </a:ext>
            </a:extLst>
          </p:cNvPr>
          <p:cNvSpPr txBox="1"/>
          <p:nvPr/>
        </p:nvSpPr>
        <p:spPr>
          <a:xfrm>
            <a:off x="2127624" y="147628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2: RESTAURANT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7DF46-BB65-4A4E-94B9-E27E2B16378B}"/>
              </a:ext>
            </a:extLst>
          </p:cNvPr>
          <p:cNvSpPr txBox="1"/>
          <p:nvPr/>
        </p:nvSpPr>
        <p:spPr>
          <a:xfrm>
            <a:off x="8257179" y="147628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14. RESTAURANT</a:t>
            </a:r>
          </a:p>
        </p:txBody>
      </p:sp>
    </p:spTree>
    <p:extLst>
      <p:ext uri="{BB962C8B-B14F-4D97-AF65-F5344CB8AC3E}">
        <p14:creationId xmlns:p14="http://schemas.microsoft.com/office/powerpoint/2010/main" val="231386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2579-C574-471E-A137-03A224B0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E009-6387-437E-8F6A-EA79B651C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09" y="1932305"/>
            <a:ext cx="10938392" cy="32492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user = "017"</a:t>
            </a:r>
          </a:p>
          <a:p>
            <a:r>
              <a:rPr lang="en-US" dirty="0" err="1"/>
              <a:t>src_path</a:t>
            </a:r>
            <a:r>
              <a:rPr lang="en-US" dirty="0"/>
              <a:t> = "C:/Users/12sha/Documents/thesislocation/code_/stay points/v0.7 results"</a:t>
            </a:r>
          </a:p>
          <a:p>
            <a:r>
              <a:rPr lang="en-US" dirty="0" err="1"/>
              <a:t>confidence_thrshld</a:t>
            </a:r>
            <a:r>
              <a:rPr lang="en-US" dirty="0"/>
              <a:t> = 0.1 #minimum confidence for path predictions</a:t>
            </a:r>
          </a:p>
          <a:p>
            <a:r>
              <a:rPr lang="en-US" dirty="0"/>
              <a:t>month = "200906" #model to be used for path predictions</a:t>
            </a:r>
          </a:p>
          <a:p>
            <a:r>
              <a:rPr lang="en-US" dirty="0" err="1"/>
              <a:t>d_thrhld</a:t>
            </a:r>
            <a:r>
              <a:rPr lang="en-US" dirty="0"/>
              <a:t> = 10</a:t>
            </a:r>
          </a:p>
          <a:p>
            <a:r>
              <a:rPr lang="en-US" dirty="0"/>
              <a:t>hour = 10#</a:t>
            </a:r>
          </a:p>
          <a:p>
            <a:pPr marL="0" indent="0">
              <a:buNone/>
            </a:pP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7 </a:t>
            </a:r>
            <a:r>
              <a:rPr lang="de-DE" dirty="0" err="1"/>
              <a:t>to</a:t>
            </a:r>
            <a:r>
              <a:rPr lang="de-DE" dirty="0"/>
              <a:t> 5</a:t>
            </a:r>
          </a:p>
          <a:p>
            <a:pPr marL="0" indent="0">
              <a:buNone/>
            </a:pPr>
            <a:r>
              <a:rPr lang="de-DE" dirty="0"/>
              <a:t>Count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7-5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hour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54295-00F5-4E36-B046-FE5ECF9C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733" y="68580"/>
            <a:ext cx="3159792" cy="51130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96F7CB-4CB5-4E80-BEC3-67090F4FC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068830"/>
            <a:ext cx="11532870" cy="219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1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741C-324A-4456-A94C-1E754A34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7B81-48A4-40FD-BE06-5132B253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 err="1"/>
              <a:t>Contributions</a:t>
            </a:r>
            <a:endParaRPr lang="de-DE" dirty="0"/>
          </a:p>
          <a:p>
            <a:r>
              <a:rPr lang="de-DE" dirty="0"/>
              <a:t>10-15 </a:t>
            </a:r>
            <a:r>
              <a:rPr lang="de-DE" dirty="0" err="1"/>
              <a:t>slides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9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BFA9FB-A900-4129-B383-8EAD89A91D28}"/>
              </a:ext>
            </a:extLst>
          </p:cNvPr>
          <p:cNvSpPr/>
          <p:nvPr/>
        </p:nvSpPr>
        <p:spPr>
          <a:xfrm>
            <a:off x="585925" y="4141963"/>
            <a:ext cx="11052699" cy="2577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79933-246F-4BF6-B8F1-527072939E76}"/>
              </a:ext>
            </a:extLst>
          </p:cNvPr>
          <p:cNvSpPr/>
          <p:nvPr/>
        </p:nvSpPr>
        <p:spPr>
          <a:xfrm>
            <a:off x="585926" y="1464816"/>
            <a:ext cx="11052699" cy="2577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3C61C-1751-4606-AC65-7C4DBCD5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Path </a:t>
            </a:r>
            <a:r>
              <a:rPr lang="en-US" sz="3200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92A1-0600-4AE3-B715-6E30BBBD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597390"/>
            <a:ext cx="9334500" cy="87030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The known state is „Home“ at  5 am</a:t>
            </a:r>
          </a:p>
          <a:p>
            <a:pPr algn="ctr"/>
            <a:r>
              <a:rPr lang="en-US" sz="1600" dirty="0"/>
              <a:t>The path with 40% or more confidence can predicted as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B8818-3B42-4570-9A6F-C5DB0CAC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0028"/>
            <a:ext cx="10515600" cy="1484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62769-BC1C-467B-85BD-D3429429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13776"/>
            <a:ext cx="10515601" cy="17839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287B9A-FE7C-4344-8A9B-79DEDB28A1A8}"/>
              </a:ext>
            </a:extLst>
          </p:cNvPr>
          <p:cNvSpPr txBox="1">
            <a:spLocks/>
          </p:cNvSpPr>
          <p:nvPr/>
        </p:nvSpPr>
        <p:spPr>
          <a:xfrm>
            <a:off x="1428749" y="4141963"/>
            <a:ext cx="9334500" cy="671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The known state is „Work“ at 8 am</a:t>
            </a:r>
          </a:p>
          <a:p>
            <a:pPr algn="ctr"/>
            <a:r>
              <a:rPr lang="en-US" sz="1600" dirty="0"/>
              <a:t>The path with 40% or more confidence can predicted as below</a:t>
            </a:r>
          </a:p>
        </p:txBody>
      </p:sp>
    </p:spTree>
    <p:extLst>
      <p:ext uri="{BB962C8B-B14F-4D97-AF65-F5344CB8AC3E}">
        <p14:creationId xmlns:p14="http://schemas.microsoft.com/office/powerpoint/2010/main" val="80183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A79933-246F-4BF6-B8F1-527072939E76}"/>
              </a:ext>
            </a:extLst>
          </p:cNvPr>
          <p:cNvSpPr/>
          <p:nvPr/>
        </p:nvSpPr>
        <p:spPr>
          <a:xfrm>
            <a:off x="569650" y="1766656"/>
            <a:ext cx="11052699" cy="295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3C61C-1751-4606-AC65-7C4DBCD5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035"/>
            <a:ext cx="12192000" cy="715556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Path </a:t>
            </a:r>
            <a:r>
              <a:rPr lang="en-US" sz="3200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92A1-0600-4AE3-B715-6E30BBBD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043" y="2151634"/>
            <a:ext cx="9334500" cy="87030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The known state is „Home“ at 8 am</a:t>
            </a:r>
          </a:p>
          <a:p>
            <a:pPr algn="ctr"/>
            <a:r>
              <a:rPr lang="en-US" sz="1600" dirty="0"/>
              <a:t>The path with 40% or more confidence can predicted as below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185564-C89A-4498-B2B9-F778585D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24" y="2932313"/>
            <a:ext cx="10744200" cy="150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9ACFB9-9E4A-404C-AA45-2339A1550160}"/>
              </a:ext>
            </a:extLst>
          </p:cNvPr>
          <p:cNvSpPr txBox="1"/>
          <p:nvPr/>
        </p:nvSpPr>
        <p:spPr>
          <a:xfrm>
            <a:off x="6361322" y="4862374"/>
            <a:ext cx="25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16: SHOPPING MALLS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92221-C028-48AE-93E5-05BA4B25AF50}"/>
              </a:ext>
            </a:extLst>
          </p:cNvPr>
          <p:cNvSpPr txBox="1"/>
          <p:nvPr/>
        </p:nvSpPr>
        <p:spPr>
          <a:xfrm>
            <a:off x="3076446" y="48623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3: HOME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59C806-8145-49C7-94B6-CB37027619EE}"/>
              </a:ext>
            </a:extLst>
          </p:cNvPr>
          <p:cNvCxnSpPr/>
          <p:nvPr/>
        </p:nvCxnSpPr>
        <p:spPr>
          <a:xfrm flipH="1">
            <a:off x="4023064" y="4065973"/>
            <a:ext cx="727969" cy="79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A3947C-F426-44A3-966C-230358255B4B}"/>
              </a:ext>
            </a:extLst>
          </p:cNvPr>
          <p:cNvCxnSpPr/>
          <p:nvPr/>
        </p:nvCxnSpPr>
        <p:spPr>
          <a:xfrm>
            <a:off x="5647677" y="3685574"/>
            <a:ext cx="1091954" cy="117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7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5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2600" dirty="0">
                <a:solidFill>
                  <a:srgbClr val="FFFFFF"/>
                </a:solidFill>
              </a:rPr>
              <a:t>2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(200811)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10AE1-0DA9-4134-B1DA-8F272DB5A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47" y="0"/>
            <a:ext cx="8711953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974DA5-E2E5-4944-8259-A2BF98456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47" y="152400"/>
            <a:ext cx="8711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41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12 (200811)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617A2-1090-4DC2-9CFE-1C11B83F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0"/>
            <a:ext cx="8591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0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02832-A96C-4330-A9A6-7D634631D7BF}"/>
              </a:ext>
            </a:extLst>
          </p:cNvPr>
          <p:cNvSpPr txBox="1"/>
          <p:nvPr/>
        </p:nvSpPr>
        <p:spPr>
          <a:xfrm>
            <a:off x="1767254" y="501160"/>
            <a:ext cx="762293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Prediction Parameters:</a:t>
            </a:r>
          </a:p>
          <a:p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Total predictions: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total predictions made (T</a:t>
            </a:r>
            <a:r>
              <a:rPr lang="en-US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Correct Predictions: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Count of when a prediction and the actual transition matches (P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Incorrect Predictions: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when prediction does not match the actual transition (P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Positives: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Count of transitions made and predicted. When users moves from A to B and the prediction also suggested that user moves from A to some point (TP)</a:t>
            </a:r>
            <a:endParaRPr lang="en-US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transitions not made but predicted (FP)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Negatives: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 being made but not detected (FN)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Negative: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transitions not made and not predicted (TN)</a:t>
            </a:r>
          </a:p>
          <a:p>
            <a:endParaRPr lang="en-US" b="1" u="sng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Accuracy(%) = P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/ T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 Rate(%) = TP/(TP+FN)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 Rate(%) = FP/(FP+TN)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 Positives(%) = (TP+TN)/T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Positive Predictive Value = TP/(TP+FP)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Discovery Rate(%) = FP/(TP+FP) * 100</a:t>
            </a:r>
          </a:p>
          <a:p>
            <a:endParaRPr lang="en-US" b="1" u="sng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73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4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2600">
                <a:solidFill>
                  <a:srgbClr val="FFFFFF"/>
                </a:solidFill>
              </a:rPr>
              <a:t>35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(200903)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15640-1782-42E0-8834-1EDE709EB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66676"/>
            <a:ext cx="8639175" cy="67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1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90AF-344F-48E3-A17F-86FEB6BB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Results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5543-DA9F-45CA-B10D-110DA318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User 000 raw data movements for month 200904</a:t>
            </a:r>
          </a:p>
          <a:p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DA7E5-2308-4507-8772-D5390E23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9" y="2290262"/>
            <a:ext cx="9714035" cy="420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9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A369-984C-4880-A199-3D90D71C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4C9A9-00AF-4B23-BF69-935F5DC8E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56" y="1459523"/>
            <a:ext cx="8042735" cy="48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F5F1-2074-4015-8153-B97390CA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3801-CAC2-46D9-A16E-0407CAA5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Total Predictions: 245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Correct Predictions: 109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Incorrect Predictions: 8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Accuracy%: 44.48979591836735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Positives: 117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Positives: 128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Negatives: 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Negatives: 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 rate(Recall)%: 100.0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 Positives%: 47.755102040816325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Positive predictive value(Precision)%: 47.755102040816325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discovery rate%: 52.244897959183675</a:t>
            </a:r>
          </a:p>
        </p:txBody>
      </p:sp>
    </p:spTree>
    <p:extLst>
      <p:ext uri="{BB962C8B-B14F-4D97-AF65-F5344CB8AC3E}">
        <p14:creationId xmlns:p14="http://schemas.microsoft.com/office/powerpoint/2010/main" val="389532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73DB8-6690-4EE1-9F9D-2252F44E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366" y="2709659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 dirty="0" err="1">
                <a:solidFill>
                  <a:schemeClr val="bg1"/>
                </a:solidFill>
              </a:rPr>
              <a:t>Results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few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users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14CF80-9ED4-490A-A899-EB2BB4BB3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191789"/>
              </p:ext>
            </p:extLst>
          </p:nvPr>
        </p:nvGraphicFramePr>
        <p:xfrm>
          <a:off x="6495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344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930B7-B43C-44BD-949E-0AD95865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user 003 has above average accuracy: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47488-C50B-4092-B45A-9B4967CB9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509911"/>
            <a:ext cx="114387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7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04142-FC0C-4AA4-8BDA-BF89AFDA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user 10 has very low accuracy: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15C768-121A-47D6-8A18-B3511A3AB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2509911"/>
            <a:ext cx="1155309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4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3AF553-B2A3-4287-A5DC-19C1AB103E43}"/>
              </a:ext>
            </a:extLst>
          </p:cNvPr>
          <p:cNvSpPr txBox="1"/>
          <p:nvPr/>
        </p:nvSpPr>
        <p:spPr>
          <a:xfrm>
            <a:off x="1767254" y="501160"/>
            <a:ext cx="7622931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u="sng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COSINE SIMILARITY:</a:t>
            </a:r>
            <a:endParaRPr lang="zh-CN" altLang="en-US" sz="2800" b="1" u="sng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en-US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F‘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[P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´, 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r>
              <a:rPr lang="zh-CN" altLang="de-DE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….]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x(t)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endParaRPr lang="zh-CN" altLang="de-DE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[P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, 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2(t+1),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3(t+1),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4(t+1) ….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] 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*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x(t)</a:t>
            </a:r>
            <a:endParaRPr lang="zh-CN" altLang="de-DE" baseline="-25000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de-DE" baseline="-25000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altLang="zh-CN" sz="2800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Cosine Similarity 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CS = [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 ]</a:t>
            </a:r>
          </a:p>
          <a:p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Where: 	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F‘ = Predicted Vector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F = Actual Vector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t  = current hour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t+1 = next hour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x = current location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2..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Probabilities of location 1,2..</a:t>
            </a:r>
            <a:endParaRPr lang="zh-CN" altLang="de-DE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de-DE" b="1" u="sng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en-US" b="1" u="sng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7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CMU Bright</vt:lpstr>
      <vt:lpstr>Office Theme</vt:lpstr>
      <vt:lpstr>PowerPoint Presentation</vt:lpstr>
      <vt:lpstr>PowerPoint Presentation</vt:lpstr>
      <vt:lpstr>Results Example</vt:lpstr>
      <vt:lpstr>Predictions</vt:lpstr>
      <vt:lpstr>Parameters</vt:lpstr>
      <vt:lpstr>Results for few users</vt:lpstr>
      <vt:lpstr>Why user 003 has above average accuracy:</vt:lpstr>
      <vt:lpstr>Why user 10 has very low accuracy:</vt:lpstr>
      <vt:lpstr>PowerPoint Presentation</vt:lpstr>
      <vt:lpstr>Similarity Result</vt:lpstr>
      <vt:lpstr>User 1 (200811)</vt:lpstr>
      <vt:lpstr>PowerPoint Presentation</vt:lpstr>
      <vt:lpstr>PowerPoint Presentation</vt:lpstr>
      <vt:lpstr>PowerPoint Presentation</vt:lpstr>
      <vt:lpstr>PowerPoint Presentation</vt:lpstr>
      <vt:lpstr>Path Prediction</vt:lpstr>
      <vt:lpstr>Path Prediction</vt:lpstr>
      <vt:lpstr>User 2 (200811)</vt:lpstr>
      <vt:lpstr>User 12 (200811)</vt:lpstr>
      <vt:lpstr>User 35 (200903)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sharma</dc:creator>
  <cp:lastModifiedBy>shashank sharma</cp:lastModifiedBy>
  <cp:revision>21</cp:revision>
  <dcterms:created xsi:type="dcterms:W3CDTF">2018-10-04T11:46:28Z</dcterms:created>
  <dcterms:modified xsi:type="dcterms:W3CDTF">2018-10-04T20:29:55Z</dcterms:modified>
</cp:coreProperties>
</file>