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70" r:id="rId9"/>
    <p:sldId id="263" r:id="rId10"/>
    <p:sldId id="264" r:id="rId11"/>
    <p:sldId id="267" r:id="rId12"/>
    <p:sldId id="265" r:id="rId13"/>
    <p:sldId id="268"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03" autoAdjust="0"/>
  </p:normalViewPr>
  <p:slideViewPr>
    <p:cSldViewPr snapToGrid="0" snapToObjects="1">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A70AC-29B4-4ED0-BF57-FDC947379382}" type="datetimeFigureOut">
              <a:rPr lang="en-IN" smtClean="0"/>
              <a:t>22-11-2024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E14DF-7EA5-42F9-A9CD-F8AFD6D7550F}" type="slidenum">
              <a:rPr lang="en-IN" smtClean="0"/>
              <a:t>‹#›</a:t>
            </a:fld>
            <a:endParaRPr lang="en-IN"/>
          </a:p>
        </p:txBody>
      </p:sp>
    </p:spTree>
    <p:extLst>
      <p:ext uri="{BB962C8B-B14F-4D97-AF65-F5344CB8AC3E}">
        <p14:creationId xmlns:p14="http://schemas.microsoft.com/office/powerpoint/2010/main" val="114565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FE14DF-7EA5-42F9-A9CD-F8AFD6D7550F}" type="slidenum">
              <a:rPr lang="en-IN" smtClean="0"/>
              <a:t>6</a:t>
            </a:fld>
            <a:endParaRPr lang="en-IN"/>
          </a:p>
        </p:txBody>
      </p:sp>
    </p:spTree>
    <p:extLst>
      <p:ext uri="{BB962C8B-B14F-4D97-AF65-F5344CB8AC3E}">
        <p14:creationId xmlns:p14="http://schemas.microsoft.com/office/powerpoint/2010/main" val="31577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FE14DF-7EA5-42F9-A9CD-F8AFD6D7550F}" type="slidenum">
              <a:rPr lang="en-IN" smtClean="0"/>
              <a:t>11</a:t>
            </a:fld>
            <a:endParaRPr lang="en-IN"/>
          </a:p>
        </p:txBody>
      </p:sp>
    </p:spTree>
    <p:extLst>
      <p:ext uri="{BB962C8B-B14F-4D97-AF65-F5344CB8AC3E}">
        <p14:creationId xmlns:p14="http://schemas.microsoft.com/office/powerpoint/2010/main" val="46096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link.springer.com/article/10.1007/s11042-018-6467-6" TargetMode="External"/><Relationship Id="rId3" Type="http://schemas.openxmlformats.org/officeDocument/2006/relationships/hyperlink" Target="https://www.kaggle.com/code/crsuthikshnkumar/ml-based-aircraft-detection-classification-crsk#References" TargetMode="External"/><Relationship Id="rId7" Type="http://schemas.openxmlformats.org/officeDocument/2006/relationships/hyperlink" Target="https://link.springer.com/article/10.1007/s00521-021-06391-y" TargetMode="External"/><Relationship Id="rId2" Type="http://schemas.openxmlformats.org/officeDocument/2006/relationships/hyperlink" Target="https://www.scienceopen.com/hosted-document?doi=10.57197/JDR-2024-0034" TargetMode="External"/><Relationship Id="rId1" Type="http://schemas.openxmlformats.org/officeDocument/2006/relationships/slideLayout" Target="../slideLayouts/slideLayout2.xml"/><Relationship Id="rId6" Type="http://schemas.openxmlformats.org/officeDocument/2006/relationships/hyperlink" Target="https://ieeexplore.ieee.org/document/8370896" TargetMode="External"/><Relationship Id="rId11" Type="http://schemas.openxmlformats.org/officeDocument/2006/relationships/hyperlink" Target="https://bmcmedinformdecismak.biomedcentral.com/articles/10.1186/s12911-021-01687-4" TargetMode="External"/><Relationship Id="rId5" Type="http://schemas.openxmlformats.org/officeDocument/2006/relationships/hyperlink" Target="https://www.kaggle.com/code/eisgandar/classification-of-military-aircrafts/notebook" TargetMode="External"/><Relationship Id="rId10" Type="http://schemas.openxmlformats.org/officeDocument/2006/relationships/hyperlink" Target="https://link.springer.com/article/10.1007/s12555-024-0089-8" TargetMode="External"/><Relationship Id="rId4" Type="http://schemas.openxmlformats.org/officeDocument/2006/relationships/hyperlink" Target="https://www.kaggle.com/code/dannyrashd/military-aircraft-image-classification-tensorflow" TargetMode="External"/><Relationship Id="rId9" Type="http://schemas.openxmlformats.org/officeDocument/2006/relationships/hyperlink" Target="https://ar5iv.labs.arxiv.org/html/1611.0526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Real-Time Multiple Target Detection in Live Video Streams using CNN-TCN Fusion</a:t>
            </a:r>
          </a:p>
        </p:txBody>
      </p:sp>
      <p:sp>
        <p:nvSpPr>
          <p:cNvPr id="3" name="Subtitle 2"/>
          <p:cNvSpPr>
            <a:spLocks noGrp="1"/>
          </p:cNvSpPr>
          <p:nvPr>
            <p:ph type="subTitle" idx="1"/>
          </p:nvPr>
        </p:nvSpPr>
        <p:spPr/>
        <p:txBody>
          <a:bodyPr>
            <a:normAutofit/>
          </a:bodyPr>
          <a:lstStyle/>
          <a:p>
            <a:pPr algn="l"/>
            <a:r>
              <a:rPr dirty="0"/>
              <a:t>Present</a:t>
            </a:r>
            <a:r>
              <a:rPr lang="en-IN" dirty="0" err="1"/>
              <a:t>ing</a:t>
            </a:r>
            <a:r>
              <a:rPr dirty="0"/>
              <a:t> by:</a:t>
            </a:r>
            <a:endParaRPr lang="en-IN" dirty="0"/>
          </a:p>
          <a:p>
            <a:pPr algn="l"/>
            <a:r>
              <a:rPr lang="en-IN" dirty="0"/>
              <a:t>Lohit Ramaraju(M23AID065)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a:xfrm>
            <a:off x="457200" y="1600200"/>
            <a:ext cx="8229600" cy="3699387"/>
          </a:xfrm>
        </p:spPr>
        <p:txBody>
          <a:bodyPr>
            <a:normAutofit fontScale="77500" lnSpcReduction="20000"/>
          </a:bodyPr>
          <a:lstStyle/>
          <a:p>
            <a:endParaRPr dirty="0"/>
          </a:p>
          <a:p>
            <a:r>
              <a:rPr dirty="0"/>
              <a:t>Preliminary </a:t>
            </a:r>
            <a:r>
              <a:rPr lang="en-IN" dirty="0"/>
              <a:t>research</a:t>
            </a:r>
            <a:r>
              <a:rPr dirty="0"/>
              <a:t> show high classification accuracy across </a:t>
            </a:r>
            <a:r>
              <a:rPr lang="en-IN" dirty="0"/>
              <a:t>various use cases and </a:t>
            </a:r>
            <a:r>
              <a:rPr dirty="0"/>
              <a:t> scenarios. The combination of SWT and PCA </a:t>
            </a:r>
            <a:r>
              <a:rPr lang="en-IN" dirty="0"/>
              <a:t>might </a:t>
            </a:r>
            <a:r>
              <a:rPr dirty="0"/>
              <a:t>enhances the model's ability to differentiate targets, especially in complex terrains. Future work will focus on </a:t>
            </a:r>
            <a:r>
              <a:rPr lang="en-IN" dirty="0"/>
              <a:t>data cleaning</a:t>
            </a:r>
            <a:r>
              <a:rPr dirty="0"/>
              <a:t> and </a:t>
            </a:r>
            <a:r>
              <a:rPr lang="en-IN" dirty="0"/>
              <a:t>creating </a:t>
            </a:r>
            <a:r>
              <a:rPr dirty="0"/>
              <a:t>model </a:t>
            </a:r>
            <a:r>
              <a:rPr lang="en-IN" dirty="0"/>
              <a:t>with good output accuracy.</a:t>
            </a:r>
          </a:p>
          <a:p>
            <a:r>
              <a:rPr lang="en-US" dirty="0"/>
              <a:t>Grad-CAM analysis enhances the model's accuracy by allowing for real-time feedback and tuning, demonstrating improved detection across various terrains.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1AF-D29D-819D-D69D-4FA428D404E3}"/>
              </a:ext>
            </a:extLst>
          </p:cNvPr>
          <p:cNvSpPr>
            <a:spLocks noGrp="1"/>
          </p:cNvSpPr>
          <p:nvPr>
            <p:ph type="title"/>
          </p:nvPr>
        </p:nvSpPr>
        <p:spPr/>
        <p:txBody>
          <a:bodyPr/>
          <a:lstStyle/>
          <a:p>
            <a:r>
              <a:rPr lang="en-IN" dirty="0"/>
              <a:t>Novelty and Contributions</a:t>
            </a:r>
          </a:p>
        </p:txBody>
      </p:sp>
      <p:sp>
        <p:nvSpPr>
          <p:cNvPr id="3" name="Content Placeholder 2">
            <a:extLst>
              <a:ext uri="{FF2B5EF4-FFF2-40B4-BE49-F238E27FC236}">
                <a16:creationId xmlns:a16="http://schemas.microsoft.com/office/drawing/2014/main" id="{D535F6EF-18FA-6E2D-CB28-FED9BC3A2899}"/>
              </a:ext>
            </a:extLst>
          </p:cNvPr>
          <p:cNvSpPr>
            <a:spLocks noGrp="1"/>
          </p:cNvSpPr>
          <p:nvPr>
            <p:ph idx="1"/>
          </p:nvPr>
        </p:nvSpPr>
        <p:spPr/>
        <p:txBody>
          <a:bodyPr>
            <a:normAutofit fontScale="55000" lnSpcReduction="20000"/>
          </a:bodyPr>
          <a:lstStyle/>
          <a:p>
            <a:r>
              <a:rPr lang="en-US" dirty="0"/>
              <a:t>Real-Time Explainability with Grad-CAM: Provides visual insights into model decisions by highlighting the key areas of input that influenced the predictions. Enhances transparency and trust in critical applications, such as identifying friendly, hostile, and alien objects. </a:t>
            </a:r>
          </a:p>
          <a:p>
            <a:r>
              <a:rPr lang="en-US" dirty="0"/>
              <a:t>Adaptive Feedback Loop for Improved Accuracy: Grad-CAM outputs are used to assess model focus, feeding back into the model to dynamically adjust learning parameters. This feedback mechanism enables the model to self-correct and improve its predictions in real-time, simulating reinforcement learning.</a:t>
            </a:r>
          </a:p>
          <a:p>
            <a:r>
              <a:rPr lang="en-US" dirty="0"/>
              <a:t>Edge-Ready Optimization: The model is optimized for deployment on edge devices like Raspberry Pi, using techniques such as quantization and model pruning to reduce computational complexity while maintaining high performance. Designed to operate efficiently in diverse terrains and operational modes, making it suitable for real-time target detection in various environments.</a:t>
            </a:r>
          </a:p>
          <a:p>
            <a:r>
              <a:rPr lang="en-US" dirty="0"/>
              <a:t>Hybrid CNN-TCN Architecture: The integration of CNN for spatial feature extraction and TCN for temporal dependencies ensures enhanced accuracy in detecting multiple targets across varying terrains and scenarios</a:t>
            </a:r>
            <a:endParaRPr lang="en-IN" dirty="0"/>
          </a:p>
        </p:txBody>
      </p:sp>
    </p:spTree>
    <p:extLst>
      <p:ext uri="{BB962C8B-B14F-4D97-AF65-F5344CB8AC3E}">
        <p14:creationId xmlns:p14="http://schemas.microsoft.com/office/powerpoint/2010/main" val="375972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600200"/>
            <a:ext cx="7494104" cy="4525963"/>
          </a:xfrm>
        </p:spPr>
        <p:txBody>
          <a:bodyPr>
            <a:normAutofit fontScale="77500" lnSpcReduction="20000"/>
          </a:bodyPr>
          <a:lstStyle/>
          <a:p>
            <a:endParaRPr dirty="0"/>
          </a:p>
          <a:p>
            <a:r>
              <a:rPr dirty="0"/>
              <a:t>This project </a:t>
            </a:r>
            <a:r>
              <a:rPr lang="en-IN" dirty="0"/>
              <a:t>will </a:t>
            </a:r>
            <a:r>
              <a:rPr dirty="0"/>
              <a:t>demonstrate</a:t>
            </a:r>
            <a:r>
              <a:rPr lang="en-IN" dirty="0"/>
              <a:t> </a:t>
            </a:r>
            <a:r>
              <a:rPr dirty="0"/>
              <a:t>the effectiveness of combining SWT, PCA, and a CNN-TCN hybrid model for real-time multiple target detection in live video streams. The model </a:t>
            </a:r>
            <a:r>
              <a:rPr lang="en-IN" dirty="0"/>
              <a:t>will be </a:t>
            </a:r>
            <a:r>
              <a:rPr dirty="0"/>
              <a:t> optimized for deployment</a:t>
            </a:r>
            <a:r>
              <a:rPr lang="en-IN" dirty="0"/>
              <a:t> as a attachment</a:t>
            </a:r>
            <a:r>
              <a:rPr dirty="0"/>
              <a:t> on resource-constrained devices, with significant potential for various applications.</a:t>
            </a:r>
            <a:endParaRPr lang="en-IN" dirty="0"/>
          </a:p>
          <a:p>
            <a:r>
              <a:rPr lang="en-US" dirty="0"/>
              <a:t>The project introduces real-time explainability through Grad-CAM and an adaptive feedback loop, improving accuracy in multiple scenarios. The model is optimized for edge devices like Raspberry Pi, making it ideal for resource-constrained environments.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4311-44A7-3B0A-7D10-8DC16961F14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A98E3FE-E16E-3B9F-1143-F5783585C8CF}"/>
              </a:ext>
            </a:extLst>
          </p:cNvPr>
          <p:cNvSpPr>
            <a:spLocks noGrp="1"/>
          </p:cNvSpPr>
          <p:nvPr>
            <p:ph idx="1"/>
          </p:nvPr>
        </p:nvSpPr>
        <p:spPr/>
        <p:txBody>
          <a:bodyPr>
            <a:normAutofit/>
          </a:bodyPr>
          <a:lstStyle/>
          <a:p>
            <a:r>
              <a:rPr lang="en-IN" sz="1100" dirty="0">
                <a:hlinkClick r:id="rId2"/>
              </a:rPr>
              <a:t>https://www.scienceopen.com/hosted-document?doi=10.57197/JDR-2024-0034</a:t>
            </a:r>
            <a:endParaRPr lang="en-IN" sz="1100" dirty="0"/>
          </a:p>
          <a:p>
            <a:r>
              <a:rPr lang="en-IN" sz="1100" dirty="0">
                <a:hlinkClick r:id="rId3"/>
              </a:rPr>
              <a:t>https://www.kaggle.com/code/crsuthikshnkumar/ml-based-aircraft-detection-classification-crsk#References</a:t>
            </a:r>
            <a:endParaRPr lang="en-IN" sz="1100" dirty="0"/>
          </a:p>
          <a:p>
            <a:r>
              <a:rPr lang="en-IN" sz="1100" dirty="0">
                <a:hlinkClick r:id="rId4"/>
              </a:rPr>
              <a:t>https://www.kaggle.com/code/dannyrashd/military-aircraft-image-classification-tensorflow</a:t>
            </a:r>
            <a:endParaRPr lang="en-IN" sz="1100" dirty="0"/>
          </a:p>
          <a:p>
            <a:r>
              <a:rPr lang="en-IN" sz="1100" dirty="0">
                <a:hlinkClick r:id="rId5"/>
              </a:rPr>
              <a:t>https://www.kaggle.com/code/eisgandar/classification-of-military-aircrafts/notebook</a:t>
            </a:r>
            <a:endParaRPr lang="en-IN" sz="1100" dirty="0"/>
          </a:p>
          <a:p>
            <a:r>
              <a:rPr lang="en-IN" sz="1100" dirty="0">
                <a:hlinkClick r:id="rId6"/>
              </a:rPr>
              <a:t>https://ieeexplore.ieee.org/document/8370896</a:t>
            </a:r>
            <a:endParaRPr lang="en-IN" sz="1100" dirty="0"/>
          </a:p>
          <a:p>
            <a:r>
              <a:rPr lang="en-IN" sz="1100" dirty="0">
                <a:hlinkClick r:id="rId7"/>
              </a:rPr>
              <a:t>https://link.springer.com/article/10.1007/s00521-021-06391-y</a:t>
            </a:r>
            <a:endParaRPr lang="en-IN" sz="1100" dirty="0"/>
          </a:p>
          <a:p>
            <a:r>
              <a:rPr lang="en-IN" sz="1100" dirty="0">
                <a:hlinkClick r:id="rId8"/>
              </a:rPr>
              <a:t>https://link.springer.com/article/10.1007/s11042-018-6467-6</a:t>
            </a:r>
            <a:endParaRPr lang="en-IN" sz="1100" dirty="0"/>
          </a:p>
          <a:p>
            <a:r>
              <a:rPr lang="en-IN" sz="1100" dirty="0">
                <a:hlinkClick r:id="rId9"/>
              </a:rPr>
              <a:t>https://ar5iv.labs.arxiv.org/html/1611.05267</a:t>
            </a:r>
            <a:endParaRPr lang="en-IN" sz="1100" dirty="0"/>
          </a:p>
          <a:p>
            <a:r>
              <a:rPr lang="en-IN" sz="1100" dirty="0">
                <a:hlinkClick r:id="rId10"/>
              </a:rPr>
              <a:t>https://link.springer.com/article/10.1007/s12555-024-0089-8</a:t>
            </a:r>
            <a:endParaRPr lang="en-IN" sz="1100" dirty="0"/>
          </a:p>
          <a:p>
            <a:r>
              <a:rPr lang="en-IN" sz="1100" dirty="0">
                <a:hlinkClick r:id="rId11"/>
              </a:rPr>
              <a:t>https://bmcmedinformdecismak.biomedcentral.com/articles/10.1186/s12911-021-01687-4</a:t>
            </a:r>
            <a:endParaRPr lang="en-IN" sz="1100" dirty="0"/>
          </a:p>
          <a:p>
            <a:endParaRPr lang="en-IN" sz="1100" dirty="0"/>
          </a:p>
          <a:p>
            <a:pPr marL="0" indent="0">
              <a:buNone/>
            </a:pPr>
            <a:endParaRPr lang="en-IN" sz="1100" dirty="0"/>
          </a:p>
          <a:p>
            <a:endParaRPr lang="en-IN" sz="1100" dirty="0"/>
          </a:p>
        </p:txBody>
      </p:sp>
    </p:spTree>
    <p:extLst>
      <p:ext uri="{BB962C8B-B14F-4D97-AF65-F5344CB8AC3E}">
        <p14:creationId xmlns:p14="http://schemas.microsoft.com/office/powerpoint/2010/main" val="187648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0968" y="2332037"/>
            <a:ext cx="8229600" cy="4525963"/>
          </a:xfrm>
        </p:spPr>
        <p:txBody>
          <a:bodyPr/>
          <a:lstStyle/>
          <a:p>
            <a:pPr marL="0" indent="0">
              <a:buNone/>
            </a:pPr>
            <a:r>
              <a:rPr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a:xfrm>
            <a:off x="457200" y="1600200"/>
            <a:ext cx="8229600" cy="4983162"/>
          </a:xfrm>
        </p:spPr>
        <p:txBody>
          <a:bodyPr>
            <a:normAutofit/>
          </a:bodyPr>
          <a:lstStyle/>
          <a:p>
            <a:endParaRPr dirty="0"/>
          </a:p>
          <a:p>
            <a:r>
              <a:rPr lang="en-IN" dirty="0"/>
              <a:t>Propose a novel model integrating SWT, PCA, and CNN-TCN for real-time multiple target detection. The model enhances explainability through Grad-CAM and adapts via a feedback loop, improving detection accuracy in various terrains for identifying friendly, hostile, and alien objects.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Overview</a:t>
            </a:r>
          </a:p>
        </p:txBody>
      </p:sp>
      <p:sp>
        <p:nvSpPr>
          <p:cNvPr id="3" name="Content Placeholder 2"/>
          <p:cNvSpPr>
            <a:spLocks noGrp="1"/>
          </p:cNvSpPr>
          <p:nvPr>
            <p:ph idx="1"/>
          </p:nvPr>
        </p:nvSpPr>
        <p:spPr>
          <a:xfrm>
            <a:off x="457200" y="1600201"/>
            <a:ext cx="8756374" cy="1759225"/>
          </a:xfrm>
        </p:spPr>
        <p:txBody>
          <a:bodyPr>
            <a:normAutofit fontScale="40000" lnSpcReduction="20000"/>
          </a:bodyPr>
          <a:lstStyle/>
          <a:p>
            <a:endParaRPr dirty="0"/>
          </a:p>
          <a:p>
            <a:r>
              <a:rPr dirty="0"/>
              <a:t>Extract individual frames from live video feeds.</a:t>
            </a:r>
          </a:p>
          <a:p>
            <a:r>
              <a:rPr dirty="0"/>
              <a:t>Apply Stationary Wavelet Transform (SWT) for feature extraction.</a:t>
            </a:r>
          </a:p>
          <a:p>
            <a:r>
              <a:rPr dirty="0"/>
              <a:t>Use Principal Component Analysis (PCA) for dimensionality reduction.</a:t>
            </a:r>
          </a:p>
          <a:p>
            <a:r>
              <a:rPr dirty="0"/>
              <a:t>Input PCA output into the CNN-TCN hybrid model.</a:t>
            </a:r>
          </a:p>
          <a:p>
            <a:r>
              <a:rPr dirty="0"/>
              <a:t>Identify targets by adding a color spectrum to the classification map.</a:t>
            </a:r>
            <a:endParaRPr lang="en-IN" dirty="0"/>
          </a:p>
          <a:p>
            <a:r>
              <a:rPr lang="en-US" dirty="0"/>
              <a:t>Explainability Integration: Grad-CAM highlights the areas influencing the model’s predictions, improving transparency.</a:t>
            </a:r>
          </a:p>
          <a:p>
            <a:r>
              <a:rPr lang="en-US" dirty="0"/>
              <a:t>Adaptive Feedback: Model tuning in real-time based on Grad-CAM insights enhances prediction accuracy dynamically.</a:t>
            </a:r>
            <a:endParaRPr lang="en-IN" dirty="0"/>
          </a:p>
          <a:p>
            <a:endParaRPr lang="en-IN" dirty="0"/>
          </a:p>
        </p:txBody>
      </p:sp>
      <p:pic>
        <p:nvPicPr>
          <p:cNvPr id="4" name="Picture 3">
            <a:extLst>
              <a:ext uri="{FF2B5EF4-FFF2-40B4-BE49-F238E27FC236}">
                <a16:creationId xmlns:a16="http://schemas.microsoft.com/office/drawing/2014/main" id="{76FAE6CA-3311-01B8-E7CD-DBF4C97F3CA7}"/>
              </a:ext>
            </a:extLst>
          </p:cNvPr>
          <p:cNvPicPr>
            <a:picLocks noChangeAspect="1"/>
          </p:cNvPicPr>
          <p:nvPr/>
        </p:nvPicPr>
        <p:blipFill>
          <a:blip r:embed="rId2"/>
          <a:stretch>
            <a:fillRect/>
          </a:stretch>
        </p:blipFill>
        <p:spPr>
          <a:xfrm>
            <a:off x="1451113" y="3359426"/>
            <a:ext cx="6420677" cy="3223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Stationary Wavelet Transform (SWT)</a:t>
            </a:r>
          </a:p>
        </p:txBody>
      </p:sp>
      <p:sp>
        <p:nvSpPr>
          <p:cNvPr id="3" name="Content Placeholder 2"/>
          <p:cNvSpPr>
            <a:spLocks noGrp="1"/>
          </p:cNvSpPr>
          <p:nvPr>
            <p:ph idx="1"/>
          </p:nvPr>
        </p:nvSpPr>
        <p:spPr>
          <a:xfrm>
            <a:off x="457200" y="1600200"/>
            <a:ext cx="3367548" cy="3660058"/>
          </a:xfrm>
        </p:spPr>
        <p:txBody>
          <a:bodyPr>
            <a:normAutofit fontScale="62500" lnSpcReduction="20000"/>
          </a:bodyPr>
          <a:lstStyle/>
          <a:p>
            <a:endParaRPr dirty="0"/>
          </a:p>
          <a:p>
            <a:r>
              <a:rPr dirty="0"/>
              <a:t>SWT is used to extract meaningful spectral features from video frames. Unlike traditional wavelet transforms, SWT does not down</a:t>
            </a:r>
            <a:r>
              <a:rPr lang="en-IN" dirty="0"/>
              <a:t> </a:t>
            </a:r>
            <a:r>
              <a:rPr dirty="0"/>
              <a:t>sample the image, which retains more detailed information. This is useful for identifying edges and fine details, crucial for distinguishing targets in complex environments.</a:t>
            </a:r>
          </a:p>
        </p:txBody>
      </p:sp>
      <p:pic>
        <p:nvPicPr>
          <p:cNvPr id="1026" name="Picture 2" descr="1-D Stationary Wavelet Transform - MATLAB &amp; Simulink">
            <a:extLst>
              <a:ext uri="{FF2B5EF4-FFF2-40B4-BE49-F238E27FC236}">
                <a16:creationId xmlns:a16="http://schemas.microsoft.com/office/drawing/2014/main" id="{0FE627EA-352B-6D47-2F74-9ECF475BF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43893"/>
            <a:ext cx="3533775" cy="3838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E0FFC8-0B1F-1357-B8D4-BC0AE9305C5D}"/>
              </a:ext>
            </a:extLst>
          </p:cNvPr>
          <p:cNvPicPr>
            <a:picLocks noChangeAspect="1"/>
          </p:cNvPicPr>
          <p:nvPr/>
        </p:nvPicPr>
        <p:blipFill>
          <a:blip r:embed="rId3"/>
          <a:stretch>
            <a:fillRect/>
          </a:stretch>
        </p:blipFill>
        <p:spPr>
          <a:xfrm>
            <a:off x="723139" y="5782468"/>
            <a:ext cx="3101609" cy="7011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Principal Component Analysis (PCA)</a:t>
            </a:r>
          </a:p>
        </p:txBody>
      </p:sp>
      <p:sp>
        <p:nvSpPr>
          <p:cNvPr id="3" name="Content Placeholder 2"/>
          <p:cNvSpPr>
            <a:spLocks noGrp="1"/>
          </p:cNvSpPr>
          <p:nvPr>
            <p:ph idx="1"/>
          </p:nvPr>
        </p:nvSpPr>
        <p:spPr>
          <a:xfrm>
            <a:off x="457200" y="1600200"/>
            <a:ext cx="3692013" cy="3345425"/>
          </a:xfrm>
        </p:spPr>
        <p:txBody>
          <a:bodyPr>
            <a:normAutofit fontScale="70000" lnSpcReduction="20000"/>
          </a:bodyPr>
          <a:lstStyle/>
          <a:p>
            <a:endParaRPr dirty="0"/>
          </a:p>
          <a:p>
            <a:r>
              <a:rPr dirty="0"/>
              <a:t>PCA reduces the dimensionality of the SWT data by transforming it into a set of orthogonal components. The first few components capture most of the variance, simplifying the input to our neural network while preserving essential information.    </a:t>
            </a:r>
          </a:p>
        </p:txBody>
      </p:sp>
      <p:pic>
        <p:nvPicPr>
          <p:cNvPr id="2052" name="Picture 4" descr="Principal Component Analysis (PCA ...">
            <a:extLst>
              <a:ext uri="{FF2B5EF4-FFF2-40B4-BE49-F238E27FC236}">
                <a16:creationId xmlns:a16="http://schemas.microsoft.com/office/drawing/2014/main" id="{9A39322A-0178-498C-49AC-6D6000678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515014"/>
            <a:ext cx="4306529" cy="30796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C216C8-0385-1970-1666-E320188DDABF}"/>
              </a:ext>
            </a:extLst>
          </p:cNvPr>
          <p:cNvPicPr>
            <a:picLocks noChangeAspect="1"/>
          </p:cNvPicPr>
          <p:nvPr/>
        </p:nvPicPr>
        <p:blipFill>
          <a:blip r:embed="rId3"/>
          <a:stretch>
            <a:fillRect/>
          </a:stretch>
        </p:blipFill>
        <p:spPr>
          <a:xfrm>
            <a:off x="546984" y="5108832"/>
            <a:ext cx="4133170" cy="11278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CNN-TCN Fusion Model</a:t>
            </a:r>
          </a:p>
        </p:txBody>
      </p:sp>
      <p:pic>
        <p:nvPicPr>
          <p:cNvPr id="7" name="Picture 6">
            <a:extLst>
              <a:ext uri="{FF2B5EF4-FFF2-40B4-BE49-F238E27FC236}">
                <a16:creationId xmlns:a16="http://schemas.microsoft.com/office/drawing/2014/main" id="{EEE1ACAE-4CD8-7009-4DCA-24CB5C7BC689}"/>
              </a:ext>
            </a:extLst>
          </p:cNvPr>
          <p:cNvPicPr>
            <a:picLocks noChangeAspect="1"/>
          </p:cNvPicPr>
          <p:nvPr/>
        </p:nvPicPr>
        <p:blipFill>
          <a:blip r:embed="rId3"/>
          <a:stretch>
            <a:fillRect/>
          </a:stretch>
        </p:blipFill>
        <p:spPr>
          <a:xfrm>
            <a:off x="4927030" y="1591349"/>
            <a:ext cx="3871295" cy="2209014"/>
          </a:xfrm>
          <a:prstGeom prst="rect">
            <a:avLst/>
          </a:prstGeom>
        </p:spPr>
      </p:pic>
      <p:sp>
        <p:nvSpPr>
          <p:cNvPr id="4" name="TextBox 3">
            <a:extLst>
              <a:ext uri="{FF2B5EF4-FFF2-40B4-BE49-F238E27FC236}">
                <a16:creationId xmlns:a16="http://schemas.microsoft.com/office/drawing/2014/main" id="{4480A194-BF4E-362A-509A-AE39EF56BAB0}"/>
              </a:ext>
            </a:extLst>
          </p:cNvPr>
          <p:cNvSpPr txBox="1"/>
          <p:nvPr/>
        </p:nvSpPr>
        <p:spPr>
          <a:xfrm>
            <a:off x="178905" y="1251716"/>
            <a:ext cx="4618082" cy="3416320"/>
          </a:xfrm>
          <a:prstGeom prst="rect">
            <a:avLst/>
          </a:prstGeom>
          <a:noFill/>
        </p:spPr>
        <p:txBody>
          <a:bodyPr wrap="square" rtlCol="0">
            <a:spAutoFit/>
          </a:bodyPr>
          <a:lstStyle/>
          <a:p>
            <a:r>
              <a:rPr lang="en-US" dirty="0"/>
              <a:t>As part of innovation and novelty the model’s spatial and temporal feature extraction is complemented by Grad-CAM, which provides real-time explainability, ensuring transparent decision-making and a feedback loop to make the model learn its mistakes and correct them for better detection.</a:t>
            </a:r>
          </a:p>
          <a:p>
            <a:r>
              <a:rPr lang="en-US" dirty="0"/>
              <a:t>After good research I didn’t find the related works with a closed loop feedback system and I think this inclusion and creating a optimized looping system will make model more reliable and effective.</a:t>
            </a:r>
            <a:endParaRPr lang="en-IN" dirty="0"/>
          </a:p>
        </p:txBody>
      </p:sp>
      <p:pic>
        <p:nvPicPr>
          <p:cNvPr id="12" name="Picture 11">
            <a:extLst>
              <a:ext uri="{FF2B5EF4-FFF2-40B4-BE49-F238E27FC236}">
                <a16:creationId xmlns:a16="http://schemas.microsoft.com/office/drawing/2014/main" id="{73E6EFBF-2991-5654-6441-0B4A52918EFE}"/>
              </a:ext>
            </a:extLst>
          </p:cNvPr>
          <p:cNvPicPr>
            <a:picLocks noChangeAspect="1"/>
          </p:cNvPicPr>
          <p:nvPr/>
        </p:nvPicPr>
        <p:blipFill>
          <a:blip r:embed="rId4"/>
          <a:stretch>
            <a:fillRect/>
          </a:stretch>
        </p:blipFill>
        <p:spPr>
          <a:xfrm>
            <a:off x="2202036" y="4430384"/>
            <a:ext cx="5189902" cy="21529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A8CB-ED79-070B-7317-EB1EFE79FC72}"/>
              </a:ext>
            </a:extLst>
          </p:cNvPr>
          <p:cNvSpPr>
            <a:spLocks noGrp="1"/>
          </p:cNvSpPr>
          <p:nvPr>
            <p:ph type="title"/>
          </p:nvPr>
        </p:nvSpPr>
        <p:spPr/>
        <p:txBody>
          <a:bodyPr/>
          <a:lstStyle/>
          <a:p>
            <a:r>
              <a:rPr lang="en-IN" dirty="0"/>
              <a:t>Comparison and observation</a:t>
            </a:r>
          </a:p>
        </p:txBody>
      </p:sp>
      <p:sp>
        <p:nvSpPr>
          <p:cNvPr id="3" name="Content Placeholder 2">
            <a:extLst>
              <a:ext uri="{FF2B5EF4-FFF2-40B4-BE49-F238E27FC236}">
                <a16:creationId xmlns:a16="http://schemas.microsoft.com/office/drawing/2014/main" id="{CA3D8C59-9649-E303-38E5-67B6DB57A49E}"/>
              </a:ext>
            </a:extLst>
          </p:cNvPr>
          <p:cNvSpPr>
            <a:spLocks noGrp="1"/>
          </p:cNvSpPr>
          <p:nvPr>
            <p:ph idx="1"/>
          </p:nvPr>
        </p:nvSpPr>
        <p:spPr/>
        <p:txBody>
          <a:bodyPr>
            <a:normAutofit fontScale="92500" lnSpcReduction="10000"/>
          </a:bodyPr>
          <a:lstStyle/>
          <a:p>
            <a:r>
              <a:rPr lang="en-IN" dirty="0"/>
              <a:t>I have experimented with the dataset and target detection with CNN, TCN and the proposing Fusion models.</a:t>
            </a:r>
          </a:p>
          <a:p>
            <a:endParaRPr lang="en-IN" dirty="0"/>
          </a:p>
          <a:p>
            <a:endParaRPr lang="en-IN" dirty="0"/>
          </a:p>
          <a:p>
            <a:endParaRPr lang="en-IN" dirty="0"/>
          </a:p>
          <a:p>
            <a:endParaRPr lang="en-IN" dirty="0"/>
          </a:p>
          <a:p>
            <a:r>
              <a:rPr lang="en-IN" dirty="0"/>
              <a:t>Before applying the models the dataset was cleaned and restructured.</a:t>
            </a:r>
          </a:p>
        </p:txBody>
      </p:sp>
      <p:graphicFrame>
        <p:nvGraphicFramePr>
          <p:cNvPr id="5" name="Table 4">
            <a:extLst>
              <a:ext uri="{FF2B5EF4-FFF2-40B4-BE49-F238E27FC236}">
                <a16:creationId xmlns:a16="http://schemas.microsoft.com/office/drawing/2014/main" id="{4A40A982-EB1B-A9C2-55C2-A4043FBD5EF5}"/>
              </a:ext>
            </a:extLst>
          </p:cNvPr>
          <p:cNvGraphicFramePr>
            <a:graphicFrameLocks noGrp="1"/>
          </p:cNvGraphicFramePr>
          <p:nvPr>
            <p:extLst>
              <p:ext uri="{D42A27DB-BD31-4B8C-83A1-F6EECF244321}">
                <p14:modId xmlns:p14="http://schemas.microsoft.com/office/powerpoint/2010/main" val="4101171973"/>
              </p:ext>
            </p:extLst>
          </p:nvPr>
        </p:nvGraphicFramePr>
        <p:xfrm>
          <a:off x="1524000" y="3011557"/>
          <a:ext cx="6096000" cy="190915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66009078"/>
                    </a:ext>
                  </a:extLst>
                </a:gridCol>
                <a:gridCol w="1524000">
                  <a:extLst>
                    <a:ext uri="{9D8B030D-6E8A-4147-A177-3AD203B41FA5}">
                      <a16:colId xmlns:a16="http://schemas.microsoft.com/office/drawing/2014/main" val="1481859773"/>
                    </a:ext>
                  </a:extLst>
                </a:gridCol>
                <a:gridCol w="1524000">
                  <a:extLst>
                    <a:ext uri="{9D8B030D-6E8A-4147-A177-3AD203B41FA5}">
                      <a16:colId xmlns:a16="http://schemas.microsoft.com/office/drawing/2014/main" val="1533836235"/>
                    </a:ext>
                  </a:extLst>
                </a:gridCol>
                <a:gridCol w="1524000">
                  <a:extLst>
                    <a:ext uri="{9D8B030D-6E8A-4147-A177-3AD203B41FA5}">
                      <a16:colId xmlns:a16="http://schemas.microsoft.com/office/drawing/2014/main" val="2115144253"/>
                    </a:ext>
                  </a:extLst>
                </a:gridCol>
              </a:tblGrid>
              <a:tr h="537558">
                <a:tc>
                  <a:txBody>
                    <a:bodyPr/>
                    <a:lstStyle/>
                    <a:p>
                      <a:endParaRPr lang="en-IN" dirty="0"/>
                    </a:p>
                  </a:txBody>
                  <a:tcPr/>
                </a:tc>
                <a:tc>
                  <a:txBody>
                    <a:bodyPr/>
                    <a:lstStyle/>
                    <a:p>
                      <a:r>
                        <a:rPr lang="en-IN" dirty="0"/>
                        <a:t>CNN</a:t>
                      </a:r>
                    </a:p>
                  </a:txBody>
                  <a:tcPr/>
                </a:tc>
                <a:tc>
                  <a:txBody>
                    <a:bodyPr/>
                    <a:lstStyle/>
                    <a:p>
                      <a:r>
                        <a:rPr lang="en-IN" dirty="0"/>
                        <a:t>TCN</a:t>
                      </a:r>
                    </a:p>
                  </a:txBody>
                  <a:tcPr/>
                </a:tc>
                <a:tc>
                  <a:txBody>
                    <a:bodyPr/>
                    <a:lstStyle/>
                    <a:p>
                      <a:r>
                        <a:rPr lang="en-IN" dirty="0"/>
                        <a:t>Fusion</a:t>
                      </a:r>
                    </a:p>
                  </a:txBody>
                  <a:tcPr/>
                </a:tc>
                <a:extLst>
                  <a:ext uri="{0D108BD9-81ED-4DB2-BD59-A6C34878D82A}">
                    <a16:rowId xmlns:a16="http://schemas.microsoft.com/office/drawing/2014/main" val="3728741774"/>
                  </a:ext>
                </a:extLst>
              </a:tr>
              <a:tr h="309202">
                <a:tc>
                  <a:txBody>
                    <a:bodyPr/>
                    <a:lstStyle/>
                    <a:p>
                      <a:r>
                        <a:rPr lang="en-IN" dirty="0"/>
                        <a:t>Accuracy</a:t>
                      </a:r>
                    </a:p>
                  </a:txBody>
                  <a:tcPr/>
                </a:tc>
                <a:tc>
                  <a:txBody>
                    <a:bodyPr/>
                    <a:lstStyle/>
                    <a:p>
                      <a:r>
                        <a:rPr lang="en-IN" dirty="0"/>
                        <a:t>77.54</a:t>
                      </a:r>
                    </a:p>
                  </a:txBody>
                  <a:tcPr/>
                </a:tc>
                <a:tc>
                  <a:txBody>
                    <a:bodyPr/>
                    <a:lstStyle/>
                    <a:p>
                      <a:r>
                        <a:rPr lang="en-IN" dirty="0"/>
                        <a:t>69.20</a:t>
                      </a:r>
                    </a:p>
                  </a:txBody>
                  <a:tcPr/>
                </a:tc>
                <a:tc>
                  <a:txBody>
                    <a:bodyPr/>
                    <a:lstStyle/>
                    <a:p>
                      <a:r>
                        <a:rPr lang="en-IN" dirty="0"/>
                        <a:t>84.43</a:t>
                      </a:r>
                    </a:p>
                  </a:txBody>
                  <a:tcPr/>
                </a:tc>
                <a:extLst>
                  <a:ext uri="{0D108BD9-81ED-4DB2-BD59-A6C34878D82A}">
                    <a16:rowId xmlns:a16="http://schemas.microsoft.com/office/drawing/2014/main" val="3109178165"/>
                  </a:ext>
                </a:extLst>
              </a:tr>
              <a:tr h="533691">
                <a:tc>
                  <a:txBody>
                    <a:bodyPr/>
                    <a:lstStyle/>
                    <a:p>
                      <a:r>
                        <a:rPr lang="en-IN" dirty="0"/>
                        <a:t>Prediction confidence </a:t>
                      </a:r>
                    </a:p>
                  </a:txBody>
                  <a:tcPr/>
                </a:tc>
                <a:tc>
                  <a:txBody>
                    <a:bodyPr/>
                    <a:lstStyle/>
                    <a:p>
                      <a:r>
                        <a:rPr lang="en-IN" dirty="0"/>
                        <a:t>0.76</a:t>
                      </a:r>
                    </a:p>
                  </a:txBody>
                  <a:tcPr/>
                </a:tc>
                <a:tc>
                  <a:txBody>
                    <a:bodyPr/>
                    <a:lstStyle/>
                    <a:p>
                      <a:r>
                        <a:rPr lang="en-IN" dirty="0"/>
                        <a:t>0.71</a:t>
                      </a:r>
                    </a:p>
                  </a:txBody>
                  <a:tcPr/>
                </a:tc>
                <a:tc>
                  <a:txBody>
                    <a:bodyPr/>
                    <a:lstStyle/>
                    <a:p>
                      <a:r>
                        <a:rPr lang="en-IN" dirty="0"/>
                        <a:t>0.91</a:t>
                      </a:r>
                    </a:p>
                  </a:txBody>
                  <a:tcPr/>
                </a:tc>
                <a:extLst>
                  <a:ext uri="{0D108BD9-81ED-4DB2-BD59-A6C34878D82A}">
                    <a16:rowId xmlns:a16="http://schemas.microsoft.com/office/drawing/2014/main" val="81680525"/>
                  </a:ext>
                </a:extLst>
              </a:tr>
              <a:tr h="309202">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37165877"/>
                  </a:ext>
                </a:extLst>
              </a:tr>
            </a:tbl>
          </a:graphicData>
        </a:graphic>
      </p:graphicFrame>
    </p:spTree>
    <p:extLst>
      <p:ext uri="{BB962C8B-B14F-4D97-AF65-F5344CB8AC3E}">
        <p14:creationId xmlns:p14="http://schemas.microsoft.com/office/powerpoint/2010/main" val="293858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250D-4719-D3FE-FFD1-A944D73F25D4}"/>
              </a:ext>
            </a:extLst>
          </p:cNvPr>
          <p:cNvSpPr>
            <a:spLocks noGrp="1"/>
          </p:cNvSpPr>
          <p:nvPr>
            <p:ph type="title"/>
          </p:nvPr>
        </p:nvSpPr>
        <p:spPr/>
        <p:txBody>
          <a:bodyPr>
            <a:normAutofit fontScale="90000"/>
          </a:bodyPr>
          <a:lstStyle/>
          <a:p>
            <a:r>
              <a:rPr lang="en-IN" dirty="0"/>
              <a:t>Comparing with some more models with same Dataset</a:t>
            </a:r>
          </a:p>
        </p:txBody>
      </p:sp>
      <p:sp>
        <p:nvSpPr>
          <p:cNvPr id="5" name="TextBox 4">
            <a:extLst>
              <a:ext uri="{FF2B5EF4-FFF2-40B4-BE49-F238E27FC236}">
                <a16:creationId xmlns:a16="http://schemas.microsoft.com/office/drawing/2014/main" id="{A15B2AA0-3A00-63D0-0163-DDDAFF58C9C2}"/>
              </a:ext>
            </a:extLst>
          </p:cNvPr>
          <p:cNvSpPr txBox="1"/>
          <p:nvPr/>
        </p:nvSpPr>
        <p:spPr>
          <a:xfrm>
            <a:off x="1063487" y="5423624"/>
            <a:ext cx="6808304" cy="1200329"/>
          </a:xfrm>
          <a:prstGeom prst="rect">
            <a:avLst/>
          </a:prstGeom>
          <a:noFill/>
        </p:spPr>
        <p:txBody>
          <a:bodyPr wrap="square" rtlCol="0">
            <a:spAutoFit/>
          </a:bodyPr>
          <a:lstStyle/>
          <a:p>
            <a:r>
              <a:rPr lang="en-IN" dirty="0"/>
              <a:t>After observing results from other models and individually from </a:t>
            </a:r>
            <a:r>
              <a:rPr lang="en-IN" dirty="0" err="1"/>
              <a:t>cnn</a:t>
            </a:r>
            <a:r>
              <a:rPr lang="en-IN" dirty="0"/>
              <a:t> and tcn I am sure that we can achieve better results with tcn and </a:t>
            </a:r>
            <a:r>
              <a:rPr lang="en-IN" dirty="0" err="1"/>
              <a:t>cnn</a:t>
            </a:r>
            <a:r>
              <a:rPr lang="en-IN" dirty="0"/>
              <a:t> fusion method. But Still improvement was required for making this deployable.</a:t>
            </a:r>
          </a:p>
        </p:txBody>
      </p:sp>
      <p:pic>
        <p:nvPicPr>
          <p:cNvPr id="8" name="Picture 7">
            <a:extLst>
              <a:ext uri="{FF2B5EF4-FFF2-40B4-BE49-F238E27FC236}">
                <a16:creationId xmlns:a16="http://schemas.microsoft.com/office/drawing/2014/main" id="{30C82F04-7907-6D8B-BD96-37B559A69E29}"/>
              </a:ext>
            </a:extLst>
          </p:cNvPr>
          <p:cNvPicPr>
            <a:picLocks noChangeAspect="1"/>
          </p:cNvPicPr>
          <p:nvPr/>
        </p:nvPicPr>
        <p:blipFill>
          <a:blip r:embed="rId2"/>
          <a:stretch>
            <a:fillRect/>
          </a:stretch>
        </p:blipFill>
        <p:spPr>
          <a:xfrm>
            <a:off x="1093168" y="2247797"/>
            <a:ext cx="6957663" cy="2362405"/>
          </a:xfrm>
          <a:prstGeom prst="rect">
            <a:avLst/>
          </a:prstGeom>
        </p:spPr>
      </p:pic>
    </p:spTree>
    <p:extLst>
      <p:ext uri="{BB962C8B-B14F-4D97-AF65-F5344CB8AC3E}">
        <p14:creationId xmlns:p14="http://schemas.microsoft.com/office/powerpoint/2010/main" val="158283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Experimentation and Validation</a:t>
            </a:r>
          </a:p>
        </p:txBody>
      </p:sp>
      <p:sp>
        <p:nvSpPr>
          <p:cNvPr id="3" name="Content Placeholder 2"/>
          <p:cNvSpPr>
            <a:spLocks noGrp="1"/>
          </p:cNvSpPr>
          <p:nvPr>
            <p:ph idx="1"/>
          </p:nvPr>
        </p:nvSpPr>
        <p:spPr>
          <a:xfrm>
            <a:off x="457200" y="1600201"/>
            <a:ext cx="8338930" cy="4426526"/>
          </a:xfrm>
        </p:spPr>
        <p:txBody>
          <a:bodyPr>
            <a:normAutofit fontScale="85000" lnSpcReduction="10000"/>
          </a:bodyPr>
          <a:lstStyle/>
          <a:p>
            <a:endParaRPr dirty="0"/>
          </a:p>
          <a:p>
            <a:r>
              <a:rPr dirty="0"/>
              <a:t>The model is validated on a dataset of over </a:t>
            </a:r>
            <a:r>
              <a:rPr lang="en-IN" dirty="0"/>
              <a:t>20</a:t>
            </a:r>
            <a:r>
              <a:rPr dirty="0"/>
              <a:t>,000 images, including military aircraft and various targets. Testing scenarios cover different terrains and operational modes. We aim for high classification and detection accuracy in real-time scenarios.</a:t>
            </a:r>
            <a:endParaRPr lang="en-IN" dirty="0"/>
          </a:p>
          <a:p>
            <a:r>
              <a:rPr lang="en-US" dirty="0"/>
              <a:t>Grad-CAM helps validate the model's focus in real-time.</a:t>
            </a:r>
          </a:p>
          <a:p>
            <a:r>
              <a:rPr lang="en-US" dirty="0"/>
              <a:t>Closed loop feedback machine learning approach which we are planning to integrate will make it more effective in deploying use cases. </a:t>
            </a:r>
          </a:p>
          <a:p>
            <a:endParaRPr lang="en-IN" dirty="0"/>
          </a:p>
          <a:p>
            <a:endParaRPr lang="en-IN" dirty="0"/>
          </a:p>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8862</TotalTime>
  <Words>971</Words>
  <Application>Microsoft Office PowerPoint</Application>
  <PresentationFormat>On-screen Show (4:3)</PresentationFormat>
  <Paragraphs>78</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Real-Time Multiple Target Detection in Live Video Streams using CNN-TCN Fusion</vt:lpstr>
      <vt:lpstr>Objective</vt:lpstr>
      <vt:lpstr>Methodology Overview</vt:lpstr>
      <vt:lpstr>Stationary Wavelet Transform (SWT)</vt:lpstr>
      <vt:lpstr>Principal Component Analysis (PCA)</vt:lpstr>
      <vt:lpstr>CNN-TCN Fusion Model</vt:lpstr>
      <vt:lpstr>Comparison and observation</vt:lpstr>
      <vt:lpstr>Comparing with some more models with same Dataset</vt:lpstr>
      <vt:lpstr>Experimentation and Validation</vt:lpstr>
      <vt:lpstr>Results and Discussion</vt:lpstr>
      <vt:lpstr>Novelty and Contributions</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lohit ramaraju</dc:creator>
  <cp:keywords/>
  <dc:description>generated using python-pptx</dc:description>
  <cp:lastModifiedBy>lohitramaraju37@gmail.com</cp:lastModifiedBy>
  <cp:revision>14</cp:revision>
  <dcterms:created xsi:type="dcterms:W3CDTF">2013-01-27T09:14:16Z</dcterms:created>
  <dcterms:modified xsi:type="dcterms:W3CDTF">2024-11-23T12:11:46Z</dcterms:modified>
  <cp:category/>
</cp:coreProperties>
</file>