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05538"/>
            <a:ext cx="7772400" cy="2037862"/>
          </a:xfrm>
        </p:spPr>
        <p:txBody>
          <a:bodyPr>
            <a:normAutofit/>
          </a:bodyPr>
          <a:lstStyle/>
          <a:p>
            <a:r>
              <a:rPr dirty="0"/>
              <a:t>Understanding Your Market Through Data</a:t>
            </a:r>
          </a:p>
          <a:p>
            <a:endParaRPr dirty="0"/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US" dirty="0" err="1" smtClean="0"/>
              <a:t>Md.Zebha</a:t>
            </a:r>
            <a:r>
              <a:rPr dirty="0" smtClean="0"/>
              <a:t>]</a:t>
            </a:r>
            <a:endParaRPr dirty="0"/>
          </a:p>
          <a:p>
            <a:r>
              <a:rPr dirty="0"/>
              <a:t>Department: </a:t>
            </a:r>
            <a:r>
              <a:rPr dirty="0" smtClean="0"/>
              <a:t>[</a:t>
            </a:r>
            <a:r>
              <a:rPr lang="en-US" dirty="0" smtClean="0"/>
              <a:t>ECE</a:t>
            </a:r>
            <a:r>
              <a:rPr dirty="0" smtClean="0"/>
              <a:t>]</a:t>
            </a:r>
            <a:endParaRPr dirty="0"/>
          </a:p>
          <a:p>
            <a:r>
              <a:rPr dirty="0"/>
              <a:t>Date: </a:t>
            </a:r>
            <a:r>
              <a:rPr dirty="0" smtClean="0"/>
              <a:t>[</a:t>
            </a:r>
            <a:r>
              <a:rPr lang="en-US" dirty="0" smtClean="0"/>
              <a:t>18-10-2025</a:t>
            </a:r>
            <a:r>
              <a:rPr dirty="0" smtClean="0"/>
              <a:t>]</a:t>
            </a:r>
            <a:endParaRPr dirty="0"/>
          </a:p>
        </p:txBody>
      </p:sp>
      <p:pic>
        <p:nvPicPr>
          <p:cNvPr id="24578" name="Picture 2" descr="SkillHi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785" y="0"/>
            <a:ext cx="7151077" cy="188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sto MT" pitchFamily="18" charset="0"/>
              </a:rPr>
              <a:t>FUTURE TRENDS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sto MT" pitchFamily="18" charset="0"/>
              </a:rPr>
              <a:t>AI-driven </a:t>
            </a:r>
            <a:r>
              <a:rPr dirty="0" smtClean="0">
                <a:latin typeface="Calisto MT" pitchFamily="18" charset="0"/>
              </a:rPr>
              <a:t>segmentation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Real-time </a:t>
            </a:r>
            <a:r>
              <a:rPr dirty="0" smtClean="0">
                <a:latin typeface="Calisto MT" pitchFamily="18" charset="0"/>
              </a:rPr>
              <a:t>personalization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Predictive customer </a:t>
            </a:r>
            <a:r>
              <a:rPr dirty="0" smtClean="0">
                <a:latin typeface="Calisto MT" pitchFamily="18" charset="0"/>
              </a:rPr>
              <a:t>analytics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Integration with </a:t>
            </a:r>
            <a:r>
              <a:rPr dirty="0" err="1">
                <a:latin typeface="Calisto MT" pitchFamily="18" charset="0"/>
              </a:rPr>
              <a:t>omnichannel</a:t>
            </a:r>
            <a:r>
              <a:rPr dirty="0">
                <a:latin typeface="Calisto MT" pitchFamily="18" charset="0"/>
              </a:rPr>
              <a:t> </a:t>
            </a:r>
            <a:r>
              <a:rPr dirty="0" smtClean="0">
                <a:latin typeface="Calisto MT" pitchFamily="18" charset="0"/>
              </a:rPr>
              <a:t>strategi</a:t>
            </a:r>
            <a:r>
              <a:rPr dirty="0" smtClean="0"/>
              <a:t>es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523" y="512064"/>
            <a:ext cx="5576276" cy="914400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CONCLUSION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sto MT" pitchFamily="18" charset="0"/>
              </a:rPr>
              <a:t>Customer segmentation is key to strategic marketing.</a:t>
            </a:r>
          </a:p>
          <a:p>
            <a:r>
              <a:rPr dirty="0">
                <a:latin typeface="Calisto MT" pitchFamily="18" charset="0"/>
              </a:rPr>
              <a:t>It helps businesses understand customers deeply and act proactively.</a:t>
            </a:r>
          </a:p>
          <a:p>
            <a:r>
              <a:rPr dirty="0">
                <a:latin typeface="Calisto MT" pitchFamily="18" charset="0"/>
              </a:rPr>
              <a:t>Data-driven segmentation ensures long-term growth and loyalty.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877" y="512064"/>
            <a:ext cx="5802922" cy="914400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REFERENCES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Calisto MT" pitchFamily="18" charset="0"/>
              </a:rPr>
              <a:t>Kotler</a:t>
            </a:r>
            <a:r>
              <a:rPr dirty="0">
                <a:latin typeface="Calisto MT" pitchFamily="18" charset="0"/>
              </a:rPr>
              <a:t>, P., Marketing </a:t>
            </a:r>
            <a:r>
              <a:rPr dirty="0" smtClean="0">
                <a:latin typeface="Calisto MT" pitchFamily="18" charset="0"/>
              </a:rPr>
              <a:t>Management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 err="1">
                <a:latin typeface="Calisto MT" pitchFamily="18" charset="0"/>
              </a:rPr>
              <a:t>HubSpot</a:t>
            </a:r>
            <a:r>
              <a:rPr dirty="0">
                <a:latin typeface="Calisto MT" pitchFamily="18" charset="0"/>
              </a:rPr>
              <a:t> CRM </a:t>
            </a:r>
            <a:r>
              <a:rPr dirty="0" smtClean="0">
                <a:latin typeface="Calisto MT" pitchFamily="18" charset="0"/>
              </a:rPr>
              <a:t>Documentation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McKinsey Insights on Customer </a:t>
            </a:r>
            <a:r>
              <a:rPr dirty="0" smtClean="0">
                <a:latin typeface="Calisto MT" pitchFamily="18" charset="0"/>
              </a:rPr>
              <a:t>Analytics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Harvard Business Review, Customer-Centric </a:t>
            </a:r>
            <a:r>
              <a:rPr dirty="0" smtClean="0">
                <a:latin typeface="Calisto MT" pitchFamily="18" charset="0"/>
              </a:rPr>
              <a:t>Marketing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5602" name="Picture 2" descr="Thank You Lettering With Reflection On Black Background Stock Photo -  Download Image No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693" y="-238369"/>
            <a:ext cx="8792307" cy="7096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3877"/>
            <a:ext cx="7772400" cy="1082587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                INTRODUCTION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12353"/>
            <a:ext cx="4056185" cy="4743207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latin typeface="Calisto MT" pitchFamily="18" charset="0"/>
              </a:rPr>
              <a:t>Customer segmentation is the process of dividing a customer base into distinct groups.</a:t>
            </a:r>
          </a:p>
          <a:p>
            <a:r>
              <a:rPr dirty="0">
                <a:latin typeface="Calisto MT" pitchFamily="18" charset="0"/>
              </a:rPr>
              <a:t>Each group shares similar characteristics such as demographics, behavior, or needs.</a:t>
            </a:r>
          </a:p>
          <a:p>
            <a:r>
              <a:rPr dirty="0">
                <a:latin typeface="Calisto MT" pitchFamily="18" charset="0"/>
              </a:rPr>
              <a:t>Helps businesses tailor marketing strategies to specific audiences.</a:t>
            </a:r>
          </a:p>
        </p:txBody>
      </p:sp>
      <p:pic>
        <p:nvPicPr>
          <p:cNvPr id="23556" name="Picture 4" descr="145,200+ Customer Segmentation Stock Photos, Pictur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70585" y="1761515"/>
            <a:ext cx="4173414" cy="40296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5385"/>
            <a:ext cx="7772400" cy="12310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listo MT" pitchFamily="18" charset="0"/>
              </a:rPr>
              <a:t>IMPORTANCE OF CUSTOMER SEGMENTATION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96122"/>
            <a:ext cx="7772400" cy="4159437"/>
          </a:xfrm>
        </p:spPr>
        <p:txBody>
          <a:bodyPr/>
          <a:lstStyle/>
          <a:p>
            <a:r>
              <a:rPr dirty="0">
                <a:latin typeface="Calisto MT" pitchFamily="18" charset="0"/>
              </a:rPr>
              <a:t>Improves marketing </a:t>
            </a:r>
            <a:r>
              <a:rPr dirty="0" smtClean="0">
                <a:latin typeface="Calisto MT" pitchFamily="18" charset="0"/>
              </a:rPr>
              <a:t>effectiveness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Enhances customer </a:t>
            </a:r>
            <a:r>
              <a:rPr dirty="0" smtClean="0">
                <a:latin typeface="Calisto MT" pitchFamily="18" charset="0"/>
              </a:rPr>
              <a:t>retention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Enables personalized </a:t>
            </a:r>
            <a:r>
              <a:rPr dirty="0" smtClean="0">
                <a:latin typeface="Calisto MT" pitchFamily="18" charset="0"/>
              </a:rPr>
              <a:t>communication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Helps in product </a:t>
            </a:r>
            <a:r>
              <a:rPr dirty="0" smtClean="0">
                <a:latin typeface="Calisto MT" pitchFamily="18" charset="0"/>
              </a:rPr>
              <a:t>development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Increases business </a:t>
            </a:r>
            <a:r>
              <a:rPr dirty="0" smtClean="0">
                <a:latin typeface="Calisto MT" pitchFamily="18" charset="0"/>
              </a:rPr>
              <a:t>profitability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0431"/>
            <a:ext cx="7772400" cy="1106033"/>
          </a:xfrm>
        </p:spPr>
        <p:txBody>
          <a:bodyPr/>
          <a:lstStyle/>
          <a:p>
            <a:pPr algn="ctr"/>
            <a:r>
              <a:rPr lang="en-US" dirty="0" smtClean="0">
                <a:latin typeface="Calisto MT" pitchFamily="18" charset="0"/>
              </a:rPr>
              <a:t>TYPES OF CUSTOMER SEGMENTATION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46030"/>
            <a:ext cx="7772400" cy="4409529"/>
          </a:xfrm>
        </p:spPr>
        <p:txBody>
          <a:bodyPr/>
          <a:lstStyle/>
          <a:p>
            <a:r>
              <a:rPr dirty="0">
                <a:latin typeface="Calisto MT" pitchFamily="18" charset="0"/>
              </a:rPr>
              <a:t>Demographic Segmentation – Age, gender, income, </a:t>
            </a:r>
            <a:r>
              <a:rPr dirty="0" smtClean="0">
                <a:latin typeface="Calisto MT" pitchFamily="18" charset="0"/>
              </a:rPr>
              <a:t>education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Geographic Segmentation – Location, region, </a:t>
            </a:r>
            <a:r>
              <a:rPr dirty="0" smtClean="0">
                <a:latin typeface="Calisto MT" pitchFamily="18" charset="0"/>
              </a:rPr>
              <a:t>climate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Psychographic Segmentation – Lifestyle, values, </a:t>
            </a:r>
            <a:r>
              <a:rPr dirty="0" smtClean="0">
                <a:latin typeface="Calisto MT" pitchFamily="18" charset="0"/>
              </a:rPr>
              <a:t>interests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Behavioral Segmentation – Purchase behavior, loyalty, </a:t>
            </a:r>
            <a:r>
              <a:rPr dirty="0" smtClean="0">
                <a:latin typeface="Calisto MT" pitchFamily="18" charset="0"/>
              </a:rPr>
              <a:t>usage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  <p:sp>
        <p:nvSpPr>
          <p:cNvPr id="21506" name="AutoShape 2" descr="145,200+ Customer Segmentation Stock Photos,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293" y="512064"/>
            <a:ext cx="7217508" cy="914400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SEGMENTATION PROCESS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>
                <a:latin typeface="Calisto MT" pitchFamily="18" charset="0"/>
              </a:rPr>
              <a:t>Data collection and </a:t>
            </a:r>
            <a:r>
              <a:rPr dirty="0" smtClean="0">
                <a:latin typeface="Calisto MT" pitchFamily="18" charset="0"/>
              </a:rPr>
              <a:t>analysis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I</a:t>
            </a:r>
            <a:r>
              <a:rPr dirty="0" smtClean="0">
                <a:latin typeface="Calisto MT" pitchFamily="18" charset="0"/>
              </a:rPr>
              <a:t>dentify </a:t>
            </a:r>
            <a:r>
              <a:rPr dirty="0">
                <a:latin typeface="Calisto MT" pitchFamily="18" charset="0"/>
              </a:rPr>
              <a:t>segmentation </a:t>
            </a:r>
            <a:r>
              <a:rPr dirty="0" smtClean="0">
                <a:latin typeface="Calisto MT" pitchFamily="18" charset="0"/>
              </a:rPr>
              <a:t>variables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 smtClean="0">
                <a:latin typeface="Calisto MT" pitchFamily="18" charset="0"/>
              </a:rPr>
              <a:t> Create </a:t>
            </a:r>
            <a:r>
              <a:rPr dirty="0">
                <a:latin typeface="Calisto MT" pitchFamily="18" charset="0"/>
              </a:rPr>
              <a:t>customer </a:t>
            </a:r>
            <a:r>
              <a:rPr dirty="0" smtClean="0">
                <a:latin typeface="Calisto MT" pitchFamily="18" charset="0"/>
              </a:rPr>
              <a:t>profiles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lang="en-US" dirty="0" smtClean="0">
                <a:latin typeface="Calisto MT" pitchFamily="18" charset="0"/>
              </a:rPr>
              <a:t> </a:t>
            </a:r>
            <a:r>
              <a:rPr dirty="0" smtClean="0">
                <a:latin typeface="Calisto MT" pitchFamily="18" charset="0"/>
              </a:rPr>
              <a:t>Evaluate </a:t>
            </a:r>
            <a:r>
              <a:rPr dirty="0">
                <a:latin typeface="Calisto MT" pitchFamily="18" charset="0"/>
              </a:rPr>
              <a:t>segment </a:t>
            </a:r>
            <a:r>
              <a:rPr dirty="0" smtClean="0">
                <a:latin typeface="Calisto MT" pitchFamily="18" charset="0"/>
              </a:rPr>
              <a:t>attractiveness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 smtClean="0">
                <a:latin typeface="Calisto MT" pitchFamily="18" charset="0"/>
              </a:rPr>
              <a:t>Develop </a:t>
            </a:r>
            <a:r>
              <a:rPr dirty="0">
                <a:latin typeface="Calisto MT" pitchFamily="18" charset="0"/>
              </a:rPr>
              <a:t>targeted </a:t>
            </a:r>
            <a:r>
              <a:rPr dirty="0" smtClean="0">
                <a:latin typeface="Calisto MT" pitchFamily="18" charset="0"/>
              </a:rPr>
              <a:t>strategie</a:t>
            </a:r>
            <a:r>
              <a:rPr dirty="0" smtClean="0"/>
              <a:t>s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0482" name="AutoShape 2" descr="145,200+ Customer Segmentation Stock Photos,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145,200+ Customer Segmentation Stock Photos,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145,200+ Customer Segmentation Stock Photos,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AutoShape 8" descr="145,200+ Customer Segmentation Stock Photos, Picture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0" name="Picture 10" descr="What is Customer Segmentation - A Complete Gu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4493846"/>
            <a:ext cx="8354646" cy="23641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830" y="367323"/>
            <a:ext cx="6943969" cy="1059141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TOOLS &amp; TECHNIQUES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sto MT" pitchFamily="18" charset="0"/>
              </a:rPr>
              <a:t>Data Analytics Platforms: Google Analytics, </a:t>
            </a:r>
            <a:r>
              <a:rPr dirty="0" smtClean="0">
                <a:latin typeface="Calisto MT" pitchFamily="18" charset="0"/>
              </a:rPr>
              <a:t>Tableau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CRM Systems: </a:t>
            </a:r>
            <a:r>
              <a:rPr dirty="0" err="1">
                <a:latin typeface="Calisto MT" pitchFamily="18" charset="0"/>
              </a:rPr>
              <a:t>Salesforce</a:t>
            </a:r>
            <a:r>
              <a:rPr dirty="0">
                <a:latin typeface="Calisto MT" pitchFamily="18" charset="0"/>
              </a:rPr>
              <a:t>, </a:t>
            </a:r>
            <a:r>
              <a:rPr dirty="0" err="1" smtClean="0">
                <a:latin typeface="Calisto MT" pitchFamily="18" charset="0"/>
              </a:rPr>
              <a:t>HubSpot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Statistical Techniques: Cluster analysis, RFM </a:t>
            </a:r>
            <a:r>
              <a:rPr dirty="0" smtClean="0">
                <a:latin typeface="Calisto MT" pitchFamily="18" charset="0"/>
              </a:rPr>
              <a:t>analysis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AI &amp; ML Models: Predictive segmentation, customer lifetime value </a:t>
            </a:r>
            <a:r>
              <a:rPr dirty="0" smtClean="0">
                <a:latin typeface="Calisto MT" pitchFamily="18" charset="0"/>
              </a:rPr>
              <a:t>analysis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4030" y="512064"/>
            <a:ext cx="6232769" cy="914400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EXAMPLE CASE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sto MT" pitchFamily="18" charset="0"/>
              </a:rPr>
              <a:t>Example: An e-commerce company segments its customers into:</a:t>
            </a:r>
          </a:p>
          <a:p>
            <a:r>
              <a:rPr dirty="0">
                <a:latin typeface="Calisto MT" pitchFamily="18" charset="0"/>
              </a:rPr>
              <a:t>- Bargain </a:t>
            </a:r>
            <a:r>
              <a:rPr dirty="0" smtClean="0">
                <a:latin typeface="Calisto MT" pitchFamily="18" charset="0"/>
              </a:rPr>
              <a:t>Seekers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- Loyal </a:t>
            </a:r>
            <a:r>
              <a:rPr dirty="0" smtClean="0">
                <a:latin typeface="Calisto MT" pitchFamily="18" charset="0"/>
              </a:rPr>
              <a:t>Customers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- Occasional </a:t>
            </a:r>
            <a:r>
              <a:rPr dirty="0" smtClean="0">
                <a:latin typeface="Calisto MT" pitchFamily="18" charset="0"/>
              </a:rPr>
              <a:t>Buyers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- New </a:t>
            </a:r>
            <a:r>
              <a:rPr dirty="0" smtClean="0">
                <a:latin typeface="Calisto MT" pitchFamily="18" charset="0"/>
              </a:rPr>
              <a:t>Shoppers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→ Tailors discounts, emails, and loyalty programs for each.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754" y="328246"/>
            <a:ext cx="6983046" cy="1098218"/>
          </a:xfrm>
        </p:spPr>
        <p:txBody>
          <a:bodyPr/>
          <a:lstStyle/>
          <a:p>
            <a:pPr algn="ctr"/>
            <a:r>
              <a:rPr lang="en-US" dirty="0" smtClean="0">
                <a:latin typeface="Calisto MT" pitchFamily="18" charset="0"/>
              </a:rPr>
              <a:t>BENEFITS OF EFFECTIVE SEGMENTATION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32000"/>
            <a:ext cx="7772400" cy="4323560"/>
          </a:xfrm>
        </p:spPr>
        <p:txBody>
          <a:bodyPr/>
          <a:lstStyle/>
          <a:p>
            <a:r>
              <a:rPr dirty="0">
                <a:latin typeface="Calisto MT" pitchFamily="18" charset="0"/>
              </a:rPr>
              <a:t>Higher ROI in marketing </a:t>
            </a:r>
            <a:r>
              <a:rPr dirty="0" smtClean="0">
                <a:latin typeface="Calisto MT" pitchFamily="18" charset="0"/>
              </a:rPr>
              <a:t>campaigns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Improved customer </a:t>
            </a:r>
            <a:r>
              <a:rPr dirty="0" smtClean="0">
                <a:latin typeface="Calisto MT" pitchFamily="18" charset="0"/>
              </a:rPr>
              <a:t>experience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Better resource </a:t>
            </a:r>
            <a:r>
              <a:rPr dirty="0" smtClean="0">
                <a:latin typeface="Calisto MT" pitchFamily="18" charset="0"/>
              </a:rPr>
              <a:t>allocation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Competitive advantage in market </a:t>
            </a:r>
            <a:r>
              <a:rPr dirty="0" smtClean="0">
                <a:latin typeface="Calisto MT" pitchFamily="18" charset="0"/>
              </a:rPr>
              <a:t>positioning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08" y="512064"/>
            <a:ext cx="7791939" cy="914400"/>
          </a:xfrm>
        </p:spPr>
        <p:txBody>
          <a:bodyPr/>
          <a:lstStyle/>
          <a:p>
            <a:r>
              <a:rPr lang="en-US" dirty="0" smtClean="0">
                <a:latin typeface="Calisto MT" pitchFamily="18" charset="0"/>
              </a:rPr>
              <a:t>CHALLENGES :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sto MT" pitchFamily="18" charset="0"/>
              </a:rPr>
              <a:t>Data privacy and quality </a:t>
            </a:r>
            <a:r>
              <a:rPr dirty="0" smtClean="0">
                <a:latin typeface="Calisto MT" pitchFamily="18" charset="0"/>
              </a:rPr>
              <a:t>issues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 smtClean="0">
                <a:latin typeface="Calisto MT" pitchFamily="18" charset="0"/>
              </a:rPr>
              <a:t>Over-segmentation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Dynamic customer </a:t>
            </a:r>
            <a:r>
              <a:rPr dirty="0" smtClean="0">
                <a:latin typeface="Calisto MT" pitchFamily="18" charset="0"/>
              </a:rPr>
              <a:t>behavior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  <a:p>
            <a:r>
              <a:rPr dirty="0">
                <a:latin typeface="Calisto MT" pitchFamily="18" charset="0"/>
              </a:rPr>
              <a:t>Integration of multiple data </a:t>
            </a:r>
            <a:r>
              <a:rPr dirty="0" smtClean="0">
                <a:latin typeface="Calisto MT" pitchFamily="18" charset="0"/>
              </a:rPr>
              <a:t>sources</a:t>
            </a:r>
            <a:r>
              <a:rPr lang="en-US" dirty="0" smtClean="0">
                <a:latin typeface="Calisto MT" pitchFamily="18" charset="0"/>
              </a:rPr>
              <a:t>.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29</TotalTime>
  <Words>352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Customer Segmentation Overview</vt:lpstr>
      <vt:lpstr>                INTRODUCTION</vt:lpstr>
      <vt:lpstr>IMPORTANCE OF CUSTOMER SEGMENTATION</vt:lpstr>
      <vt:lpstr>TYPES OF CUSTOMER SEGMENTATION</vt:lpstr>
      <vt:lpstr>SEGMENTATION PROCESS</vt:lpstr>
      <vt:lpstr>TOOLS &amp; TECHNIQUES</vt:lpstr>
      <vt:lpstr>EXAMPLE CASE</vt:lpstr>
      <vt:lpstr>BENEFITS OF EFFECTIVE SEGMENTATION</vt:lpstr>
      <vt:lpstr>CHALLENGES :</vt:lpstr>
      <vt:lpstr>FUTURE TRENDS</vt:lpstr>
      <vt:lpstr>CONCLUSION</vt:lpstr>
      <vt:lpstr>REFERENCES</vt:lpstr>
      <vt:lpstr>Slide 13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Overview</dc:title>
  <dc:creator>cs</dc:creator>
  <dc:description>generated using python-pptx</dc:description>
  <cp:lastModifiedBy>cs</cp:lastModifiedBy>
  <cp:revision>4</cp:revision>
  <dcterms:created xsi:type="dcterms:W3CDTF">2013-01-27T09:14:16Z</dcterms:created>
  <dcterms:modified xsi:type="dcterms:W3CDTF">2025-10-18T18:24:20Z</dcterms:modified>
</cp:coreProperties>
</file>