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7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  <p:sldId id="265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10/18/2025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0800000" flipV="1">
            <a:off x="-4259" y="2342682"/>
            <a:ext cx="91439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3366"/>
                </a:solidFill>
              </a:defRPr>
            </a:pPr>
            <a:r>
              <a:rPr lang="en-US" dirty="0" smtClean="0">
                <a:latin typeface="Calisto MT" pitchFamily="18" charset="0"/>
              </a:rPr>
              <a:t>IRIS </a:t>
            </a:r>
            <a:r>
              <a:rPr lang="en-US" dirty="0" smtClean="0">
                <a:latin typeface="Calisto MT" pitchFamily="18" charset="0"/>
              </a:rPr>
              <a:t>FLOWER</a:t>
            </a:r>
            <a:r>
              <a:rPr lang="en-US" dirty="0" smtClean="0"/>
              <a:t> </a:t>
            </a:r>
            <a:r>
              <a:rPr lang="en-US" dirty="0" smtClean="0">
                <a:latin typeface="Calisto MT" pitchFamily="18" charset="0"/>
              </a:rPr>
              <a:t>CLASSIFICATION</a:t>
            </a:r>
            <a:endParaRPr dirty="0">
              <a:latin typeface="Calisto MT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1200" y="4848665"/>
            <a:ext cx="479083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rPr dirty="0"/>
              <a:t>Presented by:</a:t>
            </a:r>
          </a:p>
          <a:p>
            <a:pPr>
              <a:defRPr sz="1800"/>
            </a:pPr>
            <a:r>
              <a:rPr lang="en-US" dirty="0" smtClean="0"/>
              <a:t>[</a:t>
            </a:r>
            <a:r>
              <a:rPr lang="en-US" dirty="0" err="1" smtClean="0"/>
              <a:t>Md.Zebha</a:t>
            </a:r>
            <a:r>
              <a:rPr lang="en-US" dirty="0" smtClean="0"/>
              <a:t>]</a:t>
            </a:r>
            <a:endParaRPr dirty="0"/>
          </a:p>
          <a:p>
            <a:pPr>
              <a:defRPr sz="1800"/>
            </a:pPr>
            <a:r>
              <a:rPr sz="1400" dirty="0" smtClean="0"/>
              <a:t>Depart</a:t>
            </a:r>
            <a:r>
              <a:rPr lang="en-US" sz="1400" dirty="0" smtClean="0"/>
              <a:t>me</a:t>
            </a:r>
            <a:r>
              <a:rPr sz="1400" dirty="0" smtClean="0"/>
              <a:t>nt </a:t>
            </a:r>
            <a:r>
              <a:rPr sz="1400" dirty="0"/>
              <a:t>of </a:t>
            </a:r>
            <a:r>
              <a:rPr lang="en-US" sz="1400" dirty="0" smtClean="0"/>
              <a:t>Electronic </a:t>
            </a:r>
            <a:r>
              <a:rPr sz="1400" dirty="0" smtClean="0"/>
              <a:t>and </a:t>
            </a:r>
            <a:r>
              <a:rPr lang="en-US" sz="1400" dirty="0" smtClean="0"/>
              <a:t>Communication </a:t>
            </a:r>
            <a:r>
              <a:rPr sz="1400" dirty="0" smtClean="0"/>
              <a:t>Engineering</a:t>
            </a:r>
            <a:endParaRPr sz="1400" dirty="0"/>
          </a:p>
          <a:p>
            <a:pPr>
              <a:defRPr sz="1800"/>
            </a:pPr>
            <a:r>
              <a:rPr dirty="0" smtClean="0"/>
              <a:t>[</a:t>
            </a:r>
            <a:r>
              <a:rPr lang="en-US" dirty="0" err="1" smtClean="0"/>
              <a:t>Anurag</a:t>
            </a:r>
            <a:r>
              <a:rPr lang="en-US" dirty="0" smtClean="0"/>
              <a:t> Engineering College</a:t>
            </a:r>
            <a:r>
              <a:rPr dirty="0" smtClean="0"/>
              <a:t>]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4754880"/>
            <a:ext cx="2883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rPr dirty="0"/>
              <a:t>Presented to:</a:t>
            </a:r>
          </a:p>
          <a:p>
            <a:pPr>
              <a:defRPr sz="1800"/>
            </a:pPr>
            <a:r>
              <a:rPr dirty="0" smtClean="0"/>
              <a:t>[</a:t>
            </a:r>
            <a:r>
              <a:rPr lang="en-US" dirty="0" smtClean="0"/>
              <a:t>Skill High]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5401211"/>
            <a:ext cx="22039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>
                <a:solidFill>
                  <a:srgbClr val="505050"/>
                </a:solidFill>
              </a:defRPr>
            </a:pPr>
            <a:r>
              <a:rPr lang="en-US" dirty="0" smtClean="0"/>
              <a:t> 18 </a:t>
            </a:r>
            <a:r>
              <a:rPr dirty="0" smtClean="0"/>
              <a:t>October </a:t>
            </a:r>
            <a:r>
              <a:rPr dirty="0"/>
              <a:t>2025</a:t>
            </a:r>
          </a:p>
        </p:txBody>
      </p:sp>
      <p:pic>
        <p:nvPicPr>
          <p:cNvPr id="1028" name="Picture 4" descr="SkillHig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259" y="0"/>
            <a:ext cx="9148259" cy="14729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Calisto MT" pitchFamily="18" charset="0"/>
              </a:rPr>
              <a:t>FUTURE TRENDS</a:t>
            </a:r>
            <a:endParaRPr lang="en-US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914400" lvl="1" indent="-514350">
              <a:buNone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>
                <a:latin typeface="Calisto MT" pitchFamily="18" charset="0"/>
              </a:rPr>
              <a:t>Transfer learning and feature extraction for small datasets.</a:t>
            </a:r>
          </a:p>
          <a:p>
            <a:pPr marL="514350" indent="-514350">
              <a:buAutoNum type="arabicParenR"/>
            </a:pPr>
            <a:r>
              <a:rPr lang="en-US" dirty="0" smtClean="0">
                <a:latin typeface="Calisto MT" pitchFamily="18" charset="0"/>
              </a:rPr>
              <a:t>Synthetic data &amp; advanced augmentation.</a:t>
            </a:r>
          </a:p>
          <a:p>
            <a:pPr marL="514350" indent="-514350">
              <a:buAutoNum type="arabicParenR"/>
            </a:pPr>
            <a:r>
              <a:rPr lang="en-US" dirty="0" smtClean="0">
                <a:latin typeface="Calisto MT" pitchFamily="18" charset="0"/>
              </a:rPr>
              <a:t>Privacy / federated learning for distributed botanical data. </a:t>
            </a:r>
          </a:p>
          <a:p>
            <a:pPr marL="514350" indent="-514350">
              <a:buAutoNum type="arabicParenR"/>
            </a:pPr>
            <a:r>
              <a:rPr lang="en-US" dirty="0" err="1" smtClean="0">
                <a:latin typeface="Calisto MT" pitchFamily="18" charset="0"/>
              </a:rPr>
              <a:t>AutoML</a:t>
            </a:r>
            <a:r>
              <a:rPr lang="en-US" dirty="0" smtClean="0">
                <a:latin typeface="Calisto MT" pitchFamily="18" charset="0"/>
              </a:rPr>
              <a:t>, reproducibility &amp; standardized benchmarking.</a:t>
            </a:r>
          </a:p>
          <a:p>
            <a:pPr marL="514350" indent="-514350">
              <a:buAutoNum type="arabicParenR"/>
            </a:pPr>
            <a:r>
              <a:rPr lang="en-US" dirty="0" smtClean="0">
                <a:latin typeface="Calisto MT" pitchFamily="18" charset="0"/>
              </a:rPr>
              <a:t>From toy tabular tasks → realistic image &amp; </a:t>
            </a:r>
            <a:r>
              <a:rPr lang="en-US" dirty="0" err="1" smtClean="0">
                <a:latin typeface="Calisto MT" pitchFamily="18" charset="0"/>
              </a:rPr>
              <a:t>Multimodel</a:t>
            </a:r>
            <a:r>
              <a:rPr lang="en-US" dirty="0" smtClean="0">
                <a:latin typeface="Calisto MT" pitchFamily="18" charset="0"/>
              </a:rPr>
              <a:t> problems.</a:t>
            </a:r>
            <a:endParaRPr lang="en-US" dirty="0">
              <a:latin typeface="Calisto MT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han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9144000" cy="7002586"/>
          </a:xfrm>
        </p:spPr>
      </p:pic>
      <p:sp>
        <p:nvSpPr>
          <p:cNvPr id="23554" name="AutoShape 2" descr="Creative Thank You Presentation Sl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Calisto MT" pitchFamily="18" charset="0"/>
              </a:rPr>
              <a:t>INTRODUCTION</a:t>
            </a:r>
            <a:endParaRPr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endParaRPr dirty="0"/>
          </a:p>
          <a:p>
            <a:r>
              <a:rPr dirty="0">
                <a:latin typeface="Calisto MT" pitchFamily="18" charset="0"/>
              </a:rPr>
              <a:t>The Iris Flower Classification problem is a classic dataset used in machine learning and statistics.</a:t>
            </a:r>
          </a:p>
          <a:p>
            <a:r>
              <a:rPr dirty="0">
                <a:latin typeface="Calisto MT" pitchFamily="18" charset="0"/>
              </a:rPr>
              <a:t>The goal is to classify Iris flowers into three species: Iris </a:t>
            </a:r>
            <a:r>
              <a:rPr dirty="0" err="1">
                <a:latin typeface="Calisto MT" pitchFamily="18" charset="0"/>
              </a:rPr>
              <a:t>Setosa</a:t>
            </a:r>
            <a:r>
              <a:rPr dirty="0">
                <a:latin typeface="Calisto MT" pitchFamily="18" charset="0"/>
              </a:rPr>
              <a:t>, Iris </a:t>
            </a:r>
            <a:r>
              <a:rPr dirty="0" err="1">
                <a:latin typeface="Calisto MT" pitchFamily="18" charset="0"/>
              </a:rPr>
              <a:t>Versicolor</a:t>
            </a:r>
            <a:r>
              <a:rPr dirty="0">
                <a:latin typeface="Calisto MT" pitchFamily="18" charset="0"/>
              </a:rPr>
              <a:t>, Iris </a:t>
            </a:r>
            <a:r>
              <a:rPr dirty="0" err="1">
                <a:latin typeface="Calisto MT" pitchFamily="18" charset="0"/>
              </a:rPr>
              <a:t>Virginica</a:t>
            </a:r>
            <a:r>
              <a:rPr dirty="0">
                <a:latin typeface="Calisto MT" pitchFamily="18" charset="0"/>
              </a:rPr>
              <a:t>.</a:t>
            </a:r>
          </a:p>
          <a:p>
            <a:r>
              <a:rPr dirty="0">
                <a:latin typeface="Calisto MT" pitchFamily="18" charset="0"/>
              </a:rPr>
              <a:t>Classification is based on features such as petal and sepal length and width.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Calisto MT" pitchFamily="18" charset="0"/>
              </a:rPr>
              <a:t>DATASET DESCRIPTION</a:t>
            </a:r>
            <a:endParaRPr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55477" cy="45259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endParaRPr dirty="0"/>
          </a:p>
          <a:p>
            <a:r>
              <a:rPr dirty="0">
                <a:latin typeface="Calisto MT" pitchFamily="18" charset="0"/>
              </a:rPr>
              <a:t>Dataset Name: Iris Dataset (introduced by Ronald A. Fisher in 1936)</a:t>
            </a:r>
          </a:p>
          <a:p>
            <a:r>
              <a:rPr dirty="0">
                <a:latin typeface="Calisto MT" pitchFamily="18" charset="0"/>
              </a:rPr>
              <a:t>Total Samples: 150</a:t>
            </a:r>
          </a:p>
          <a:p>
            <a:r>
              <a:rPr dirty="0">
                <a:latin typeface="Calisto MT" pitchFamily="18" charset="0"/>
              </a:rPr>
              <a:t>Features: Sepal Length, Sepal Width, Petal Length, Petal Width</a:t>
            </a:r>
          </a:p>
          <a:p>
            <a:r>
              <a:rPr dirty="0">
                <a:latin typeface="Calisto MT" pitchFamily="18" charset="0"/>
              </a:rPr>
              <a:t>Target: Flower Species (3 classes)</a:t>
            </a:r>
          </a:p>
        </p:txBody>
      </p:sp>
      <p:pic>
        <p:nvPicPr>
          <p:cNvPr id="6146" name="Picture 2" descr="2+ Million Data Analysis Royalty-Free Images, Stock Photos &amp; Pictures |  Shuttersto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2677" y="1600200"/>
            <a:ext cx="4432544" cy="45259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Calisto MT" pitchFamily="18" charset="0"/>
              </a:rPr>
              <a:t>DATA VISUALIZATION</a:t>
            </a:r>
            <a:endParaRPr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886" y="1600200"/>
            <a:ext cx="8014914" cy="45259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dirty="0"/>
          </a:p>
          <a:p>
            <a:r>
              <a:rPr dirty="0">
                <a:latin typeface="Calisto MT" pitchFamily="18" charset="0"/>
              </a:rPr>
              <a:t>Use </a:t>
            </a:r>
            <a:r>
              <a:rPr dirty="0" smtClean="0">
                <a:latin typeface="Calisto MT" pitchFamily="18" charset="0"/>
              </a:rPr>
              <a:t>scatter </a:t>
            </a:r>
            <a:r>
              <a:rPr dirty="0">
                <a:latin typeface="Calisto MT" pitchFamily="18" charset="0"/>
              </a:rPr>
              <a:t>plots and pair plots to visualize relationships between features.</a:t>
            </a:r>
          </a:p>
          <a:p>
            <a:r>
              <a:rPr dirty="0">
                <a:latin typeface="Calisto MT" pitchFamily="18" charset="0"/>
              </a:rPr>
              <a:t>Petal length and width show clear separation between species.</a:t>
            </a:r>
          </a:p>
          <a:p>
            <a:r>
              <a:rPr dirty="0">
                <a:latin typeface="Calisto MT" pitchFamily="18" charset="0"/>
              </a:rPr>
              <a:t>Helps understand patterns before applying ML algorithms.</a:t>
            </a:r>
          </a:p>
        </p:txBody>
      </p:sp>
      <p:sp>
        <p:nvSpPr>
          <p:cNvPr id="5122" name="AutoShape 2" descr="How Data Visualization Tools Help Accountants | Case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AutoShape 4" descr="How Data Visualization Tools Help Accountants | Case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AutoShape 6" descr="How Data Visualization Tools Help Accountants | Case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" name="AutoShape 8" descr="How Data Visualization Tools Help Accountants | Case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AutoShape 10" descr="C:\Users\cs\Documents\VISUAL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2" name="AutoShape 12" descr="C:\Users\cs\Documents\VISUAL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5" name="AutoShape 15" descr="C:\Users\cs\Documents\VISUAL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Calisto MT" pitchFamily="18" charset="0"/>
              </a:rPr>
              <a:t>VISUALS OF DATA</a:t>
            </a:r>
            <a:endParaRPr lang="en-US"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 descr="Top Data Visualization Benefits for Business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5485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Calisto MT" pitchFamily="18" charset="0"/>
              </a:rPr>
              <a:t>ALGORITHMS USED</a:t>
            </a:r>
            <a:endParaRPr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dirty="0"/>
          </a:p>
          <a:p>
            <a:r>
              <a:rPr dirty="0">
                <a:latin typeface="Calisto MT" pitchFamily="18" charset="0"/>
              </a:rPr>
              <a:t>Logistic Regression – Simple linear classifier</a:t>
            </a:r>
          </a:p>
          <a:p>
            <a:r>
              <a:rPr dirty="0">
                <a:latin typeface="Calisto MT" pitchFamily="18" charset="0"/>
              </a:rPr>
              <a:t>K-Nearest Neighbors (KNN) – Classifies based on nearest data points</a:t>
            </a:r>
          </a:p>
          <a:p>
            <a:r>
              <a:rPr dirty="0">
                <a:latin typeface="Calisto MT" pitchFamily="18" charset="0"/>
              </a:rPr>
              <a:t>Decision Tree – Splits data using feature thresholds</a:t>
            </a:r>
          </a:p>
          <a:p>
            <a:r>
              <a:rPr dirty="0">
                <a:latin typeface="Calisto MT" pitchFamily="18" charset="0"/>
              </a:rPr>
              <a:t>Support Vector Machine (SVM) – Finds optimal boundary between classes</a:t>
            </a:r>
          </a:p>
        </p:txBody>
      </p:sp>
      <p:sp>
        <p:nvSpPr>
          <p:cNvPr id="4098" name="AutoShape 2" descr="C:\Users\cs\Documents\VISUAL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Calisto MT" pitchFamily="18" charset="0"/>
              </a:rPr>
              <a:t>MODEL TRAINING STEPS</a:t>
            </a:r>
            <a:endParaRPr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endParaRPr dirty="0"/>
          </a:p>
          <a:p>
            <a:r>
              <a:rPr dirty="0" smtClean="0">
                <a:latin typeface="Calisto MT" pitchFamily="18" charset="0"/>
              </a:rPr>
              <a:t> </a:t>
            </a:r>
            <a:r>
              <a:rPr dirty="0">
                <a:latin typeface="Calisto MT" pitchFamily="18" charset="0"/>
              </a:rPr>
              <a:t>Import dataset </a:t>
            </a:r>
            <a:r>
              <a:rPr dirty="0" smtClean="0">
                <a:latin typeface="Calisto MT" pitchFamily="18" charset="0"/>
              </a:rPr>
              <a:t>usin</a:t>
            </a:r>
            <a:r>
              <a:rPr lang="en-US" dirty="0" smtClean="0">
                <a:latin typeface="Calisto MT" pitchFamily="18" charset="0"/>
              </a:rPr>
              <a:t>g   </a:t>
            </a:r>
            <a:r>
              <a:rPr dirty="0" err="1" smtClean="0">
                <a:latin typeface="Calisto MT" pitchFamily="18" charset="0"/>
              </a:rPr>
              <a:t>sklearn.datasets.load_iris</a:t>
            </a:r>
            <a:r>
              <a:rPr dirty="0">
                <a:latin typeface="Calisto MT" pitchFamily="18" charset="0"/>
              </a:rPr>
              <a:t>()</a:t>
            </a:r>
          </a:p>
          <a:p>
            <a:r>
              <a:rPr dirty="0" smtClean="0">
                <a:latin typeface="Calisto MT" pitchFamily="18" charset="0"/>
              </a:rPr>
              <a:t> </a:t>
            </a:r>
            <a:r>
              <a:rPr dirty="0">
                <a:latin typeface="Calisto MT" pitchFamily="18" charset="0"/>
              </a:rPr>
              <a:t>Split data into training and testing sets</a:t>
            </a:r>
          </a:p>
          <a:p>
            <a:r>
              <a:rPr dirty="0" smtClean="0">
                <a:latin typeface="Calisto MT" pitchFamily="18" charset="0"/>
              </a:rPr>
              <a:t> </a:t>
            </a:r>
            <a:r>
              <a:rPr dirty="0">
                <a:latin typeface="Calisto MT" pitchFamily="18" charset="0"/>
              </a:rPr>
              <a:t>Train model using algorithms (KNN, SVM, </a:t>
            </a:r>
            <a:r>
              <a:rPr lang="en-US" dirty="0" smtClean="0">
                <a:latin typeface="Calisto MT" pitchFamily="18" charset="0"/>
              </a:rPr>
              <a:t>    </a:t>
            </a:r>
            <a:r>
              <a:rPr dirty="0" smtClean="0">
                <a:latin typeface="Calisto MT" pitchFamily="18" charset="0"/>
              </a:rPr>
              <a:t>etc</a:t>
            </a:r>
            <a:r>
              <a:rPr dirty="0">
                <a:latin typeface="Calisto MT" pitchFamily="18" charset="0"/>
              </a:rPr>
              <a:t>.)</a:t>
            </a:r>
          </a:p>
          <a:p>
            <a:r>
              <a:rPr dirty="0" smtClean="0">
                <a:latin typeface="Calisto MT" pitchFamily="18" charset="0"/>
              </a:rPr>
              <a:t> </a:t>
            </a:r>
            <a:r>
              <a:rPr dirty="0">
                <a:latin typeface="Calisto MT" pitchFamily="18" charset="0"/>
              </a:rPr>
              <a:t>Predict species on test data</a:t>
            </a:r>
          </a:p>
          <a:p>
            <a:r>
              <a:rPr dirty="0" smtClean="0">
                <a:latin typeface="Calisto MT" pitchFamily="18" charset="0"/>
              </a:rPr>
              <a:t> </a:t>
            </a:r>
            <a:r>
              <a:rPr dirty="0">
                <a:latin typeface="Calisto MT" pitchFamily="18" charset="0"/>
              </a:rPr>
              <a:t>Evaluate performance using accuracy score and confusion matrix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APPLICATIONS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dirty="0"/>
          </a:p>
          <a:p>
            <a:r>
              <a:rPr dirty="0">
                <a:latin typeface="Calisto MT" pitchFamily="18" charset="0"/>
              </a:rPr>
              <a:t>Used for pattern recognition and classification problems.</a:t>
            </a:r>
          </a:p>
          <a:p>
            <a:r>
              <a:rPr dirty="0">
                <a:latin typeface="Calisto MT" pitchFamily="18" charset="0"/>
              </a:rPr>
              <a:t>Basis for understanding supervised learning.</a:t>
            </a:r>
          </a:p>
          <a:p>
            <a:r>
              <a:rPr dirty="0">
                <a:latin typeface="Calisto MT" pitchFamily="18" charset="0"/>
              </a:rPr>
              <a:t>Helps in developing AI models for plant species identification.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latin typeface="Calisto MT" pitchFamily="18" charset="0"/>
              </a:rPr>
              <a:t>CONCLUSION</a:t>
            </a:r>
            <a:endParaRPr dirty="0">
              <a:latin typeface="Calisto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dirty="0" smtClean="0"/>
          </a:p>
          <a:p>
            <a:r>
              <a:rPr lang="en-US" dirty="0" smtClean="0"/>
              <a:t> </a:t>
            </a:r>
            <a:r>
              <a:rPr lang="en-US" dirty="0" smtClean="0">
                <a:latin typeface="Calisto MT" pitchFamily="18" charset="0"/>
              </a:rPr>
              <a:t>Models achieve high accuracy (&gt;95%) on the Iris dataset.</a:t>
            </a:r>
          </a:p>
          <a:p>
            <a:r>
              <a:rPr lang="en-US" dirty="0" smtClean="0">
                <a:latin typeface="Calisto MT" pitchFamily="18" charset="0"/>
              </a:rPr>
              <a:t>Confusion Matrix shows correct and incorrect classifications.</a:t>
            </a:r>
          </a:p>
          <a:p>
            <a:r>
              <a:rPr lang="en-US" dirty="0" smtClean="0">
                <a:latin typeface="Calisto MT" pitchFamily="18" charset="0"/>
              </a:rPr>
              <a:t>SVM and Decision Tree often perform best. </a:t>
            </a:r>
            <a:endParaRPr dirty="0">
              <a:latin typeface="Calisto MT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86</TotalTime>
  <Words>342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Trek</vt:lpstr>
      <vt:lpstr>Slide 1</vt:lpstr>
      <vt:lpstr>INTRODUCTION</vt:lpstr>
      <vt:lpstr>DATASET DESCRIPTION</vt:lpstr>
      <vt:lpstr>DATA VISUALIZATION</vt:lpstr>
      <vt:lpstr>VISUALS OF DATA</vt:lpstr>
      <vt:lpstr>ALGORITHMS USED</vt:lpstr>
      <vt:lpstr>MODEL TRAINING STEPS</vt:lpstr>
      <vt:lpstr>APPLICATIONS</vt:lpstr>
      <vt:lpstr>CONCLUSION</vt:lpstr>
      <vt:lpstr>FUTURE TRENDS</vt:lpstr>
      <vt:lpstr>Slide 11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Flower Classification</dc:title>
  <dc:creator>cs</dc:creator>
  <dc:description>generated using python-pptx</dc:description>
  <cp:lastModifiedBy>cs</cp:lastModifiedBy>
  <cp:revision>8</cp:revision>
  <dcterms:created xsi:type="dcterms:W3CDTF">2013-01-27T09:14:16Z</dcterms:created>
  <dcterms:modified xsi:type="dcterms:W3CDTF">2025-10-18T18:28:52Z</dcterms:modified>
</cp:coreProperties>
</file>