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05488d5b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05488d5b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b600d8c8f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b600d8c8f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805488d5b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805488d5b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05488d5b0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05488d5b0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805488d5b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05488d5b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02f4b5c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02f4b5c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05488d5b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05488d5b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05488d5b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05488d5b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0fae287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0fae287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805488d5b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805488d5b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a:t>Simulation Database</a:t>
            </a:r>
            <a:endParaRPr/>
          </a:p>
          <a:p>
            <a:pPr indent="-502919" lvl="0" marL="457200" rtl="0" algn="r">
              <a:spcBef>
                <a:spcPts val="0"/>
              </a:spcBef>
              <a:spcAft>
                <a:spcPts val="0"/>
              </a:spcAft>
              <a:buSzPct val="100000"/>
              <a:buChar char="-"/>
            </a:pPr>
            <a:r>
              <a:rPr lang="en"/>
              <a:t>Basketball Reference</a:t>
            </a:r>
            <a:endParaRPr/>
          </a:p>
        </p:txBody>
      </p:sp>
      <p:sp>
        <p:nvSpPr>
          <p:cNvPr id="73" name="Google Shape;73;p13"/>
          <p:cNvSpPr txBox="1"/>
          <p:nvPr>
            <p:ph idx="1" type="subTitle"/>
          </p:nvPr>
        </p:nvSpPr>
        <p:spPr>
          <a:xfrm>
            <a:off x="2429842" y="3477525"/>
            <a:ext cx="6331500" cy="1241700"/>
          </a:xfrm>
          <a:prstGeom prst="rect">
            <a:avLst/>
          </a:prstGeom>
        </p:spPr>
        <p:txBody>
          <a:bodyPr anchorCtr="0" anchor="b" bIns="91425" lIns="91425" spcFirstLastPara="1" rIns="91425" wrap="square" tIns="91425">
            <a:normAutofit/>
          </a:bodyPr>
          <a:lstStyle/>
          <a:p>
            <a:pPr indent="0" lvl="0" marL="0" rtl="0" algn="r">
              <a:spcBef>
                <a:spcPts val="0"/>
              </a:spcBef>
              <a:spcAft>
                <a:spcPts val="0"/>
              </a:spcAft>
              <a:buNone/>
            </a:pPr>
            <a:r>
              <a:rPr lang="en"/>
              <a:t>Tianlang (Harris) Gu:  tg1529@nyu.edu</a:t>
            </a:r>
            <a:endParaRPr/>
          </a:p>
          <a:p>
            <a:pPr indent="0" lvl="0" marL="0" rtl="0" algn="r">
              <a:spcBef>
                <a:spcPts val="0"/>
              </a:spcBef>
              <a:spcAft>
                <a:spcPts val="0"/>
              </a:spcAft>
              <a:buNone/>
            </a:pPr>
            <a:r>
              <a:rPr lang="en"/>
              <a:t>Jason </a:t>
            </a:r>
            <a:r>
              <a:rPr lang="en"/>
              <a:t>Lai: jl9338@nyu.edu</a:t>
            </a:r>
            <a:endParaRPr/>
          </a:p>
        </p:txBody>
      </p:sp>
      <p:sp>
        <p:nvSpPr>
          <p:cNvPr id="74" name="Google Shape;74;p13"/>
          <p:cNvSpPr txBox="1"/>
          <p:nvPr/>
        </p:nvSpPr>
        <p:spPr>
          <a:xfrm>
            <a:off x="294500" y="504025"/>
            <a:ext cx="16764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CS GY</a:t>
            </a:r>
            <a:r>
              <a:rPr lang="en" sz="2000">
                <a:solidFill>
                  <a:schemeClr val="lt1"/>
                </a:solidFill>
                <a:latin typeface="Lato"/>
                <a:ea typeface="Lato"/>
                <a:cs typeface="Lato"/>
                <a:sym typeface="Lato"/>
              </a:rPr>
              <a:t>- 6083</a:t>
            </a:r>
            <a:endParaRPr sz="2000">
              <a:solidFill>
                <a:schemeClr val="lt1"/>
              </a:solidFill>
              <a:latin typeface="Lato"/>
              <a:ea typeface="Lato"/>
              <a:cs typeface="Lato"/>
              <a:sym typeface="Lato"/>
            </a:endParaRPr>
          </a:p>
          <a:p>
            <a:pPr indent="0" lvl="0" marL="0" rtl="0" algn="l">
              <a:spcBef>
                <a:spcPts val="0"/>
              </a:spcBef>
              <a:spcAft>
                <a:spcPts val="0"/>
              </a:spcAft>
              <a:buNone/>
            </a:pPr>
            <a:r>
              <a:rPr lang="en" sz="2000">
                <a:solidFill>
                  <a:schemeClr val="lt1"/>
                </a:solidFill>
                <a:latin typeface="Lato"/>
                <a:ea typeface="Lato"/>
                <a:cs typeface="Lato"/>
                <a:sym typeface="Lato"/>
              </a:rPr>
              <a:t>Principle of Database Systems</a:t>
            </a:r>
            <a:endParaRPr sz="2000">
              <a:solidFill>
                <a:schemeClr val="lt1"/>
              </a:solidFill>
              <a:latin typeface="Lato"/>
              <a:ea typeface="Lato"/>
              <a:cs typeface="Lato"/>
              <a:sym typeface="Lato"/>
            </a:endParaRPr>
          </a:p>
          <a:p>
            <a:pPr indent="0" lvl="0" marL="0" rtl="0" algn="l">
              <a:spcBef>
                <a:spcPts val="0"/>
              </a:spcBef>
              <a:spcAft>
                <a:spcPts val="0"/>
              </a:spcAft>
              <a:buNone/>
            </a:pPr>
            <a:r>
              <a:rPr lang="en" sz="2000">
                <a:solidFill>
                  <a:schemeClr val="lt1"/>
                </a:solidFill>
                <a:latin typeface="Lato"/>
                <a:ea typeface="Lato"/>
                <a:cs typeface="Lato"/>
                <a:sym typeface="Lato"/>
              </a:rPr>
              <a:t>-</a:t>
            </a:r>
            <a:endParaRPr sz="2000">
              <a:solidFill>
                <a:schemeClr val="lt1"/>
              </a:solidFill>
              <a:latin typeface="Lato"/>
              <a:ea typeface="Lato"/>
              <a:cs typeface="Lato"/>
              <a:sym typeface="Lato"/>
            </a:endParaRPr>
          </a:p>
          <a:p>
            <a:pPr indent="0" lvl="0" marL="0" rtl="0" algn="l">
              <a:spcBef>
                <a:spcPts val="0"/>
              </a:spcBef>
              <a:spcAft>
                <a:spcPts val="0"/>
              </a:spcAft>
              <a:buNone/>
            </a:pPr>
            <a:r>
              <a:rPr lang="en" sz="2000">
                <a:solidFill>
                  <a:schemeClr val="lt1"/>
                </a:solidFill>
                <a:latin typeface="Lato"/>
                <a:ea typeface="Lato"/>
                <a:cs typeface="Lato"/>
                <a:sym typeface="Lato"/>
              </a:rPr>
              <a:t>Final Project</a:t>
            </a:r>
            <a:endParaRPr sz="20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Arial"/>
                <a:ea typeface="Arial"/>
                <a:cs typeface="Arial"/>
                <a:sym typeface="Arial"/>
              </a:rPr>
              <a:t>Find all the games that were played on a selected date</a:t>
            </a:r>
            <a:endParaRPr>
              <a:latin typeface="Arial"/>
              <a:ea typeface="Arial"/>
              <a:cs typeface="Arial"/>
              <a:sym typeface="Arial"/>
            </a:endParaRPr>
          </a:p>
          <a:p>
            <a:pPr indent="-317500" lvl="1" marL="914400" rtl="0" algn="l">
              <a:spcBef>
                <a:spcPts val="0"/>
              </a:spcBef>
              <a:spcAft>
                <a:spcPts val="0"/>
              </a:spcAft>
              <a:buSzPts val="1400"/>
              <a:buChar char="-"/>
            </a:pPr>
            <a:r>
              <a:rPr lang="en"/>
              <a:t>A drop down menu with all the possible dates</a:t>
            </a:r>
            <a:endParaRPr/>
          </a:p>
          <a:p>
            <a:pPr indent="-336550" lvl="0" marL="457200" rtl="0" algn="l">
              <a:spcBef>
                <a:spcPts val="0"/>
              </a:spcBef>
              <a:spcAft>
                <a:spcPts val="0"/>
              </a:spcAft>
              <a:buSzPts val="1700"/>
              <a:buChar char="-"/>
            </a:pPr>
            <a:r>
              <a:rPr lang="en" sz="1700"/>
              <a:t>Find the player news and sponsors associated with their </a:t>
            </a:r>
            <a:r>
              <a:rPr lang="en" sz="1700"/>
              <a:t>favorite</a:t>
            </a:r>
            <a:r>
              <a:rPr lang="en" sz="1700"/>
              <a:t> team</a:t>
            </a:r>
            <a:endParaRPr sz="1700"/>
          </a:p>
          <a:p>
            <a:pPr indent="-317500" lvl="1" marL="914400" rtl="0" algn="l">
              <a:spcBef>
                <a:spcPts val="0"/>
              </a:spcBef>
              <a:spcAft>
                <a:spcPts val="0"/>
              </a:spcAft>
              <a:buSzPts val="1400"/>
              <a:buChar char="-"/>
            </a:pPr>
            <a:r>
              <a:rPr lang="en"/>
              <a:t>Similar to interaction #1, users get to type their team in a text input box</a:t>
            </a:r>
            <a:endParaRPr/>
          </a:p>
          <a:p>
            <a:pPr indent="-317500" lvl="1" marL="914400" rtl="0" algn="l">
              <a:spcBef>
                <a:spcPts val="0"/>
              </a:spcBef>
              <a:spcAft>
                <a:spcPts val="0"/>
              </a:spcAft>
              <a:buSzPts val="1400"/>
              <a:buChar char="-"/>
            </a:pPr>
            <a:r>
              <a:rPr lang="en"/>
              <a:t>An error message will be displayed if the team is not found</a:t>
            </a:r>
            <a:endParaRPr/>
          </a:p>
        </p:txBody>
      </p:sp>
      <p:sp>
        <p:nvSpPr>
          <p:cNvPr id="139" name="Google Shape;139;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What can users do on our website? (Continued)</a:t>
            </a:r>
            <a:endParaRPr/>
          </a:p>
          <a:p>
            <a:pPr indent="0" lvl="0" marL="0" rtl="0" algn="l">
              <a:spcBef>
                <a:spcPts val="0"/>
              </a:spcBef>
              <a:spcAft>
                <a:spcPts val="0"/>
              </a:spcAft>
              <a:buNone/>
            </a:pPr>
            <a:r>
              <a:t/>
            </a:r>
            <a:endParaRPr/>
          </a:p>
        </p:txBody>
      </p:sp>
      <p:pic>
        <p:nvPicPr>
          <p:cNvPr id="140" name="Google Shape;140;p22"/>
          <p:cNvPicPr preferRelativeResize="0"/>
          <p:nvPr/>
        </p:nvPicPr>
        <p:blipFill>
          <a:blip r:embed="rId3">
            <a:alphaModFix/>
          </a:blip>
          <a:stretch>
            <a:fillRect/>
          </a:stretch>
        </p:blipFill>
        <p:spPr>
          <a:xfrm>
            <a:off x="2502775" y="264699"/>
            <a:ext cx="6011507" cy="4496125"/>
          </a:xfrm>
          <a:prstGeom prst="rect">
            <a:avLst/>
          </a:prstGeom>
          <a:noFill/>
          <a:ln>
            <a:noFill/>
          </a:ln>
        </p:spPr>
      </p:pic>
      <p:pic>
        <p:nvPicPr>
          <p:cNvPr id="141" name="Google Shape;141;p22"/>
          <p:cNvPicPr preferRelativeResize="0"/>
          <p:nvPr/>
        </p:nvPicPr>
        <p:blipFill>
          <a:blip r:embed="rId4">
            <a:alphaModFix/>
          </a:blip>
          <a:stretch>
            <a:fillRect/>
          </a:stretch>
        </p:blipFill>
        <p:spPr>
          <a:xfrm>
            <a:off x="2846650" y="163563"/>
            <a:ext cx="5323762" cy="4816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47" name="Google Shape;147;p2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80" name="Google Shape;80;p14"/>
          <p:cNvSpPr txBox="1"/>
          <p:nvPr>
            <p:ph idx="1" type="body"/>
          </p:nvPr>
        </p:nvSpPr>
        <p:spPr>
          <a:xfrm>
            <a:off x="2569112" y="1242851"/>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Basketball Reference?</a:t>
            </a:r>
            <a:endParaRPr/>
          </a:p>
          <a:p>
            <a:pPr indent="-317500" lvl="1" marL="914400" rtl="0" algn="l">
              <a:spcBef>
                <a:spcPts val="0"/>
              </a:spcBef>
              <a:spcAft>
                <a:spcPts val="0"/>
              </a:spcAft>
              <a:buSzPts val="1400"/>
              <a:buChar char="-"/>
            </a:pPr>
            <a:r>
              <a:rPr lang="en"/>
              <a:t>A website that focuses on providing complete and thorough data on the NBA (National Basketball Association)</a:t>
            </a:r>
            <a:endParaRPr/>
          </a:p>
          <a:p>
            <a:pPr indent="-317500" lvl="1" marL="914400" rtl="0" algn="l">
              <a:spcBef>
                <a:spcPts val="0"/>
              </a:spcBef>
              <a:spcAft>
                <a:spcPts val="0"/>
              </a:spcAft>
              <a:buSzPts val="1400"/>
              <a:buChar char="-"/>
            </a:pPr>
            <a:r>
              <a:rPr lang="en"/>
              <a:t>Users can look up relevant statistics on almost every aspect of the professional basketball league</a:t>
            </a:r>
            <a:endParaRPr/>
          </a:p>
          <a:p>
            <a:pPr indent="-317500" lvl="2" marL="1371600" rtl="0" algn="l">
              <a:spcBef>
                <a:spcPts val="0"/>
              </a:spcBef>
              <a:spcAft>
                <a:spcPts val="0"/>
              </a:spcAft>
              <a:buSzPts val="1400"/>
              <a:buChar char="-"/>
            </a:pPr>
            <a:r>
              <a:rPr lang="en"/>
              <a:t>Player stats (height, weight, shooting %..etc)</a:t>
            </a:r>
            <a:endParaRPr/>
          </a:p>
          <a:p>
            <a:pPr indent="-317500" lvl="2" marL="1371600" rtl="0" algn="l">
              <a:spcBef>
                <a:spcPts val="0"/>
              </a:spcBef>
              <a:spcAft>
                <a:spcPts val="0"/>
              </a:spcAft>
              <a:buSzPts val="1400"/>
              <a:buChar char="-"/>
            </a:pPr>
            <a:r>
              <a:rPr lang="en"/>
              <a:t>Team stats (coach, arena)</a:t>
            </a:r>
            <a:endParaRPr/>
          </a:p>
          <a:p>
            <a:pPr indent="-317500" lvl="2" marL="1371600" rtl="0" algn="l">
              <a:spcBef>
                <a:spcPts val="0"/>
              </a:spcBef>
              <a:spcAft>
                <a:spcPts val="0"/>
              </a:spcAft>
              <a:buSzPts val="1400"/>
              <a:buChar char="-"/>
            </a:pPr>
            <a:r>
              <a:rPr lang="en"/>
              <a:t>Game stats (home/away team, performance, fouls)</a:t>
            </a:r>
            <a:endParaRPr/>
          </a:p>
          <a:p>
            <a:pPr indent="-342900" lvl="0" marL="457200" rtl="0" algn="l">
              <a:spcBef>
                <a:spcPts val="0"/>
              </a:spcBef>
              <a:spcAft>
                <a:spcPts val="0"/>
              </a:spcAft>
              <a:buSzPts val="1800"/>
              <a:buChar char="-"/>
            </a:pPr>
            <a:r>
              <a:rPr lang="en"/>
              <a:t>Left image is the </a:t>
            </a:r>
            <a:r>
              <a:rPr lang="en"/>
              <a:t>interface for the official basketball reference site</a:t>
            </a:r>
            <a:endParaRPr/>
          </a:p>
        </p:txBody>
      </p:sp>
      <p:pic>
        <p:nvPicPr>
          <p:cNvPr id="81" name="Google Shape;81;p14"/>
          <p:cNvPicPr preferRelativeResize="0"/>
          <p:nvPr/>
        </p:nvPicPr>
        <p:blipFill rotWithShape="1">
          <a:blip r:embed="rId3">
            <a:alphaModFix/>
          </a:blip>
          <a:srcRect b="0" l="0" r="20286" t="0"/>
          <a:stretch/>
        </p:blipFill>
        <p:spPr>
          <a:xfrm>
            <a:off x="171050" y="1360888"/>
            <a:ext cx="2515075" cy="242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Mock Database</a:t>
            </a:r>
            <a:endParaRPr/>
          </a:p>
        </p:txBody>
      </p:sp>
      <p:sp>
        <p:nvSpPr>
          <p:cNvPr id="87" name="Google Shape;87;p15"/>
          <p:cNvSpPr txBox="1"/>
          <p:nvPr>
            <p:ph idx="1" type="body"/>
          </p:nvPr>
        </p:nvSpPr>
        <p:spPr>
          <a:xfrm>
            <a:off x="2400250" y="1088775"/>
            <a:ext cx="6321600" cy="1730400"/>
          </a:xfrm>
          <a:prstGeom prst="rect">
            <a:avLst/>
          </a:prstGeom>
        </p:spPr>
        <p:txBody>
          <a:bodyPr anchorCtr="0" anchor="t" bIns="91425" lIns="91425" spcFirstLastPara="1" rIns="91425" wrap="square" tIns="91425">
            <a:noAutofit/>
          </a:bodyPr>
          <a:lstStyle/>
          <a:p>
            <a:pPr indent="-320675" lvl="0" marL="457200" rtl="0" algn="l">
              <a:lnSpc>
                <a:spcPct val="115000"/>
              </a:lnSpc>
              <a:spcBef>
                <a:spcPts val="0"/>
              </a:spcBef>
              <a:spcAft>
                <a:spcPts val="0"/>
              </a:spcAft>
              <a:buSzPts val="1450"/>
              <a:buChar char="-"/>
            </a:pPr>
            <a:r>
              <a:rPr lang="en" sz="1450"/>
              <a:t>We created a database that simulates most of the key functions of basketball references </a:t>
            </a:r>
            <a:endParaRPr sz="1450"/>
          </a:p>
          <a:p>
            <a:pPr indent="-320675" lvl="0" marL="457200" rtl="0" algn="l">
              <a:lnSpc>
                <a:spcPct val="115000"/>
              </a:lnSpc>
              <a:spcBef>
                <a:spcPts val="0"/>
              </a:spcBef>
              <a:spcAft>
                <a:spcPts val="0"/>
              </a:spcAft>
              <a:buSzPts val="1450"/>
              <a:buChar char="-"/>
            </a:pPr>
            <a:r>
              <a:rPr lang="en" sz="1450"/>
              <a:t>Allowing users to look up data on each player and their performance (position, effective field goal) as well as teams (arena, location)</a:t>
            </a:r>
            <a:endParaRPr sz="1450"/>
          </a:p>
          <a:p>
            <a:pPr indent="-320675" lvl="0" marL="457200" rtl="0" algn="l">
              <a:lnSpc>
                <a:spcPct val="115000"/>
              </a:lnSpc>
              <a:spcBef>
                <a:spcPts val="0"/>
              </a:spcBef>
              <a:spcAft>
                <a:spcPts val="0"/>
              </a:spcAft>
              <a:buSzPts val="1450"/>
              <a:buChar char="-"/>
            </a:pPr>
            <a:r>
              <a:rPr lang="en" sz="1450"/>
              <a:t>Users can also look up games played in the first two months of 2022 season, as well as relevant news regarding their favourite player</a:t>
            </a:r>
            <a:endParaRPr sz="1450"/>
          </a:p>
        </p:txBody>
      </p:sp>
      <p:sp>
        <p:nvSpPr>
          <p:cNvPr id="88" name="Google Shape;88;p15"/>
          <p:cNvSpPr txBox="1"/>
          <p:nvPr>
            <p:ph type="title"/>
          </p:nvPr>
        </p:nvSpPr>
        <p:spPr>
          <a:xfrm>
            <a:off x="2400250" y="27476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did we get our data?</a:t>
            </a:r>
            <a:endParaRPr/>
          </a:p>
        </p:txBody>
      </p:sp>
      <p:sp>
        <p:nvSpPr>
          <p:cNvPr id="89" name="Google Shape;89;p15"/>
          <p:cNvSpPr txBox="1"/>
          <p:nvPr>
            <p:ph idx="1" type="body"/>
          </p:nvPr>
        </p:nvSpPr>
        <p:spPr>
          <a:xfrm>
            <a:off x="2534900" y="3308775"/>
            <a:ext cx="6321600" cy="1186800"/>
          </a:xfrm>
          <a:prstGeom prst="rect">
            <a:avLst/>
          </a:prstGeom>
        </p:spPr>
        <p:txBody>
          <a:bodyPr anchorCtr="0" anchor="t" bIns="91425" lIns="91425" spcFirstLastPara="1" rIns="91425" wrap="square" tIns="91425">
            <a:normAutofit lnSpcReduction="10000"/>
          </a:bodyPr>
          <a:lstStyle/>
          <a:p>
            <a:pPr indent="-327977" lvl="0" marL="457200" rtl="0" algn="l">
              <a:lnSpc>
                <a:spcPct val="115000"/>
              </a:lnSpc>
              <a:spcBef>
                <a:spcPts val="0"/>
              </a:spcBef>
              <a:spcAft>
                <a:spcPts val="0"/>
              </a:spcAft>
              <a:buSzPts val="1565"/>
              <a:buChar char="-"/>
            </a:pPr>
            <a:r>
              <a:rPr lang="en" sz="1565"/>
              <a:t>We gathered most of our data from the NBA </a:t>
            </a:r>
            <a:r>
              <a:rPr lang="en" sz="1565"/>
              <a:t>official</a:t>
            </a:r>
            <a:r>
              <a:rPr lang="en" sz="1565"/>
              <a:t> website, and the </a:t>
            </a:r>
            <a:r>
              <a:rPr lang="en" sz="1565"/>
              <a:t>official</a:t>
            </a:r>
            <a:r>
              <a:rPr lang="en" sz="1565"/>
              <a:t> basketball references site</a:t>
            </a:r>
            <a:endParaRPr sz="1565"/>
          </a:p>
          <a:p>
            <a:pPr indent="-327977" lvl="0" marL="457200" rtl="0" algn="l">
              <a:lnSpc>
                <a:spcPct val="115000"/>
              </a:lnSpc>
              <a:spcBef>
                <a:spcPts val="0"/>
              </a:spcBef>
              <a:spcAft>
                <a:spcPts val="0"/>
              </a:spcAft>
              <a:buSzPts val="1565"/>
              <a:buChar char="-"/>
            </a:pPr>
            <a:r>
              <a:rPr lang="en" sz="1565"/>
              <a:t>Downloaded and transformed data into 12 CSV files, and loaded them into our </a:t>
            </a:r>
            <a:r>
              <a:rPr lang="en" sz="1565"/>
              <a:t>database using the </a:t>
            </a:r>
            <a:r>
              <a:rPr i="1" lang="en" sz="1565"/>
              <a:t>psql copy</a:t>
            </a:r>
            <a:r>
              <a:rPr lang="en" sz="1565"/>
              <a:t> command</a:t>
            </a:r>
            <a:endParaRPr sz="1565"/>
          </a:p>
        </p:txBody>
      </p:sp>
      <p:pic>
        <p:nvPicPr>
          <p:cNvPr id="90" name="Google Shape;90;p15"/>
          <p:cNvPicPr preferRelativeResize="0"/>
          <p:nvPr/>
        </p:nvPicPr>
        <p:blipFill rotWithShape="1">
          <a:blip r:embed="rId3">
            <a:alphaModFix/>
          </a:blip>
          <a:srcRect b="0" l="0" r="48744" t="0"/>
          <a:stretch/>
        </p:blipFill>
        <p:spPr>
          <a:xfrm>
            <a:off x="189175" y="716225"/>
            <a:ext cx="1980376" cy="3941575"/>
          </a:xfrm>
          <a:prstGeom prst="rect">
            <a:avLst/>
          </a:prstGeom>
          <a:noFill/>
          <a:ln>
            <a:noFill/>
          </a:ln>
        </p:spPr>
      </p:pic>
      <p:pic>
        <p:nvPicPr>
          <p:cNvPr id="91" name="Google Shape;91;p15"/>
          <p:cNvPicPr preferRelativeResize="0"/>
          <p:nvPr/>
        </p:nvPicPr>
        <p:blipFill>
          <a:blip r:embed="rId4">
            <a:alphaModFix/>
          </a:blip>
          <a:stretch>
            <a:fillRect/>
          </a:stretch>
        </p:blipFill>
        <p:spPr>
          <a:xfrm>
            <a:off x="2400250" y="478925"/>
            <a:ext cx="5406625" cy="43213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Rules</a:t>
            </a:r>
            <a:endParaRPr/>
          </a:p>
        </p:txBody>
      </p:sp>
      <p:sp>
        <p:nvSpPr>
          <p:cNvPr id="97" name="Google Shape;97;p16"/>
          <p:cNvSpPr txBox="1"/>
          <p:nvPr>
            <p:ph idx="1" type="body"/>
          </p:nvPr>
        </p:nvSpPr>
        <p:spPr>
          <a:xfrm>
            <a:off x="2400250" y="1211350"/>
            <a:ext cx="6321600" cy="32130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en" sz="1100">
                <a:latin typeface="Arial"/>
                <a:ea typeface="Arial"/>
                <a:cs typeface="Arial"/>
                <a:sym typeface="Arial"/>
              </a:rPr>
              <a:t>Players are identified by a </a:t>
            </a:r>
            <a:r>
              <a:rPr i="1" lang="en" sz="1100">
                <a:latin typeface="Arial"/>
                <a:ea typeface="Arial"/>
                <a:cs typeface="Arial"/>
                <a:sym typeface="Arial"/>
              </a:rPr>
              <a:t>pid</a:t>
            </a:r>
            <a:r>
              <a:rPr lang="en" sz="1100">
                <a:latin typeface="Arial"/>
                <a:ea typeface="Arial"/>
                <a:cs typeface="Arial"/>
                <a:sym typeface="Arial"/>
              </a:rPr>
              <a:t>. All players have a </a:t>
            </a:r>
            <a:r>
              <a:rPr i="1" lang="en" sz="1100">
                <a:latin typeface="Arial"/>
                <a:ea typeface="Arial"/>
                <a:cs typeface="Arial"/>
                <a:sym typeface="Arial"/>
              </a:rPr>
              <a:t>name</a:t>
            </a:r>
            <a:r>
              <a:rPr lang="en" sz="1100">
                <a:latin typeface="Arial"/>
                <a:ea typeface="Arial"/>
                <a:cs typeface="Arial"/>
                <a:sym typeface="Arial"/>
              </a:rPr>
              <a:t>, </a:t>
            </a:r>
            <a:r>
              <a:rPr i="1" lang="en" sz="1100">
                <a:latin typeface="Arial"/>
                <a:ea typeface="Arial"/>
                <a:cs typeface="Arial"/>
                <a:sym typeface="Arial"/>
              </a:rPr>
              <a:t>age</a:t>
            </a:r>
            <a:r>
              <a:rPr lang="en" sz="1100">
                <a:latin typeface="Arial"/>
                <a:ea typeface="Arial"/>
                <a:cs typeface="Arial"/>
                <a:sym typeface="Arial"/>
              </a:rPr>
              <a:t>, playing position (</a:t>
            </a:r>
            <a:r>
              <a:rPr i="1" lang="en" sz="1100">
                <a:latin typeface="Arial"/>
                <a:ea typeface="Arial"/>
                <a:cs typeface="Arial"/>
                <a:sym typeface="Arial"/>
              </a:rPr>
              <a:t>position</a:t>
            </a:r>
            <a:r>
              <a:rPr lang="en" sz="1100">
                <a:latin typeface="Arial"/>
                <a:ea typeface="Arial"/>
                <a:cs typeface="Arial"/>
                <a:sym typeface="Arial"/>
              </a:rPr>
              <a:t>), and a team they belong to (</a:t>
            </a:r>
            <a:r>
              <a:rPr i="1" lang="en" sz="1100">
                <a:latin typeface="Arial"/>
                <a:ea typeface="Arial"/>
                <a:cs typeface="Arial"/>
                <a:sym typeface="Arial"/>
              </a:rPr>
              <a:t>tid</a:t>
            </a:r>
            <a:r>
              <a:rPr lang="en" sz="1100">
                <a:latin typeface="Arial"/>
                <a:ea typeface="Arial"/>
                <a:cs typeface="Arial"/>
                <a:sym typeface="Arial"/>
              </a:rPr>
              <a:t>). Not every player has an effective field goal percentage (</a:t>
            </a:r>
            <a:r>
              <a:rPr i="1" lang="en" sz="1100">
                <a:latin typeface="Arial"/>
                <a:ea typeface="Arial"/>
                <a:cs typeface="Arial"/>
                <a:sym typeface="Arial"/>
              </a:rPr>
              <a:t>efg</a:t>
            </a:r>
            <a:r>
              <a:rPr lang="en" sz="1100">
                <a:latin typeface="Arial"/>
                <a:ea typeface="Arial"/>
                <a:cs typeface="Arial"/>
                <a:sym typeface="Arial"/>
              </a:rPr>
              <a:t>) statistics. No two players have the same combination of </a:t>
            </a:r>
            <a:r>
              <a:rPr i="1" lang="en" sz="1100">
                <a:latin typeface="Arial"/>
                <a:ea typeface="Arial"/>
                <a:cs typeface="Arial"/>
                <a:sym typeface="Arial"/>
              </a:rPr>
              <a:t>name</a:t>
            </a:r>
            <a:r>
              <a:rPr lang="en" sz="1100">
                <a:latin typeface="Arial"/>
                <a:ea typeface="Arial"/>
                <a:cs typeface="Arial"/>
                <a:sym typeface="Arial"/>
              </a:rPr>
              <a:t>, </a:t>
            </a:r>
            <a:r>
              <a:rPr i="1" lang="en" sz="1100">
                <a:latin typeface="Arial"/>
                <a:ea typeface="Arial"/>
                <a:cs typeface="Arial"/>
                <a:sym typeface="Arial"/>
              </a:rPr>
              <a:t>age</a:t>
            </a:r>
            <a:r>
              <a:rPr lang="en" sz="1100">
                <a:latin typeface="Arial"/>
                <a:ea typeface="Arial"/>
                <a:cs typeface="Arial"/>
                <a:sym typeface="Arial"/>
              </a:rPr>
              <a:t>, and </a:t>
            </a:r>
            <a:r>
              <a:rPr i="1" lang="en" sz="1100">
                <a:latin typeface="Arial"/>
                <a:ea typeface="Arial"/>
                <a:cs typeface="Arial"/>
                <a:sym typeface="Arial"/>
              </a:rPr>
              <a:t>position</a:t>
            </a:r>
            <a:r>
              <a:rPr lang="en" sz="1100">
                <a:latin typeface="Arial"/>
                <a:ea typeface="Arial"/>
                <a:cs typeface="Arial"/>
                <a:sym typeface="Arial"/>
              </a:rPr>
              <a:t>. </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Player news is identified by a </a:t>
            </a:r>
            <a:r>
              <a:rPr i="1" lang="en" sz="1100">
                <a:latin typeface="Arial"/>
                <a:ea typeface="Arial"/>
                <a:cs typeface="Arial"/>
                <a:sym typeface="Arial"/>
              </a:rPr>
              <a:t>title</a:t>
            </a:r>
            <a:r>
              <a:rPr lang="en" sz="1100">
                <a:latin typeface="Arial"/>
                <a:ea typeface="Arial"/>
                <a:cs typeface="Arial"/>
                <a:sym typeface="Arial"/>
              </a:rPr>
              <a:t> and a </a:t>
            </a:r>
            <a:r>
              <a:rPr i="1" lang="en" sz="1100">
                <a:latin typeface="Arial"/>
                <a:ea typeface="Arial"/>
                <a:cs typeface="Arial"/>
                <a:sym typeface="Arial"/>
              </a:rPr>
              <a:t>pid. </a:t>
            </a:r>
            <a:r>
              <a:rPr lang="en" sz="1100">
                <a:latin typeface="Arial"/>
                <a:ea typeface="Arial"/>
                <a:cs typeface="Arial"/>
                <a:sym typeface="Arial"/>
              </a:rPr>
              <a:t>All player news have a </a:t>
            </a:r>
            <a:r>
              <a:rPr i="1" lang="en" sz="1100">
                <a:latin typeface="Arial"/>
                <a:ea typeface="Arial"/>
                <a:cs typeface="Arial"/>
                <a:sym typeface="Arial"/>
              </a:rPr>
              <a:t>title</a:t>
            </a:r>
            <a:r>
              <a:rPr lang="en" sz="1100">
                <a:latin typeface="Arial"/>
                <a:ea typeface="Arial"/>
                <a:cs typeface="Arial"/>
                <a:sym typeface="Arial"/>
              </a:rPr>
              <a:t> and a </a:t>
            </a:r>
            <a:r>
              <a:rPr i="1" lang="en" sz="1100">
                <a:latin typeface="Arial"/>
                <a:ea typeface="Arial"/>
                <a:cs typeface="Arial"/>
                <a:sym typeface="Arial"/>
              </a:rPr>
              <a:t>link</a:t>
            </a:r>
            <a:r>
              <a:rPr lang="en" sz="1100">
                <a:latin typeface="Arial"/>
                <a:ea typeface="Arial"/>
                <a:cs typeface="Arial"/>
                <a:sym typeface="Arial"/>
              </a:rPr>
              <a:t>. No two player news have the same combination of </a:t>
            </a:r>
            <a:r>
              <a:rPr i="1" lang="en" sz="1100">
                <a:latin typeface="Arial"/>
                <a:ea typeface="Arial"/>
                <a:cs typeface="Arial"/>
                <a:sym typeface="Arial"/>
              </a:rPr>
              <a:t>title</a:t>
            </a:r>
            <a:r>
              <a:rPr lang="en" sz="1100">
                <a:latin typeface="Arial"/>
                <a:ea typeface="Arial"/>
                <a:cs typeface="Arial"/>
                <a:sym typeface="Arial"/>
              </a:rPr>
              <a:t> and </a:t>
            </a:r>
            <a:r>
              <a:rPr i="1" lang="en" sz="1100">
                <a:latin typeface="Arial"/>
                <a:ea typeface="Arial"/>
                <a:cs typeface="Arial"/>
                <a:sym typeface="Arial"/>
              </a:rPr>
              <a:t>link</a:t>
            </a:r>
            <a:r>
              <a:rPr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Teams are identified by a </a:t>
            </a:r>
            <a:r>
              <a:rPr i="1" lang="en" sz="1100">
                <a:latin typeface="Arial"/>
                <a:ea typeface="Arial"/>
                <a:cs typeface="Arial"/>
                <a:sym typeface="Arial"/>
              </a:rPr>
              <a:t>tid</a:t>
            </a:r>
            <a:r>
              <a:rPr lang="en" sz="1100">
                <a:latin typeface="Arial"/>
                <a:ea typeface="Arial"/>
                <a:cs typeface="Arial"/>
                <a:sym typeface="Arial"/>
              </a:rPr>
              <a:t>. All teams have a </a:t>
            </a:r>
            <a:r>
              <a:rPr i="1" lang="en" sz="1100">
                <a:latin typeface="Arial"/>
                <a:ea typeface="Arial"/>
                <a:cs typeface="Arial"/>
                <a:sym typeface="Arial"/>
              </a:rPr>
              <a:t>name</a:t>
            </a:r>
            <a:r>
              <a:rPr lang="en" sz="1100">
                <a:latin typeface="Arial"/>
                <a:ea typeface="Arial"/>
                <a:cs typeface="Arial"/>
                <a:sym typeface="Arial"/>
              </a:rPr>
              <a:t> and a </a:t>
            </a:r>
            <a:r>
              <a:rPr i="1" lang="en" sz="1100">
                <a:latin typeface="Arial"/>
                <a:ea typeface="Arial"/>
                <a:cs typeface="Arial"/>
                <a:sym typeface="Arial"/>
              </a:rPr>
              <a:t>homeCity</a:t>
            </a:r>
            <a:r>
              <a:rPr lang="en" sz="1100">
                <a:latin typeface="Arial"/>
                <a:ea typeface="Arial"/>
                <a:cs typeface="Arial"/>
                <a:sym typeface="Arial"/>
              </a:rPr>
              <a:t>. No two teams have the same </a:t>
            </a:r>
            <a:r>
              <a:rPr i="1" lang="en" sz="1100">
                <a:latin typeface="Arial"/>
                <a:ea typeface="Arial"/>
                <a:cs typeface="Arial"/>
                <a:sym typeface="Arial"/>
              </a:rPr>
              <a:t>name</a:t>
            </a:r>
            <a:r>
              <a:rPr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Coaches (all of them are head coaches) are identified by a </a:t>
            </a:r>
            <a:r>
              <a:rPr i="1" lang="en" sz="1100">
                <a:latin typeface="Arial"/>
                <a:ea typeface="Arial"/>
                <a:cs typeface="Arial"/>
                <a:sym typeface="Arial"/>
              </a:rPr>
              <a:t>cid</a:t>
            </a:r>
            <a:r>
              <a:rPr lang="en" sz="1100">
                <a:latin typeface="Arial"/>
                <a:ea typeface="Arial"/>
                <a:cs typeface="Arial"/>
                <a:sym typeface="Arial"/>
              </a:rPr>
              <a:t>. All coaches have a </a:t>
            </a:r>
            <a:r>
              <a:rPr i="1" lang="en" sz="1100">
                <a:latin typeface="Arial"/>
                <a:ea typeface="Arial"/>
                <a:cs typeface="Arial"/>
                <a:sym typeface="Arial"/>
              </a:rPr>
              <a:t>coachName</a:t>
            </a:r>
            <a:r>
              <a:rPr lang="en" sz="1100">
                <a:latin typeface="Arial"/>
                <a:ea typeface="Arial"/>
                <a:cs typeface="Arial"/>
                <a:sym typeface="Arial"/>
              </a:rPr>
              <a:t>, the team they coach for (</a:t>
            </a:r>
            <a:r>
              <a:rPr i="1" lang="en" sz="1100">
                <a:latin typeface="Arial"/>
                <a:ea typeface="Arial"/>
                <a:cs typeface="Arial"/>
                <a:sym typeface="Arial"/>
              </a:rPr>
              <a:t>tid</a:t>
            </a:r>
            <a:r>
              <a:rPr lang="en" sz="1100">
                <a:latin typeface="Arial"/>
                <a:ea typeface="Arial"/>
                <a:cs typeface="Arial"/>
                <a:sym typeface="Arial"/>
              </a:rPr>
              <a:t>), and the date they began coaching (</a:t>
            </a:r>
            <a:r>
              <a:rPr i="1" lang="en" sz="1100">
                <a:latin typeface="Arial"/>
                <a:ea typeface="Arial"/>
                <a:cs typeface="Arial"/>
                <a:sym typeface="Arial"/>
              </a:rPr>
              <a:t>startDate</a:t>
            </a:r>
            <a:r>
              <a:rPr lang="en" sz="1100">
                <a:latin typeface="Arial"/>
                <a:ea typeface="Arial"/>
                <a:cs typeface="Arial"/>
                <a:sym typeface="Arial"/>
              </a:rPr>
              <a:t>). No two coaches coach for the same team. No two coaches have the same combination of </a:t>
            </a:r>
            <a:r>
              <a:rPr i="1" lang="en" sz="1100">
                <a:latin typeface="Arial"/>
                <a:ea typeface="Arial"/>
                <a:cs typeface="Arial"/>
                <a:sym typeface="Arial"/>
              </a:rPr>
              <a:t>coachName</a:t>
            </a:r>
            <a:r>
              <a:rPr lang="en" sz="1100">
                <a:latin typeface="Arial"/>
                <a:ea typeface="Arial"/>
                <a:cs typeface="Arial"/>
                <a:sym typeface="Arial"/>
              </a:rPr>
              <a:t> and </a:t>
            </a:r>
            <a:r>
              <a:rPr i="1" lang="en" sz="1100">
                <a:latin typeface="Arial"/>
                <a:ea typeface="Arial"/>
                <a:cs typeface="Arial"/>
                <a:sym typeface="Arial"/>
              </a:rPr>
              <a:t>tid</a:t>
            </a:r>
            <a:r>
              <a:rPr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Arenas are identified by an </a:t>
            </a:r>
            <a:r>
              <a:rPr i="1" lang="en" sz="1100">
                <a:latin typeface="Arial"/>
                <a:ea typeface="Arial"/>
                <a:cs typeface="Arial"/>
                <a:sym typeface="Arial"/>
              </a:rPr>
              <a:t>aid</a:t>
            </a:r>
            <a:r>
              <a:rPr lang="en" sz="1100">
                <a:latin typeface="Arial"/>
                <a:ea typeface="Arial"/>
                <a:cs typeface="Arial"/>
                <a:sym typeface="Arial"/>
              </a:rPr>
              <a:t>. All arenas have a </a:t>
            </a:r>
            <a:r>
              <a:rPr i="1" lang="en" sz="1100">
                <a:latin typeface="Arial"/>
                <a:ea typeface="Arial"/>
                <a:cs typeface="Arial"/>
                <a:sym typeface="Arial"/>
              </a:rPr>
              <a:t>name</a:t>
            </a:r>
            <a:r>
              <a:rPr lang="en" sz="1100">
                <a:latin typeface="Arial"/>
                <a:ea typeface="Arial"/>
                <a:cs typeface="Arial"/>
                <a:sym typeface="Arial"/>
              </a:rPr>
              <a:t> and a </a:t>
            </a:r>
            <a:r>
              <a:rPr i="1" lang="en" sz="1100">
                <a:latin typeface="Arial"/>
                <a:ea typeface="Arial"/>
                <a:cs typeface="Arial"/>
                <a:sym typeface="Arial"/>
              </a:rPr>
              <a:t>location</a:t>
            </a:r>
            <a:r>
              <a:rPr lang="en" sz="1100">
                <a:latin typeface="Arial"/>
                <a:ea typeface="Arial"/>
                <a:cs typeface="Arial"/>
                <a:sym typeface="Arial"/>
              </a:rPr>
              <a:t>. No two arenas have the same </a:t>
            </a:r>
            <a:r>
              <a:rPr i="1" lang="en" sz="1100">
                <a:latin typeface="Arial"/>
                <a:ea typeface="Arial"/>
                <a:cs typeface="Arial"/>
                <a:sym typeface="Arial"/>
              </a:rPr>
              <a:t>name</a:t>
            </a:r>
            <a:r>
              <a:rPr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Sponsors are identified by a </a:t>
            </a:r>
            <a:r>
              <a:rPr i="1" lang="en" sz="1100">
                <a:latin typeface="Arial"/>
                <a:ea typeface="Arial"/>
                <a:cs typeface="Arial"/>
                <a:sym typeface="Arial"/>
              </a:rPr>
              <a:t>sid </a:t>
            </a:r>
            <a:r>
              <a:rPr lang="en" sz="1100">
                <a:latin typeface="Arial"/>
                <a:ea typeface="Arial"/>
                <a:cs typeface="Arial"/>
                <a:sym typeface="Arial"/>
              </a:rPr>
              <a:t>and a </a:t>
            </a:r>
            <a:r>
              <a:rPr i="1" lang="en" sz="1100">
                <a:latin typeface="Arial"/>
                <a:ea typeface="Arial"/>
                <a:cs typeface="Arial"/>
                <a:sym typeface="Arial"/>
              </a:rPr>
              <a:t>tid. </a:t>
            </a:r>
            <a:r>
              <a:rPr lang="en" sz="1100">
                <a:latin typeface="Arial"/>
                <a:ea typeface="Arial"/>
                <a:cs typeface="Arial"/>
                <a:sym typeface="Arial"/>
              </a:rPr>
              <a:t>All sponsors have a </a:t>
            </a:r>
            <a:r>
              <a:rPr i="1" lang="en" sz="1100">
                <a:latin typeface="Arial"/>
                <a:ea typeface="Arial"/>
                <a:cs typeface="Arial"/>
                <a:sym typeface="Arial"/>
              </a:rPr>
              <a:t>name</a:t>
            </a:r>
            <a:r>
              <a:rPr lang="en" sz="1100">
                <a:latin typeface="Arial"/>
                <a:ea typeface="Arial"/>
                <a:cs typeface="Arial"/>
                <a:sym typeface="Arial"/>
              </a:rPr>
              <a:t>. No two sponsors have the same </a:t>
            </a:r>
            <a:r>
              <a:rPr i="1" lang="en" sz="1100">
                <a:latin typeface="Arial"/>
                <a:ea typeface="Arial"/>
                <a:cs typeface="Arial"/>
                <a:sym typeface="Arial"/>
              </a:rPr>
              <a:t>name</a:t>
            </a:r>
            <a:r>
              <a:rPr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GameDates are identified by a </a:t>
            </a:r>
            <a:r>
              <a:rPr i="1" lang="en" sz="1100">
                <a:latin typeface="Arial"/>
                <a:ea typeface="Arial"/>
                <a:cs typeface="Arial"/>
                <a:sym typeface="Arial"/>
              </a:rPr>
              <a:t>gameDate</a:t>
            </a:r>
            <a:r>
              <a:rPr lang="en" sz="1100">
                <a:latin typeface="Arial"/>
                <a:ea typeface="Arial"/>
                <a:cs typeface="Arial"/>
                <a:sym typeface="Arial"/>
              </a:rPr>
              <a:t>.</a:t>
            </a:r>
            <a:endParaRPr sz="1100">
              <a:solidFill>
                <a:srgbClr val="24292F"/>
              </a:solidFill>
              <a:highlight>
                <a:srgbClr val="FFFFFF"/>
              </a:highlight>
            </a:endParaRPr>
          </a:p>
        </p:txBody>
      </p:sp>
      <p:pic>
        <p:nvPicPr>
          <p:cNvPr id="98" name="Google Shape;98;p16"/>
          <p:cNvPicPr preferRelativeResize="0"/>
          <p:nvPr/>
        </p:nvPicPr>
        <p:blipFill>
          <a:blip r:embed="rId3">
            <a:alphaModFix/>
          </a:blip>
          <a:stretch>
            <a:fillRect/>
          </a:stretch>
        </p:blipFill>
        <p:spPr>
          <a:xfrm>
            <a:off x="137725" y="1796425"/>
            <a:ext cx="2386526" cy="1364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Rules (Continued)</a:t>
            </a:r>
            <a:endParaRPr/>
          </a:p>
        </p:txBody>
      </p:sp>
      <p:sp>
        <p:nvSpPr>
          <p:cNvPr id="104" name="Google Shape;104;p17"/>
          <p:cNvSpPr txBox="1"/>
          <p:nvPr>
            <p:ph idx="1" type="body"/>
          </p:nvPr>
        </p:nvSpPr>
        <p:spPr>
          <a:xfrm>
            <a:off x="2400262" y="1115451"/>
            <a:ext cx="6321600" cy="30024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SzPts val="1100"/>
              <a:buFont typeface="Arial"/>
              <a:buChar char="●"/>
            </a:pPr>
            <a:r>
              <a:rPr lang="en" sz="1100">
                <a:latin typeface="Arial"/>
                <a:ea typeface="Arial"/>
                <a:cs typeface="Arial"/>
                <a:sym typeface="Arial"/>
              </a:rPr>
              <a:t>Referees are identified by a </a:t>
            </a:r>
            <a:r>
              <a:rPr i="1" lang="en" sz="1100">
                <a:latin typeface="Arial"/>
                <a:ea typeface="Arial"/>
                <a:cs typeface="Arial"/>
                <a:sym typeface="Arial"/>
              </a:rPr>
              <a:t>rid</a:t>
            </a:r>
            <a:r>
              <a:rPr lang="en" sz="1100">
                <a:latin typeface="Arial"/>
                <a:ea typeface="Arial"/>
                <a:cs typeface="Arial"/>
                <a:sym typeface="Arial"/>
              </a:rPr>
              <a:t>. All referees have a </a:t>
            </a:r>
            <a:r>
              <a:rPr i="1" lang="en" sz="1100">
                <a:latin typeface="Arial"/>
                <a:ea typeface="Arial"/>
                <a:cs typeface="Arial"/>
                <a:sym typeface="Arial"/>
              </a:rPr>
              <a:t>name</a:t>
            </a:r>
            <a:r>
              <a:rPr lang="en" sz="1100">
                <a:latin typeface="Arial"/>
                <a:ea typeface="Arial"/>
                <a:cs typeface="Arial"/>
                <a:sym typeface="Arial"/>
              </a:rPr>
              <a:t> and a </a:t>
            </a:r>
            <a:r>
              <a:rPr i="1" lang="en" sz="1100">
                <a:latin typeface="Arial"/>
                <a:ea typeface="Arial"/>
                <a:cs typeface="Arial"/>
                <a:sym typeface="Arial"/>
              </a:rPr>
              <a:t>yoe</a:t>
            </a:r>
            <a:r>
              <a:rPr lang="en" sz="1100">
                <a:latin typeface="Arial"/>
                <a:ea typeface="Arial"/>
                <a:cs typeface="Arial"/>
                <a:sym typeface="Arial"/>
              </a:rPr>
              <a:t> (years of experience in officiating basketball games)</a:t>
            </a:r>
            <a:r>
              <a:rPr b="1" lang="en" sz="1100">
                <a:latin typeface="Arial"/>
                <a:ea typeface="Arial"/>
                <a:cs typeface="Arial"/>
                <a:sym typeface="Arial"/>
              </a:rPr>
              <a: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Each team has at least one player and at most 15 players. Each player belongs to exactly one team. Each team is coached by exactly one head coach and each head coach trains exactly one team. Each team resides in exactly one arena. Each arena is homed to at least one team and at most two teams.</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Sponsors sponsor teams, and are only included in our database if the team they sponsor is in the database. Each sponsor sponsors exactly one team. Each team can be sponsored by any number of sponsors. </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Player news is generated by players, and is only included in our database if the relevant player is recorded in the database. Each player news refers to exactly one player. Each player can have any number of player news.</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Each game is played by exactly two teams and has exactly one game date. No two games have the same two participating teams and game date. Each game is monitored by exactly one official referee and is hosted in exactly one arena. Each referee can monitor any number of games. Each arena can host at most two games in one day. However, each arena can host multiple games throughout the seasons.</a:t>
            </a:r>
            <a:endParaRPr sz="1100">
              <a:solidFill>
                <a:srgbClr val="24292F"/>
              </a:solidFill>
              <a:highlight>
                <a:srgbClr val="FFFFFF"/>
              </a:highlight>
            </a:endParaRPr>
          </a:p>
          <a:p>
            <a:pPr indent="0" lvl="0" marL="0" rtl="0" algn="l">
              <a:spcBef>
                <a:spcPts val="0"/>
              </a:spcBef>
              <a:spcAft>
                <a:spcPts val="1200"/>
              </a:spcAft>
              <a:buNone/>
            </a:pPr>
            <a:r>
              <a:t/>
            </a:r>
            <a:endParaRPr sz="1100"/>
          </a:p>
        </p:txBody>
      </p:sp>
      <p:pic>
        <p:nvPicPr>
          <p:cNvPr id="105" name="Google Shape;105;p17"/>
          <p:cNvPicPr preferRelativeResize="0"/>
          <p:nvPr/>
        </p:nvPicPr>
        <p:blipFill>
          <a:blip r:embed="rId3">
            <a:alphaModFix/>
          </a:blip>
          <a:stretch>
            <a:fillRect/>
          </a:stretch>
        </p:blipFill>
        <p:spPr>
          <a:xfrm>
            <a:off x="137725" y="1796425"/>
            <a:ext cx="2386526" cy="1364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Sets &amp; Cluster</a:t>
            </a:r>
            <a:endParaRPr/>
          </a:p>
        </p:txBody>
      </p:sp>
      <p:sp>
        <p:nvSpPr>
          <p:cNvPr id="111" name="Google Shape;111;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Font typeface="Arial"/>
              <a:buChar char="●"/>
            </a:pPr>
            <a:r>
              <a:rPr lang="en" sz="1300">
                <a:latin typeface="Arial"/>
                <a:ea typeface="Arial"/>
                <a:cs typeface="Arial"/>
                <a:sym typeface="Arial"/>
              </a:rPr>
              <a:t>Players (</a:t>
            </a:r>
            <a:r>
              <a:rPr i="1" lang="en" sz="1300" u="sng">
                <a:latin typeface="Arial"/>
                <a:ea typeface="Arial"/>
                <a:cs typeface="Arial"/>
                <a:sym typeface="Arial"/>
              </a:rPr>
              <a:t>pid</a:t>
            </a:r>
            <a:r>
              <a:rPr lang="en" sz="1300">
                <a:latin typeface="Arial"/>
                <a:ea typeface="Arial"/>
                <a:cs typeface="Arial"/>
                <a:sym typeface="Arial"/>
              </a:rPr>
              <a:t>: integer, </a:t>
            </a:r>
            <a:r>
              <a:rPr i="1" lang="en" sz="1300">
                <a:latin typeface="Arial"/>
                <a:ea typeface="Arial"/>
                <a:cs typeface="Arial"/>
                <a:sym typeface="Arial"/>
              </a:rPr>
              <a:t>name</a:t>
            </a:r>
            <a:r>
              <a:rPr lang="en" sz="1300">
                <a:latin typeface="Arial"/>
                <a:ea typeface="Arial"/>
                <a:cs typeface="Arial"/>
                <a:sym typeface="Arial"/>
              </a:rPr>
              <a:t>: string, </a:t>
            </a:r>
            <a:r>
              <a:rPr i="1" lang="en" sz="1300">
                <a:latin typeface="Arial"/>
                <a:ea typeface="Arial"/>
                <a:cs typeface="Arial"/>
                <a:sym typeface="Arial"/>
              </a:rPr>
              <a:t>age</a:t>
            </a:r>
            <a:r>
              <a:rPr lang="en" sz="1300">
                <a:latin typeface="Arial"/>
                <a:ea typeface="Arial"/>
                <a:cs typeface="Arial"/>
                <a:sym typeface="Arial"/>
              </a:rPr>
              <a:t>: integer, </a:t>
            </a:r>
            <a:r>
              <a:rPr i="1" lang="en" sz="1300">
                <a:latin typeface="Arial"/>
                <a:ea typeface="Arial"/>
                <a:cs typeface="Arial"/>
                <a:sym typeface="Arial"/>
              </a:rPr>
              <a:t>position</a:t>
            </a:r>
            <a:r>
              <a:rPr lang="en" sz="1300">
                <a:latin typeface="Arial"/>
                <a:ea typeface="Arial"/>
                <a:cs typeface="Arial"/>
                <a:sym typeface="Arial"/>
              </a:rPr>
              <a:t>: string, </a:t>
            </a:r>
            <a:r>
              <a:rPr i="1" lang="en" sz="1300">
                <a:latin typeface="Arial"/>
                <a:ea typeface="Arial"/>
                <a:cs typeface="Arial"/>
                <a:sym typeface="Arial"/>
              </a:rPr>
              <a:t>tid</a:t>
            </a:r>
            <a:r>
              <a:rPr lang="en" sz="1300">
                <a:latin typeface="Arial"/>
                <a:ea typeface="Arial"/>
                <a:cs typeface="Arial"/>
                <a:sym typeface="Arial"/>
              </a:rPr>
              <a:t>: integer, </a:t>
            </a:r>
            <a:r>
              <a:rPr i="1" lang="en" sz="1300">
                <a:latin typeface="Arial"/>
                <a:ea typeface="Arial"/>
                <a:cs typeface="Arial"/>
                <a:sym typeface="Arial"/>
              </a:rPr>
              <a:t>efg</a:t>
            </a:r>
            <a:r>
              <a:rPr lang="en" sz="1300">
                <a:latin typeface="Arial"/>
                <a:ea typeface="Arial"/>
                <a:cs typeface="Arial"/>
                <a:sym typeface="Arial"/>
              </a:rPr>
              <a:t>: decimal)</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Teams (</a:t>
            </a:r>
            <a:r>
              <a:rPr i="1" lang="en" sz="1300" u="sng">
                <a:latin typeface="Arial"/>
                <a:ea typeface="Arial"/>
                <a:cs typeface="Arial"/>
                <a:sym typeface="Arial"/>
              </a:rPr>
              <a:t>tid</a:t>
            </a:r>
            <a:r>
              <a:rPr lang="en" sz="1300">
                <a:latin typeface="Arial"/>
                <a:ea typeface="Arial"/>
                <a:cs typeface="Arial"/>
                <a:sym typeface="Arial"/>
              </a:rPr>
              <a:t>: integer, </a:t>
            </a:r>
            <a:r>
              <a:rPr i="1" lang="en" sz="1300">
                <a:latin typeface="Arial"/>
                <a:ea typeface="Arial"/>
                <a:cs typeface="Arial"/>
                <a:sym typeface="Arial"/>
              </a:rPr>
              <a:t>name</a:t>
            </a:r>
            <a:r>
              <a:rPr lang="en" sz="1300">
                <a:latin typeface="Arial"/>
                <a:ea typeface="Arial"/>
                <a:cs typeface="Arial"/>
                <a:sym typeface="Arial"/>
              </a:rPr>
              <a:t>: string, </a:t>
            </a:r>
            <a:r>
              <a:rPr i="1" lang="en" sz="1300">
                <a:latin typeface="Arial"/>
                <a:ea typeface="Arial"/>
                <a:cs typeface="Arial"/>
                <a:sym typeface="Arial"/>
              </a:rPr>
              <a:t>homeCity</a:t>
            </a:r>
            <a:r>
              <a:rPr lang="en" sz="1300">
                <a:latin typeface="Arial"/>
                <a:ea typeface="Arial"/>
                <a:cs typeface="Arial"/>
                <a:sym typeface="Arial"/>
              </a:rPr>
              <a:t>: string)</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Coaches (</a:t>
            </a:r>
            <a:r>
              <a:rPr i="1" lang="en" sz="1300" u="sng">
                <a:latin typeface="Arial"/>
                <a:ea typeface="Arial"/>
                <a:cs typeface="Arial"/>
                <a:sym typeface="Arial"/>
              </a:rPr>
              <a:t>cid</a:t>
            </a:r>
            <a:r>
              <a:rPr lang="en" sz="1300">
                <a:latin typeface="Arial"/>
                <a:ea typeface="Arial"/>
                <a:cs typeface="Arial"/>
                <a:sym typeface="Arial"/>
              </a:rPr>
              <a:t>: integer, </a:t>
            </a:r>
            <a:r>
              <a:rPr i="1" lang="en" sz="1300">
                <a:latin typeface="Arial"/>
                <a:ea typeface="Arial"/>
                <a:cs typeface="Arial"/>
                <a:sym typeface="Arial"/>
              </a:rPr>
              <a:t>tid</a:t>
            </a:r>
            <a:r>
              <a:rPr lang="en" sz="1300">
                <a:latin typeface="Arial"/>
                <a:ea typeface="Arial"/>
                <a:cs typeface="Arial"/>
                <a:sym typeface="Arial"/>
              </a:rPr>
              <a:t>: integer, </a:t>
            </a:r>
            <a:r>
              <a:rPr i="1" lang="en" sz="1300">
                <a:latin typeface="Arial"/>
                <a:ea typeface="Arial"/>
                <a:cs typeface="Arial"/>
                <a:sym typeface="Arial"/>
              </a:rPr>
              <a:t>coachName</a:t>
            </a:r>
            <a:r>
              <a:rPr lang="en" sz="1300">
                <a:latin typeface="Arial"/>
                <a:ea typeface="Arial"/>
                <a:cs typeface="Arial"/>
                <a:sym typeface="Arial"/>
              </a:rPr>
              <a:t>: string, </a:t>
            </a:r>
            <a:r>
              <a:rPr i="1" lang="en" sz="1300">
                <a:latin typeface="Arial"/>
                <a:ea typeface="Arial"/>
                <a:cs typeface="Arial"/>
                <a:sym typeface="Arial"/>
              </a:rPr>
              <a:t>startDate</a:t>
            </a:r>
            <a:r>
              <a:rPr lang="en" sz="1300">
                <a:latin typeface="Arial"/>
                <a:ea typeface="Arial"/>
                <a:cs typeface="Arial"/>
                <a:sym typeface="Arial"/>
              </a:rPr>
              <a:t>: date)</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Arenas (</a:t>
            </a:r>
            <a:r>
              <a:rPr i="1" lang="en" sz="1300" u="sng">
                <a:latin typeface="Arial"/>
                <a:ea typeface="Arial"/>
                <a:cs typeface="Arial"/>
                <a:sym typeface="Arial"/>
              </a:rPr>
              <a:t>aid</a:t>
            </a:r>
            <a:r>
              <a:rPr lang="en" sz="1300">
                <a:latin typeface="Arial"/>
                <a:ea typeface="Arial"/>
                <a:cs typeface="Arial"/>
                <a:sym typeface="Arial"/>
              </a:rPr>
              <a:t>: integer, </a:t>
            </a:r>
            <a:r>
              <a:rPr i="1" lang="en" sz="1300">
                <a:latin typeface="Arial"/>
                <a:ea typeface="Arial"/>
                <a:cs typeface="Arial"/>
                <a:sym typeface="Arial"/>
              </a:rPr>
              <a:t>name</a:t>
            </a:r>
            <a:r>
              <a:rPr lang="en" sz="1300">
                <a:latin typeface="Arial"/>
                <a:ea typeface="Arial"/>
                <a:cs typeface="Arial"/>
                <a:sym typeface="Arial"/>
              </a:rPr>
              <a:t>: string, </a:t>
            </a:r>
            <a:r>
              <a:rPr i="1" lang="en" sz="1300">
                <a:latin typeface="Arial"/>
                <a:ea typeface="Arial"/>
                <a:cs typeface="Arial"/>
                <a:sym typeface="Arial"/>
              </a:rPr>
              <a:t>location</a:t>
            </a:r>
            <a:r>
              <a:rPr lang="en" sz="1300">
                <a:latin typeface="Arial"/>
                <a:ea typeface="Arial"/>
                <a:cs typeface="Arial"/>
                <a:sym typeface="Arial"/>
              </a:rPr>
              <a:t>: string)</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PlayerNews (</a:t>
            </a:r>
            <a:r>
              <a:rPr i="1" lang="en" sz="1300" u="sng">
                <a:latin typeface="Arial"/>
                <a:ea typeface="Arial"/>
                <a:cs typeface="Arial"/>
                <a:sym typeface="Arial"/>
              </a:rPr>
              <a:t>title</a:t>
            </a:r>
            <a:r>
              <a:rPr lang="en" sz="1300">
                <a:latin typeface="Arial"/>
                <a:ea typeface="Arial"/>
                <a:cs typeface="Arial"/>
                <a:sym typeface="Arial"/>
              </a:rPr>
              <a:t>: string, </a:t>
            </a:r>
            <a:r>
              <a:rPr i="1" lang="en" sz="1300" u="sng">
                <a:latin typeface="Arial"/>
                <a:ea typeface="Arial"/>
                <a:cs typeface="Arial"/>
                <a:sym typeface="Arial"/>
              </a:rPr>
              <a:t>pid</a:t>
            </a:r>
            <a:r>
              <a:rPr lang="en" sz="1300">
                <a:latin typeface="Arial"/>
                <a:ea typeface="Arial"/>
                <a:cs typeface="Arial"/>
                <a:sym typeface="Arial"/>
              </a:rPr>
              <a:t>: integer, </a:t>
            </a:r>
            <a:r>
              <a:rPr i="1" lang="en" sz="1300">
                <a:latin typeface="Arial"/>
                <a:ea typeface="Arial"/>
                <a:cs typeface="Arial"/>
                <a:sym typeface="Arial"/>
              </a:rPr>
              <a:t>link</a:t>
            </a:r>
            <a:r>
              <a:rPr lang="en" sz="1300">
                <a:latin typeface="Arial"/>
                <a:ea typeface="Arial"/>
                <a:cs typeface="Arial"/>
                <a:sym typeface="Arial"/>
              </a:rPr>
              <a:t>: string)</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Sponsors (</a:t>
            </a:r>
            <a:r>
              <a:rPr i="1" lang="en" sz="1300" u="sng">
                <a:latin typeface="Arial"/>
                <a:ea typeface="Arial"/>
                <a:cs typeface="Arial"/>
                <a:sym typeface="Arial"/>
              </a:rPr>
              <a:t>sid</a:t>
            </a:r>
            <a:r>
              <a:rPr lang="en" sz="1300">
                <a:latin typeface="Arial"/>
                <a:ea typeface="Arial"/>
                <a:cs typeface="Arial"/>
                <a:sym typeface="Arial"/>
              </a:rPr>
              <a:t>: integer, </a:t>
            </a:r>
            <a:r>
              <a:rPr i="1" lang="en" sz="1300" u="sng">
                <a:latin typeface="Arial"/>
                <a:ea typeface="Arial"/>
                <a:cs typeface="Arial"/>
                <a:sym typeface="Arial"/>
              </a:rPr>
              <a:t>tid</a:t>
            </a:r>
            <a:r>
              <a:rPr lang="en" sz="1300">
                <a:latin typeface="Arial"/>
                <a:ea typeface="Arial"/>
                <a:cs typeface="Arial"/>
                <a:sym typeface="Arial"/>
              </a:rPr>
              <a:t>: integer, </a:t>
            </a:r>
            <a:r>
              <a:rPr i="1" lang="en" sz="1300">
                <a:latin typeface="Arial"/>
                <a:ea typeface="Arial"/>
                <a:cs typeface="Arial"/>
                <a:sym typeface="Arial"/>
              </a:rPr>
              <a:t>name</a:t>
            </a:r>
            <a:r>
              <a:rPr lang="en" sz="1300">
                <a:latin typeface="Arial"/>
                <a:ea typeface="Arial"/>
                <a:cs typeface="Arial"/>
                <a:sym typeface="Arial"/>
              </a:rPr>
              <a:t>: string)</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GameDates (</a:t>
            </a:r>
            <a:r>
              <a:rPr i="1" lang="en" sz="1300" u="sng">
                <a:latin typeface="Arial"/>
                <a:ea typeface="Arial"/>
                <a:cs typeface="Arial"/>
                <a:sym typeface="Arial"/>
              </a:rPr>
              <a:t>gameDate</a:t>
            </a:r>
            <a:r>
              <a:rPr lang="en" sz="1300">
                <a:latin typeface="Arial"/>
                <a:ea typeface="Arial"/>
                <a:cs typeface="Arial"/>
                <a:sym typeface="Arial"/>
              </a:rPr>
              <a:t>: date)</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Referees (</a:t>
            </a:r>
            <a:r>
              <a:rPr i="1" lang="en" sz="1300" u="sng">
                <a:latin typeface="Arial"/>
                <a:ea typeface="Arial"/>
                <a:cs typeface="Arial"/>
                <a:sym typeface="Arial"/>
              </a:rPr>
              <a:t>rid</a:t>
            </a:r>
            <a:r>
              <a:rPr lang="en" sz="1300">
                <a:latin typeface="Arial"/>
                <a:ea typeface="Arial"/>
                <a:cs typeface="Arial"/>
                <a:sym typeface="Arial"/>
              </a:rPr>
              <a:t>: integer, </a:t>
            </a:r>
            <a:r>
              <a:rPr i="1" lang="en" sz="1300">
                <a:latin typeface="Arial"/>
                <a:ea typeface="Arial"/>
                <a:cs typeface="Arial"/>
                <a:sym typeface="Arial"/>
              </a:rPr>
              <a:t>name</a:t>
            </a:r>
            <a:r>
              <a:rPr lang="en" sz="1300">
                <a:latin typeface="Arial"/>
                <a:ea typeface="Arial"/>
                <a:cs typeface="Arial"/>
                <a:sym typeface="Arial"/>
              </a:rPr>
              <a:t>: string, </a:t>
            </a:r>
            <a:r>
              <a:rPr i="1" lang="en" sz="1300">
                <a:latin typeface="Arial"/>
                <a:ea typeface="Arial"/>
                <a:cs typeface="Arial"/>
                <a:sym typeface="Arial"/>
              </a:rPr>
              <a:t>yoe</a:t>
            </a:r>
            <a:r>
              <a:rPr lang="en" sz="1300">
                <a:latin typeface="Arial"/>
                <a:ea typeface="Arial"/>
                <a:cs typeface="Arial"/>
                <a:sym typeface="Arial"/>
              </a:rPr>
              <a:t>: integer)</a:t>
            </a:r>
            <a:endParaRPr sz="1300">
              <a:latin typeface="Arial"/>
              <a:ea typeface="Arial"/>
              <a:cs typeface="Arial"/>
              <a:sym typeface="Arial"/>
            </a:endParaRPr>
          </a:p>
          <a:p>
            <a:pPr indent="-311150" lvl="0" marL="457200" rtl="0" algn="just">
              <a:spcBef>
                <a:spcPts val="0"/>
              </a:spcBef>
              <a:spcAft>
                <a:spcPts val="0"/>
              </a:spcAft>
              <a:buSzPts val="1300"/>
              <a:buFont typeface="Arial"/>
              <a:buChar char="●"/>
            </a:pPr>
            <a:r>
              <a:rPr lang="en" sz="1300">
                <a:latin typeface="Arial"/>
                <a:ea typeface="Arial"/>
                <a:cs typeface="Arial"/>
                <a:sym typeface="Arial"/>
              </a:rPr>
              <a:t>Game (</a:t>
            </a:r>
            <a:r>
              <a:rPr i="1" lang="en" sz="1300" u="sng">
                <a:latin typeface="Arial"/>
                <a:ea typeface="Arial"/>
                <a:cs typeface="Arial"/>
                <a:sym typeface="Arial"/>
              </a:rPr>
              <a:t>winnerTeamId</a:t>
            </a:r>
            <a:r>
              <a:rPr lang="en" sz="1300">
                <a:latin typeface="Arial"/>
                <a:ea typeface="Arial"/>
                <a:cs typeface="Arial"/>
                <a:sym typeface="Arial"/>
              </a:rPr>
              <a:t>: integer, </a:t>
            </a:r>
            <a:r>
              <a:rPr i="1" lang="en" sz="1300" u="sng">
                <a:latin typeface="Arial"/>
                <a:ea typeface="Arial"/>
                <a:cs typeface="Arial"/>
                <a:sym typeface="Arial"/>
              </a:rPr>
              <a:t>loserTeamId</a:t>
            </a:r>
            <a:r>
              <a:rPr lang="en" sz="1300">
                <a:latin typeface="Arial"/>
                <a:ea typeface="Arial"/>
                <a:cs typeface="Arial"/>
                <a:sym typeface="Arial"/>
              </a:rPr>
              <a:t>: integer, </a:t>
            </a:r>
            <a:r>
              <a:rPr i="1" lang="en" sz="1300" u="sng">
                <a:latin typeface="Arial"/>
                <a:ea typeface="Arial"/>
                <a:cs typeface="Arial"/>
                <a:sym typeface="Arial"/>
              </a:rPr>
              <a:t>gameDate</a:t>
            </a:r>
            <a:r>
              <a:rPr lang="en" sz="1300">
                <a:latin typeface="Arial"/>
                <a:ea typeface="Arial"/>
                <a:cs typeface="Arial"/>
                <a:sym typeface="Arial"/>
              </a:rPr>
              <a:t>: date)</a:t>
            </a:r>
            <a:endParaRPr sz="1300">
              <a:solidFill>
                <a:srgbClr val="24292F"/>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Sets</a:t>
            </a:r>
            <a:endParaRPr/>
          </a:p>
        </p:txBody>
      </p:sp>
      <p:sp>
        <p:nvSpPr>
          <p:cNvPr id="117" name="Google Shape;117;p19"/>
          <p:cNvSpPr txBox="1"/>
          <p:nvPr>
            <p:ph idx="1" type="body"/>
          </p:nvPr>
        </p:nvSpPr>
        <p:spPr>
          <a:xfrm>
            <a:off x="2400250" y="1325275"/>
            <a:ext cx="6321600" cy="2897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Arial"/>
              <a:buChar char="●"/>
            </a:pPr>
            <a:r>
              <a:rPr lang="en" sz="1500">
                <a:latin typeface="Arial"/>
                <a:ea typeface="Arial"/>
                <a:cs typeface="Arial"/>
                <a:sym typeface="Arial"/>
              </a:rPr>
              <a:t>Players_belong_to_teams: consists of entities Players and Teams, and relationship </a:t>
            </a:r>
            <a:r>
              <a:rPr i="1" lang="en" sz="1500">
                <a:latin typeface="Arial"/>
                <a:ea typeface="Arial"/>
                <a:cs typeface="Arial"/>
                <a:sym typeface="Arial"/>
              </a:rPr>
              <a:t>belong_to</a:t>
            </a:r>
            <a:endParaRPr i="1"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Coaches_train_teams: consists of entities Coaches and Teams, and relationship </a:t>
            </a:r>
            <a:r>
              <a:rPr i="1" lang="en" sz="1500">
                <a:latin typeface="Arial"/>
                <a:ea typeface="Arial"/>
                <a:cs typeface="Arial"/>
                <a:sym typeface="Arial"/>
              </a:rPr>
              <a:t>coached_by</a:t>
            </a:r>
            <a:endParaRPr i="1"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Teams_homed_to_arenas: consists of entities Teams</a:t>
            </a:r>
            <a:r>
              <a:rPr b="1" lang="en" sz="1500">
                <a:latin typeface="Arial"/>
                <a:ea typeface="Arial"/>
                <a:cs typeface="Arial"/>
                <a:sym typeface="Arial"/>
              </a:rPr>
              <a:t> </a:t>
            </a:r>
            <a:r>
              <a:rPr lang="en" sz="1500">
                <a:latin typeface="Arial"/>
                <a:ea typeface="Arial"/>
                <a:cs typeface="Arial"/>
                <a:sym typeface="Arial"/>
              </a:rPr>
              <a:t>and Arenas, and relationship </a:t>
            </a:r>
            <a:r>
              <a:rPr i="1" lang="en" sz="1500">
                <a:latin typeface="Arial"/>
                <a:ea typeface="Arial"/>
                <a:cs typeface="Arial"/>
                <a:sym typeface="Arial"/>
              </a:rPr>
              <a:t>homed_to</a:t>
            </a:r>
            <a:endParaRPr i="1"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Games_hosted_in_arenas</a:t>
            </a:r>
            <a:r>
              <a:rPr b="1" lang="en" sz="1500">
                <a:latin typeface="Arial"/>
                <a:ea typeface="Arial"/>
                <a:cs typeface="Arial"/>
                <a:sym typeface="Arial"/>
              </a:rPr>
              <a:t>:</a:t>
            </a:r>
            <a:r>
              <a:rPr lang="en" sz="1500">
                <a:latin typeface="Arial"/>
                <a:ea typeface="Arial"/>
                <a:cs typeface="Arial"/>
                <a:sym typeface="Arial"/>
              </a:rPr>
              <a:t> consists of entity cluster Game and entity Arenas, and relationship </a:t>
            </a:r>
            <a:r>
              <a:rPr i="1" lang="en" sz="1500">
                <a:latin typeface="Arial"/>
                <a:ea typeface="Arial"/>
                <a:cs typeface="Arial"/>
                <a:sym typeface="Arial"/>
              </a:rPr>
              <a:t>hosted_in</a:t>
            </a:r>
            <a:endParaRPr i="1"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Games_monitored_by_referees: consists of entity cluster Game</a:t>
            </a:r>
            <a:r>
              <a:rPr b="1" lang="en" sz="1500">
                <a:latin typeface="Arial"/>
                <a:ea typeface="Arial"/>
                <a:cs typeface="Arial"/>
                <a:sym typeface="Arial"/>
              </a:rPr>
              <a:t> </a:t>
            </a:r>
            <a:r>
              <a:rPr lang="en" sz="1500">
                <a:latin typeface="Arial"/>
                <a:ea typeface="Arial"/>
                <a:cs typeface="Arial"/>
                <a:sym typeface="Arial"/>
              </a:rPr>
              <a:t>and entity Referees, and relationship </a:t>
            </a:r>
            <a:r>
              <a:rPr i="1" lang="en" sz="1500">
                <a:latin typeface="Arial"/>
                <a:ea typeface="Arial"/>
                <a:cs typeface="Arial"/>
                <a:sym typeface="Arial"/>
              </a:rPr>
              <a:t>monitored_by</a:t>
            </a:r>
            <a:endParaRPr sz="1500">
              <a:solidFill>
                <a:srgbClr val="24292F"/>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a:t>
            </a:r>
            <a:r>
              <a:rPr lang="en"/>
              <a:t>Relationship Sets</a:t>
            </a:r>
            <a:endParaRPr/>
          </a:p>
        </p:txBody>
      </p:sp>
      <p:sp>
        <p:nvSpPr>
          <p:cNvPr id="123" name="Google Shape;123;p20"/>
          <p:cNvSpPr txBox="1"/>
          <p:nvPr>
            <p:ph idx="1" type="body"/>
          </p:nvPr>
        </p:nvSpPr>
        <p:spPr>
          <a:xfrm>
            <a:off x="2400250" y="1325275"/>
            <a:ext cx="6321600" cy="2897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Arial"/>
              <a:buChar char="●"/>
            </a:pPr>
            <a:r>
              <a:rPr lang="en" sz="1500">
                <a:latin typeface="Arial"/>
                <a:ea typeface="Arial"/>
                <a:cs typeface="Arial"/>
                <a:sym typeface="Arial"/>
              </a:rPr>
              <a:t>Sponsors: consists of identifying owner entity Teams</a:t>
            </a:r>
            <a:r>
              <a:rPr b="1" lang="en" sz="1500">
                <a:latin typeface="Arial"/>
                <a:ea typeface="Arial"/>
                <a:cs typeface="Arial"/>
                <a:sym typeface="Arial"/>
              </a:rPr>
              <a:t> </a:t>
            </a:r>
            <a:r>
              <a:rPr lang="en" sz="1500">
                <a:latin typeface="Arial"/>
                <a:ea typeface="Arial"/>
                <a:cs typeface="Arial"/>
                <a:sym typeface="Arial"/>
              </a:rPr>
              <a:t>and weak entity Sponsors, and relationship </a:t>
            </a:r>
            <a:r>
              <a:rPr i="1" lang="en" sz="1500">
                <a:latin typeface="Arial"/>
                <a:ea typeface="Arial"/>
                <a:cs typeface="Arial"/>
                <a:sym typeface="Arial"/>
              </a:rPr>
              <a:t>sponsored_by</a:t>
            </a:r>
            <a:endParaRPr i="1" sz="1500">
              <a:latin typeface="Arial"/>
              <a:ea typeface="Arial"/>
              <a:cs typeface="Arial"/>
              <a:sym typeface="Arial"/>
            </a:endParaRPr>
          </a:p>
          <a:p>
            <a:pPr indent="-323850" lvl="0" marL="457200" rtl="0" algn="just">
              <a:spcBef>
                <a:spcPts val="0"/>
              </a:spcBef>
              <a:spcAft>
                <a:spcPts val="0"/>
              </a:spcAft>
              <a:buSzPts val="1500"/>
              <a:buFont typeface="Arial"/>
              <a:buChar char="●"/>
            </a:pPr>
            <a:r>
              <a:rPr lang="en" sz="1500">
                <a:latin typeface="Arial"/>
                <a:ea typeface="Arial"/>
                <a:cs typeface="Arial"/>
                <a:sym typeface="Arial"/>
              </a:rPr>
              <a:t>PlayerNews: consists of identifying owner entity Players</a:t>
            </a:r>
            <a:r>
              <a:rPr b="1" lang="en" sz="1500">
                <a:latin typeface="Arial"/>
                <a:ea typeface="Arial"/>
                <a:cs typeface="Arial"/>
                <a:sym typeface="Arial"/>
              </a:rPr>
              <a:t> </a:t>
            </a:r>
            <a:r>
              <a:rPr lang="en" sz="1500">
                <a:latin typeface="Arial"/>
                <a:ea typeface="Arial"/>
                <a:cs typeface="Arial"/>
                <a:sym typeface="Arial"/>
              </a:rPr>
              <a:t>and weak entity PlayerNews, and relationship </a:t>
            </a:r>
            <a:r>
              <a:rPr i="1" lang="en" sz="1500">
                <a:latin typeface="Arial"/>
                <a:ea typeface="Arial"/>
                <a:cs typeface="Arial"/>
                <a:sym typeface="Arial"/>
              </a:rPr>
              <a:t>has</a:t>
            </a:r>
            <a:endParaRPr sz="1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can users do on our website? (Possible Interactions)</a:t>
            </a:r>
            <a:endParaRPr/>
          </a:p>
        </p:txBody>
      </p:sp>
      <p:sp>
        <p:nvSpPr>
          <p:cNvPr id="129" name="Google Shape;129;p2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the most efficient player on a team (one with the highest effective field goal%)</a:t>
            </a:r>
            <a:endParaRPr/>
          </a:p>
          <a:p>
            <a:pPr indent="-317500" lvl="1" marL="914400" rtl="0" algn="l">
              <a:spcBef>
                <a:spcPts val="0"/>
              </a:spcBef>
              <a:spcAft>
                <a:spcPts val="0"/>
              </a:spcAft>
              <a:buSzPts val="1400"/>
              <a:buChar char="-"/>
            </a:pPr>
            <a:r>
              <a:rPr lang="en"/>
              <a:t>Users can type in a team name (case sensitive) in the text input box</a:t>
            </a:r>
            <a:endParaRPr/>
          </a:p>
          <a:p>
            <a:pPr indent="-317500" lvl="1" marL="914400" rtl="0" algn="l">
              <a:spcBef>
                <a:spcPts val="0"/>
              </a:spcBef>
              <a:spcAft>
                <a:spcPts val="0"/>
              </a:spcAft>
              <a:buSzPts val="1400"/>
              <a:buChar char="-"/>
            </a:pPr>
            <a:r>
              <a:rPr lang="en"/>
              <a:t>An error message will be displayed i</a:t>
            </a:r>
            <a:r>
              <a:rPr lang="en"/>
              <a:t>f the team name is not found</a:t>
            </a:r>
            <a:endParaRPr/>
          </a:p>
          <a:p>
            <a:pPr indent="-342900" lvl="0" marL="457200" rtl="0" algn="l">
              <a:spcBef>
                <a:spcPts val="0"/>
              </a:spcBef>
              <a:spcAft>
                <a:spcPts val="0"/>
              </a:spcAft>
              <a:buSzPts val="1800"/>
              <a:buChar char="-"/>
            </a:pPr>
            <a:r>
              <a:rPr lang="en"/>
              <a:t>Find all the games a </a:t>
            </a:r>
            <a:r>
              <a:rPr lang="en"/>
              <a:t>selected</a:t>
            </a:r>
            <a:r>
              <a:rPr lang="en"/>
              <a:t> referee participated in</a:t>
            </a:r>
            <a:endParaRPr/>
          </a:p>
          <a:p>
            <a:pPr indent="-317500" lvl="1" marL="914400" rtl="0" algn="l">
              <a:spcBef>
                <a:spcPts val="0"/>
              </a:spcBef>
              <a:spcAft>
                <a:spcPts val="0"/>
              </a:spcAft>
              <a:buSzPts val="1400"/>
              <a:buChar char="-"/>
            </a:pPr>
            <a:r>
              <a:rPr lang="en"/>
              <a:t>Dropdown menu with all the referee names</a:t>
            </a:r>
            <a:endParaRPr/>
          </a:p>
          <a:p>
            <a:pPr indent="-342900" lvl="0" marL="457200" rtl="0" algn="l">
              <a:spcBef>
                <a:spcPts val="0"/>
              </a:spcBef>
              <a:spcAft>
                <a:spcPts val="0"/>
              </a:spcAft>
              <a:buSzPts val="1800"/>
              <a:buChar char="-"/>
            </a:pPr>
            <a:r>
              <a:rPr lang="en"/>
              <a:t>Find the head coaches that won/lost the most games</a:t>
            </a:r>
            <a:endParaRPr/>
          </a:p>
          <a:p>
            <a:pPr indent="-317500" lvl="1" marL="914400" rtl="0" algn="l">
              <a:spcBef>
                <a:spcPts val="0"/>
              </a:spcBef>
              <a:spcAft>
                <a:spcPts val="0"/>
              </a:spcAft>
              <a:buSzPts val="1400"/>
              <a:buChar char="-"/>
            </a:pPr>
            <a:r>
              <a:rPr lang="en"/>
              <a:t>Pick the best/worst coach in a period of two months!</a:t>
            </a:r>
            <a:endParaRPr/>
          </a:p>
          <a:p>
            <a:pPr indent="-317500" lvl="1" marL="914400" rtl="0" algn="l">
              <a:spcBef>
                <a:spcPts val="0"/>
              </a:spcBef>
              <a:spcAft>
                <a:spcPts val="0"/>
              </a:spcAft>
              <a:buSzPts val="1400"/>
              <a:buChar char="-"/>
            </a:pPr>
            <a:r>
              <a:rPr lang="en"/>
              <a:t>A radio button with win/lose condition</a:t>
            </a:r>
            <a:endParaRPr/>
          </a:p>
          <a:p>
            <a:pPr indent="0" lvl="0" marL="0" rtl="0" algn="l">
              <a:spcBef>
                <a:spcPts val="0"/>
              </a:spcBef>
              <a:spcAft>
                <a:spcPts val="1200"/>
              </a:spcAft>
              <a:buNone/>
            </a:pPr>
            <a:r>
              <a:rPr lang="en"/>
              <a:t> </a:t>
            </a:r>
            <a:endParaRPr/>
          </a:p>
        </p:txBody>
      </p:sp>
      <p:pic>
        <p:nvPicPr>
          <p:cNvPr id="130" name="Google Shape;130;p21"/>
          <p:cNvPicPr preferRelativeResize="0"/>
          <p:nvPr/>
        </p:nvPicPr>
        <p:blipFill>
          <a:blip r:embed="rId3">
            <a:alphaModFix/>
          </a:blip>
          <a:stretch>
            <a:fillRect/>
          </a:stretch>
        </p:blipFill>
        <p:spPr>
          <a:xfrm>
            <a:off x="2550300" y="267800"/>
            <a:ext cx="5642926" cy="4779551"/>
          </a:xfrm>
          <a:prstGeom prst="rect">
            <a:avLst/>
          </a:prstGeom>
          <a:noFill/>
          <a:ln>
            <a:noFill/>
          </a:ln>
        </p:spPr>
      </p:pic>
      <p:pic>
        <p:nvPicPr>
          <p:cNvPr id="131" name="Google Shape;131;p21"/>
          <p:cNvPicPr preferRelativeResize="0"/>
          <p:nvPr/>
        </p:nvPicPr>
        <p:blipFill>
          <a:blip r:embed="rId4">
            <a:alphaModFix/>
          </a:blip>
          <a:stretch>
            <a:fillRect/>
          </a:stretch>
        </p:blipFill>
        <p:spPr>
          <a:xfrm>
            <a:off x="1783213" y="535463"/>
            <a:ext cx="6972300" cy="3743325"/>
          </a:xfrm>
          <a:prstGeom prst="rect">
            <a:avLst/>
          </a:prstGeom>
          <a:noFill/>
          <a:ln>
            <a:noFill/>
          </a:ln>
        </p:spPr>
      </p:pic>
      <p:pic>
        <p:nvPicPr>
          <p:cNvPr id="132" name="Google Shape;132;p21"/>
          <p:cNvPicPr preferRelativeResize="0"/>
          <p:nvPr/>
        </p:nvPicPr>
        <p:blipFill>
          <a:blip r:embed="rId5">
            <a:alphaModFix/>
          </a:blip>
          <a:stretch>
            <a:fillRect/>
          </a:stretch>
        </p:blipFill>
        <p:spPr>
          <a:xfrm>
            <a:off x="1807038" y="575950"/>
            <a:ext cx="6924674" cy="3976941"/>
          </a:xfrm>
          <a:prstGeom prst="rect">
            <a:avLst/>
          </a:prstGeom>
          <a:noFill/>
          <a:ln>
            <a:noFill/>
          </a:ln>
        </p:spPr>
      </p:pic>
      <p:pic>
        <p:nvPicPr>
          <p:cNvPr id="133" name="Google Shape;133;p21"/>
          <p:cNvPicPr preferRelativeResize="0"/>
          <p:nvPr/>
        </p:nvPicPr>
        <p:blipFill>
          <a:blip r:embed="rId6">
            <a:alphaModFix/>
          </a:blip>
          <a:stretch>
            <a:fillRect/>
          </a:stretch>
        </p:blipFill>
        <p:spPr>
          <a:xfrm>
            <a:off x="930850" y="1090538"/>
            <a:ext cx="8056450" cy="2947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