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70" r:id="rId11"/>
    <p:sldId id="265" r:id="rId12"/>
    <p:sldId id="268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5097" autoAdjust="0"/>
  </p:normalViewPr>
  <p:slideViewPr>
    <p:cSldViewPr snapToGrid="0" snapToObjects="1">
      <p:cViewPr varScale="1">
        <p:scale>
          <a:sx n="66" d="100"/>
          <a:sy n="66" d="100"/>
        </p:scale>
        <p:origin x="782" y="-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023A3-9DA9-4F71-ABBB-59310544B6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fa-IR"/>
        </a:p>
      </dgm:t>
    </dgm:pt>
    <dgm:pt modelId="{9D56FFE9-6633-4BC1-888F-14D620A567C4}" type="pres">
      <dgm:prSet presAssocID="{464023A3-9DA9-4F71-ABBB-59310544B68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2BE8DD4-95A6-4655-839B-20B8AAFE5DA8}" type="presOf" srcId="{464023A3-9DA9-4F71-ABBB-59310544B681}" destId="{9D56FFE9-6633-4BC1-888F-14D620A567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023A3-9DA9-4F71-ABBB-59310544B6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fa-IR"/>
        </a:p>
      </dgm:t>
    </dgm:pt>
    <dgm:pt modelId="{9D56FFE9-6633-4BC1-888F-14D620A567C4}" type="pres">
      <dgm:prSet presAssocID="{464023A3-9DA9-4F71-ABBB-59310544B68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2BE8DD4-95A6-4655-839B-20B8AAFE5DA8}" type="presOf" srcId="{464023A3-9DA9-4F71-ABBB-59310544B681}" destId="{9D56FFE9-6633-4BC1-888F-14D620A567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7FAE1D-E666-EDA0-02B7-CFE625CF2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3C42E-D3FD-1995-C914-50F6A56FDE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3C42AE4-873D-463B-8A55-E2578FA22C68}" type="datetime1">
              <a:rPr lang="fa-IR" smtClean="0"/>
              <a:t>06/12/1445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012D-E192-36E7-FEAE-25EEF1236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8B27E-AC70-6AE1-3D69-EE71EE823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9C596F-631F-4119-8AC3-76E9C5565EA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805746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9767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55320" y="-5715"/>
            <a:ext cx="6017894" cy="823531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4081" y="1656082"/>
            <a:ext cx="10289546" cy="3139439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8453" y="4795520"/>
            <a:ext cx="8385174" cy="1666241"/>
          </a:xfrm>
        </p:spPr>
        <p:txBody>
          <a:bodyPr anchor="t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98894" y="7059931"/>
            <a:ext cx="518885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13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5679438"/>
            <a:ext cx="12022453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3214" y="1118535"/>
            <a:ext cx="9871133" cy="37979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4" y="6359524"/>
            <a:ext cx="12022453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05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822960"/>
            <a:ext cx="12022453" cy="3657600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5" y="5212080"/>
            <a:ext cx="12022456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298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4" y="4114799"/>
            <a:ext cx="10239378" cy="457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6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3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0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3970297"/>
            <a:ext cx="12022451" cy="1762560"/>
          </a:xfrm>
        </p:spPr>
        <p:txBody>
          <a:bodyPr anchor="b">
            <a:normAutofit/>
          </a:bodyPr>
          <a:lstStyle>
            <a:lvl1pPr algn="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2857"/>
            <a:ext cx="12022452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3982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6" y="4663440"/>
            <a:ext cx="12022452" cy="10668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0240"/>
            <a:ext cx="12022452" cy="1219200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991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822961"/>
            <a:ext cx="12022454" cy="32727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5" y="4206240"/>
            <a:ext cx="12022456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6" cy="17373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92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3300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9187" y="822960"/>
            <a:ext cx="2124443" cy="6126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1175" y="822960"/>
            <a:ext cx="9623690" cy="6126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354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42228" y="7040558"/>
            <a:ext cx="66140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849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736" y="3200399"/>
            <a:ext cx="10716896" cy="2532458"/>
          </a:xfrm>
        </p:spPr>
        <p:txBody>
          <a:bodyPr anchor="b"/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733" y="5732857"/>
            <a:ext cx="10716898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921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3200400"/>
            <a:ext cx="5874066" cy="374904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561" y="3200400"/>
            <a:ext cx="5874067" cy="3749040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681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15" y="3190240"/>
            <a:ext cx="5528626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3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585" y="3200400"/>
            <a:ext cx="55470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9561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392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3867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096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1920240"/>
            <a:ext cx="4258945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822960"/>
            <a:ext cx="7489188" cy="6126481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5" y="3566160"/>
            <a:ext cx="4258945" cy="219456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899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269" y="2103119"/>
            <a:ext cx="6511390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3618" y="1097280"/>
            <a:ext cx="3937169" cy="5486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9269" y="3749039"/>
            <a:ext cx="6511390" cy="219456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6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0975" y="1"/>
            <a:ext cx="2924176" cy="82296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2" y="3200400"/>
            <a:ext cx="12022456" cy="3749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9187" y="7059931"/>
            <a:ext cx="13716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736" y="7059931"/>
            <a:ext cx="8501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2228" y="7059931"/>
            <a:ext cx="661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</p:sldLayoutIdLst>
  <p:hf hdr="0" dt="0"/>
  <p:txStyles>
    <p:titleStyle>
      <a:lvl1pPr algn="ctr" defTabSz="548640" rtl="1" eaLnBrk="1" latinLnBrk="0" hangingPunct="1">
        <a:spcBef>
          <a:spcPct val="0"/>
        </a:spcBef>
        <a:buNone/>
        <a:defRPr sz="48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91540" indent="-34290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40180" indent="-34290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51660" indent="-20574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00300" indent="-20574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r" defTabSz="548640" rtl="1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r" defTabSz="54864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575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lvl="0" algn="r" rtl="1"/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5" name="Text 1"/>
          <p:cNvSpPr/>
          <p:nvPr/>
        </p:nvSpPr>
        <p:spPr>
          <a:xfrm>
            <a:off x="2997843" y="1956122"/>
            <a:ext cx="10914925" cy="2475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algn="ctr" rtl="1">
              <a:lnSpc>
                <a:spcPts val="7942"/>
              </a:lnSpc>
              <a:buNone/>
            </a:pP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                  </a:t>
            </a:r>
            <a:r>
              <a:rPr lang="fa-IR" sz="6000" b="1" dirty="0" err="1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ربات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 جراحی سینا</a:t>
            </a:r>
          </a:p>
          <a:p>
            <a:pPr marL="0" indent="0" algn="r" rtl="1">
              <a:lnSpc>
                <a:spcPts val="7942"/>
              </a:lnSpc>
              <a:buNone/>
            </a:pPr>
            <a:endParaRPr lang="fa-IR" sz="6000" b="1" dirty="0">
              <a:cs typeface="B Nazanin" panose="00000400000000000000" pitchFamily="2" charset="-78"/>
            </a:endParaRPr>
          </a:p>
          <a:p>
            <a:pPr algn="r" rtl="1">
              <a:lnSpc>
                <a:spcPts val="7942"/>
              </a:lnSpc>
            </a:pPr>
            <a:r>
              <a:rPr lang="fa-IR" sz="48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ارائه دهنده: محمد مهدی روستا</a:t>
            </a:r>
          </a:p>
          <a:p>
            <a:pPr algn="r" rtl="1">
              <a:lnSpc>
                <a:spcPts val="7942"/>
              </a:lnSpc>
            </a:pPr>
            <a:r>
              <a:rPr lang="fa-IR" sz="48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استاد: دکتر اسدی</a:t>
            </a:r>
          </a:p>
          <a:p>
            <a:pPr indent="0" algn="r" rtl="1">
              <a:lnSpc>
                <a:spcPts val="7942"/>
              </a:lnSpc>
              <a:buNone/>
            </a:pPr>
            <a:r>
              <a:rPr lang="fa-IR" sz="48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تاریخ: 1403/3/23</a:t>
            </a:r>
            <a:endParaRPr lang="en-US" sz="4800" b="1" dirty="0">
              <a:solidFill>
                <a:srgbClr val="396AF1"/>
              </a:solidFill>
              <a:latin typeface="Barlow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33CE6-D60E-2671-0D6D-FB913CA67495}"/>
              </a:ext>
            </a:extLst>
          </p:cNvPr>
          <p:cNvSpPr txBox="1"/>
          <p:nvPr/>
        </p:nvSpPr>
        <p:spPr>
          <a:xfrm>
            <a:off x="2997843" y="581928"/>
            <a:ext cx="813700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به نام خدا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D70C0-661D-3494-D679-8D5E711FD976}"/>
              </a:ext>
            </a:extLst>
          </p:cNvPr>
          <p:cNvSpPr txBox="1"/>
          <p:nvPr/>
        </p:nvSpPr>
        <p:spPr>
          <a:xfrm>
            <a:off x="694481" y="7459883"/>
            <a:ext cx="17940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8AF11-BF3D-4AB0-CC97-7575B83667B8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1/12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67049-7513-59EF-6AFD-3374AEFCD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91" y="3645819"/>
            <a:ext cx="6897639" cy="3766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6203" y="0"/>
            <a:ext cx="16366603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261640" y="1755800"/>
            <a:ext cx="15973063" cy="7184498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22961" y="1854590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5755"/>
              </a:lnSpc>
              <a:buNone/>
            </a:pP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اجزای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en-US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سیستم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سینا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760220" y="4868942"/>
            <a:ext cx="11109960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32161" y="4091404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232196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4420076" y="4649688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9779994" y="276467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 err="1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عملگرها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81560" y="3239826"/>
            <a:ext cx="1134028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عملگرها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یا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اکچویتورها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، قطعاتی هستند که حرکت فیزیکی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را ایجاد می کنند. در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سینا، این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عملگرها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به صورت الکتریکی کنترل می شوند و امکان حرکت دقیق ابزارهای جراحی را فراهم می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نمایند.در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سینا قابلیت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خمش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180 درجه ای مچ در کلیه جهات و چرخش موضعی نامحدود در هر جهت وجود دارد.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265134" y="4868882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065169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216854" y="4649688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898261" y="421077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 err="1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سینماتیک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825455" y="5019889"/>
            <a:ext cx="11079144" cy="912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سینماتیک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به بررسی حرکت ابزارها بدون در نظر گرفتن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نیروهایی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که این حرکات ایجاد می کنند، می پردازد.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10098226" y="4091404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9898261" y="465508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053518" y="4649688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46333" y="579428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 err="1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الگوریتم</a:t>
            </a: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 ها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742696" y="6623469"/>
            <a:ext cx="110791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شامل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های کنترل حرکت، پردازش تصویر و تشخیص موقعیت.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94FC6-8306-C663-B672-DC8AFC7C3EC4}"/>
              </a:ext>
            </a:extLst>
          </p:cNvPr>
          <p:cNvSpPr txBox="1"/>
          <p:nvPr/>
        </p:nvSpPr>
        <p:spPr>
          <a:xfrm>
            <a:off x="347241" y="7752921"/>
            <a:ext cx="105329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10/12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1D69FD-D227-DD6A-605C-FD95167EF34B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886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2597" y="1307938"/>
            <a:ext cx="14630400" cy="7522599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justLow" rtl="1">
              <a:lnSpc>
                <a:spcPct val="150000"/>
              </a:lnSpc>
            </a:pP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4" name="Text 1"/>
          <p:cNvSpPr/>
          <p:nvPr/>
        </p:nvSpPr>
        <p:spPr>
          <a:xfrm>
            <a:off x="6800732" y="948406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جمع‌بندی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6" name="Text 2"/>
          <p:cNvSpPr/>
          <p:nvPr/>
        </p:nvSpPr>
        <p:spPr>
          <a:xfrm>
            <a:off x="5312781" y="2308146"/>
            <a:ext cx="7335230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پیشرفته‌ترین فناوری جراحی کم تهاجمی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7" name="Text 3"/>
          <p:cNvSpPr/>
          <p:nvPr/>
        </p:nvSpPr>
        <p:spPr>
          <a:xfrm>
            <a:off x="4759882" y="3039190"/>
            <a:ext cx="794557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سیستم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جراحی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سینا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یکی از پیشرفته‌ترین فناوری‌های در این زمینه است.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 4"/>
          <p:cNvSpPr/>
          <p:nvPr/>
        </p:nvSpPr>
        <p:spPr>
          <a:xfrm>
            <a:off x="6778924" y="3766217"/>
            <a:ext cx="5890894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مزایای متعدد برای بیماران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435261" y="4483998"/>
            <a:ext cx="1121274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این سیستم مزایایی مانند کاهش درد، خطر عفونت و بهبود سریع‌تر را برای بیماران فراهم می‌کند.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0372303" y="5211045"/>
            <a:ext cx="233314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چالش‌های موجود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3" name="Text 7"/>
          <p:cNvSpPr/>
          <p:nvPr/>
        </p:nvSpPr>
        <p:spPr>
          <a:xfrm>
            <a:off x="1192192" y="5948170"/>
            <a:ext cx="1145581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با وجود این مزایا، هزینه بالا و نیاز به آموزش تخصصی از جمله چالش‌های استفاده از این سیستم هستند.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0314861" y="6770966"/>
            <a:ext cx="233314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آینده روشن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6" name="Text 9"/>
          <p:cNvSpPr/>
          <p:nvPr/>
        </p:nvSpPr>
        <p:spPr>
          <a:xfrm>
            <a:off x="1064871" y="7294399"/>
            <a:ext cx="1158314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با پیشرفت‌های مداوم در فناوری، انتظار می‌رود که سیستم‌های جراحی رباتیک در آینده بهبود یابند.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853A4-B798-137F-EC38-28A3AFBE4FB8}"/>
              </a:ext>
            </a:extLst>
          </p:cNvPr>
          <p:cNvSpPr txBox="1"/>
          <p:nvPr/>
        </p:nvSpPr>
        <p:spPr>
          <a:xfrm>
            <a:off x="462987" y="7752921"/>
            <a:ext cx="9375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11/12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07133-130C-4360-B5B0-15106B7680A9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4A60-6BAC-3E67-F98E-E66AABF1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499" y="1981123"/>
            <a:ext cx="11106729" cy="1850791"/>
          </a:xfrm>
        </p:spPr>
        <p:txBody>
          <a:bodyPr>
            <a:noAutofit/>
          </a:bodyPr>
          <a:lstStyle/>
          <a:p>
            <a:r>
              <a:rPr lang="fa-IR" sz="138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پایان</a:t>
            </a:r>
            <a:br>
              <a:rPr lang="en-US" sz="8000" dirty="0">
                <a:cs typeface="B Nazanin" panose="00000400000000000000" pitchFamily="2" charset="-78"/>
              </a:rPr>
            </a:br>
            <a:endParaRPr lang="fa-IR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50D9-0D36-5E51-FE20-A8A7D8C1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4550" y="5216993"/>
            <a:ext cx="5528626" cy="691514"/>
          </a:xfrm>
        </p:spPr>
        <p:txBody>
          <a:bodyPr/>
          <a:lstStyle/>
          <a:p>
            <a:r>
              <a:rPr lang="fa-IR" sz="54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با تشکر از توجه شما</a:t>
            </a:r>
            <a:endParaRPr lang="en-US" sz="5400" dirty="0">
              <a:cs typeface="B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A1DD46-DBCB-C530-5442-FEFB3A9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8C03E-5C4D-7F3B-EA23-93A87D192FDF}"/>
              </a:ext>
            </a:extLst>
          </p:cNvPr>
          <p:cNvSpPr txBox="1"/>
          <p:nvPr/>
        </p:nvSpPr>
        <p:spPr>
          <a:xfrm>
            <a:off x="405114" y="7752921"/>
            <a:ext cx="9954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12/12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5BF078-2B96-7038-C226-0D43823F6AC8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12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215342" y="-116442"/>
            <a:ext cx="17350451" cy="8554385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lvl="0" algn="r" rtl="1"/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5" name="Text 1"/>
          <p:cNvSpPr/>
          <p:nvPr/>
        </p:nvSpPr>
        <p:spPr>
          <a:xfrm>
            <a:off x="10347768" y="2011011"/>
            <a:ext cx="3194611" cy="928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rtl="1">
              <a:lnSpc>
                <a:spcPts val="5755"/>
              </a:lnSpc>
            </a:pP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مقدمه:</a:t>
            </a:r>
          </a:p>
          <a:p>
            <a:pPr marL="0" indent="0" algn="r" rtl="1">
              <a:lnSpc>
                <a:spcPts val="7942"/>
              </a:lnSpc>
              <a:buNone/>
            </a:pPr>
            <a:endParaRPr lang="fa-IR" sz="6000" b="1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ts val="7942"/>
              </a:lnSpc>
              <a:buNone/>
            </a:pPr>
            <a:endParaRPr lang="en-US" sz="6000" b="1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18DD9-85D8-069D-DD85-B418B685496E}"/>
              </a:ext>
            </a:extLst>
          </p:cNvPr>
          <p:cNvSpPr txBox="1"/>
          <p:nvPr/>
        </p:nvSpPr>
        <p:spPr>
          <a:xfrm>
            <a:off x="8032829" y="3206590"/>
            <a:ext cx="5509549" cy="44781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سامانه </a:t>
            </a:r>
            <a:r>
              <a:rPr lang="fa-IR" sz="2400" dirty="0" err="1">
                <a:cs typeface="B Nazanin" panose="00000400000000000000" pitchFamily="2" charset="-78"/>
              </a:rPr>
              <a:t>رباتی</a:t>
            </a:r>
            <a:r>
              <a:rPr lang="fa-IR" sz="2400" dirty="0">
                <a:cs typeface="B Nazanin" panose="00000400000000000000" pitchFamily="2" charset="-78"/>
              </a:rPr>
              <a:t> سینا، محصولی از شرکت ایرانی </a:t>
            </a:r>
            <a:r>
              <a:rPr lang="fa-IR" sz="2400" dirty="0" err="1">
                <a:cs typeface="B Nazanin" panose="00000400000000000000" pitchFamily="2" charset="-78"/>
              </a:rPr>
              <a:t>نوآوران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err="1">
                <a:cs typeface="B Nazanin" panose="00000400000000000000" pitchFamily="2" charset="-78"/>
              </a:rPr>
              <a:t>رباتیک</a:t>
            </a:r>
            <a:r>
              <a:rPr lang="fa-IR" sz="2400" dirty="0">
                <a:cs typeface="B Nazanin" panose="00000400000000000000" pitchFamily="2" charset="-78"/>
              </a:rPr>
              <a:t> و پزشکی سینا است که جراحی لاپاراسکوپی انجام </a:t>
            </a:r>
            <a:r>
              <a:rPr lang="fa-IR" sz="2400" dirty="0" err="1">
                <a:cs typeface="B Nazanin" panose="00000400000000000000" pitchFamily="2" charset="-78"/>
              </a:rPr>
              <a:t>می‌دهد</a:t>
            </a:r>
            <a:r>
              <a:rPr lang="fa-IR" sz="2400" dirty="0">
                <a:cs typeface="B Nazanin" panose="00000400000000000000" pitchFamily="2" charset="-78"/>
              </a:rPr>
              <a:t>. از سال ۱۳۸۵ کار تحقیقات بر روی سامانه جراحی از راه دور سینا شروع شد. این </a:t>
            </a:r>
            <a:r>
              <a:rPr lang="fa-IR" sz="2400" dirty="0" err="1">
                <a:cs typeface="B Nazanin" panose="00000400000000000000" pitchFamily="2" charset="-78"/>
              </a:rPr>
              <a:t>ربات</a:t>
            </a:r>
            <a:r>
              <a:rPr lang="fa-IR" sz="2400" dirty="0">
                <a:cs typeface="B Nazanin" panose="00000400000000000000" pitchFamily="2" charset="-78"/>
              </a:rPr>
              <a:t> حاصل زحمات ۱۵ ساله پژوهشگران حوزه طراحی </a:t>
            </a:r>
            <a:r>
              <a:rPr lang="fa-IR" sz="2400" dirty="0" err="1">
                <a:cs typeface="B Nazanin" panose="00000400000000000000" pitchFamily="2" charset="-78"/>
              </a:rPr>
              <a:t>رباتیک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fa-IR" sz="2400" dirty="0" err="1">
                <a:cs typeface="B Nazanin" panose="00000400000000000000" pitchFamily="2" charset="-78"/>
              </a:rPr>
              <a:t>مکاترونیک</a:t>
            </a:r>
            <a:r>
              <a:rPr lang="fa-IR" sz="2400" dirty="0">
                <a:cs typeface="B Nazanin" panose="00000400000000000000" pitchFamily="2" charset="-78"/>
              </a:rPr>
              <a:t> در مرکز تحقیقات دانشگاه علوم پزشکی تهران است که از مدل نخست این </a:t>
            </a:r>
            <a:r>
              <a:rPr lang="fa-IR" sz="2400" dirty="0" err="1">
                <a:cs typeface="B Nazanin" panose="00000400000000000000" pitchFamily="2" charset="-78"/>
              </a:rPr>
              <a:t>ربات</a:t>
            </a:r>
            <a:r>
              <a:rPr lang="fa-IR" sz="2400" dirty="0">
                <a:cs typeface="B Nazanin" panose="00000400000000000000" pitchFamily="2" charset="-78"/>
              </a:rPr>
              <a:t> در سال ۱۳۹۴ </a:t>
            </a:r>
            <a:r>
              <a:rPr lang="fa-IR" sz="2400" dirty="0" err="1">
                <a:cs typeface="B Nazanin" panose="00000400000000000000" pitchFamily="2" charset="-78"/>
              </a:rPr>
              <a:t>به‌عنوان</a:t>
            </a:r>
            <a:r>
              <a:rPr lang="fa-IR" sz="2400" dirty="0">
                <a:cs typeface="B Nazanin" panose="00000400000000000000" pitchFamily="2" charset="-78"/>
              </a:rPr>
              <a:t> یک پروژه ملی در نمایشگاه تجهیزات پزشکی </a:t>
            </a:r>
            <a:r>
              <a:rPr lang="fa-IR" sz="2400" dirty="0" err="1">
                <a:cs typeface="B Nazanin" panose="00000400000000000000" pitchFamily="2" charset="-78"/>
              </a:rPr>
              <a:t>رونمایی</a:t>
            </a:r>
            <a:r>
              <a:rPr lang="fa-IR" sz="2400" dirty="0">
                <a:cs typeface="B Nazanin" panose="00000400000000000000" pitchFamily="2" charset="-78"/>
              </a:rPr>
              <a:t> شد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D1EB59-B79F-7CD1-BD6D-423F588DB4D5}"/>
              </a:ext>
            </a:extLst>
          </p:cNvPr>
          <p:cNvSpPr/>
          <p:nvPr/>
        </p:nvSpPr>
        <p:spPr>
          <a:xfrm>
            <a:off x="2840018" y="56685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AB1A9-F3AD-85F1-011B-928046866FB9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2/12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CB17A-2612-5A20-1878-DC4D67B3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2273" y="1028666"/>
            <a:ext cx="8609997" cy="43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2111" y="0"/>
            <a:ext cx="16042511" cy="902391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037143" y="-160752"/>
            <a:ext cx="17437060" cy="9184664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C120974-1AB8-B218-8B0D-2CA0BEE5D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359860"/>
              </p:ext>
            </p:extLst>
          </p:nvPr>
        </p:nvGraphicFramePr>
        <p:xfrm>
          <a:off x="5959911" y="2168305"/>
          <a:ext cx="7165419" cy="73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 2"/>
          <p:cNvSpPr/>
          <p:nvPr/>
        </p:nvSpPr>
        <p:spPr>
          <a:xfrm>
            <a:off x="11322248" y="272644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1. </a:t>
            </a:r>
            <a:r>
              <a:rPr lang="en-US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کنسول</a:t>
            </a: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جراح</a:t>
            </a: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ی در اختیار جراح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5456795" y="3406167"/>
            <a:ext cx="887517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دسته‌های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موجود در کنسول جراحی، حرکات دستان جراح را ثبت می کند.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322248" y="416630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2. مجموعه تخت جراحی، </a:t>
            </a:r>
            <a:r>
              <a:rPr lang="fa-IR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ربات</a:t>
            </a: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های جراح و تصویربرداری مستقر بر بالین بیمار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03189" y="4850329"/>
            <a:ext cx="11842639" cy="613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همزمان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ربات‌های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جراح بر بالین بیمار، همان حرکات دستان جراح را در بدن بیمار به اجرا در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می‌آورند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322248" y="562770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16690" y="6194701"/>
            <a:ext cx="1383472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A032B-28A4-374C-A79B-FAFAB2345024}"/>
              </a:ext>
            </a:extLst>
          </p:cNvPr>
          <p:cNvSpPr txBox="1"/>
          <p:nvPr/>
        </p:nvSpPr>
        <p:spPr>
          <a:xfrm>
            <a:off x="5273842" y="1639932"/>
            <a:ext cx="8971986" cy="8810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ts val="5755"/>
              </a:lnSpc>
            </a:pP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ساختار و اجزای سیستم سینا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9E8E5-3233-D4C3-A8B8-344A11C23540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3/12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35F8E-D6B4-3DFB-94C6-A43D64D0172A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2111" y="0"/>
            <a:ext cx="16042511" cy="902391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921397" y="-272158"/>
            <a:ext cx="17437060" cy="9184664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C120974-1AB8-B218-8B0D-2CA0BEE5D073}"/>
              </a:ext>
            </a:extLst>
          </p:cNvPr>
          <p:cNvGraphicFramePr/>
          <p:nvPr/>
        </p:nvGraphicFramePr>
        <p:xfrm>
          <a:off x="5959911" y="2168305"/>
          <a:ext cx="7165419" cy="73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 2"/>
          <p:cNvSpPr/>
          <p:nvPr/>
        </p:nvSpPr>
        <p:spPr>
          <a:xfrm>
            <a:off x="11322248" y="272644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1. دارای چند مفصل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-561065" y="3154592"/>
            <a:ext cx="1480653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Low" rtl="1">
              <a:lnSpc>
                <a:spcPct val="150000"/>
              </a:lnSpc>
            </a:pP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جراحی سینا دارای 16 مفصل مجهز به موتور الکتریکی است. این مفاصل به جراح کمک می کند که حتی ظریف ترین عمل های جراحی را انجام دهد. </a:t>
            </a:r>
            <a:endParaRPr lang="en-US" sz="2400" dirty="0">
              <a:solidFill>
                <a:srgbClr val="272525"/>
              </a:solidFill>
              <a:latin typeface="Montserrat" pitchFamily="34" charset="0"/>
              <a:cs typeface="B Nazanin" panose="00000400000000000000" pitchFamily="2" charset="-78"/>
            </a:endParaRPr>
          </a:p>
          <a:p>
            <a:pPr marL="0" indent="0" algn="justLow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322248" y="416630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2. کنترل دوربین توسط بازوی مکانیکی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03189" y="4850329"/>
            <a:ext cx="11842639" cy="613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دوربین در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جراحی سینا به عنوان یکی از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های مستقر در بالین بیمار قرار دارد..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053823" y="5627700"/>
            <a:ext cx="3192005" cy="2994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3. سیستم های کنترل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16690" y="6194701"/>
            <a:ext cx="1383472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سینا شامل سیستم کنترل، سیستم بینایی و سیستم کنترل بیمار است.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A032B-28A4-374C-A79B-FAFAB2345024}"/>
              </a:ext>
            </a:extLst>
          </p:cNvPr>
          <p:cNvSpPr txBox="1"/>
          <p:nvPr/>
        </p:nvSpPr>
        <p:spPr>
          <a:xfrm>
            <a:off x="3611301" y="1639932"/>
            <a:ext cx="10634527" cy="8810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ts val="5755"/>
              </a:lnSpc>
            </a:pP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ویژگی های </a:t>
            </a:r>
            <a:r>
              <a:rPr lang="fa-IR" sz="6000" b="1" dirty="0" err="1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ربات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 جراحی سینا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9E8E5-3233-D4C3-A8B8-344A11C23540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4/12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94FE4-FA19-1EB1-E677-D4411D67D746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58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575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 dirty="0">
              <a:cs typeface="B Nazanin" panose="00000400000000000000" pitchFamily="2" charset="-78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757375" y="1328559"/>
            <a:ext cx="6382226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755"/>
              </a:lnSpc>
              <a:buNone/>
            </a:pPr>
            <a:r>
              <a:rPr lang="en-US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قابلیت‌های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ربات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جراحی سینا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1116568" y="2343507"/>
            <a:ext cx="99893" cy="460664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7" name="Shape 3"/>
          <p:cNvSpPr/>
          <p:nvPr/>
        </p:nvSpPr>
        <p:spPr>
          <a:xfrm>
            <a:off x="1416427" y="2793385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8" name="Shape 4"/>
          <p:cNvSpPr/>
          <p:nvPr/>
        </p:nvSpPr>
        <p:spPr>
          <a:xfrm>
            <a:off x="916484" y="25934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9" name="Text 5"/>
          <p:cNvSpPr/>
          <p:nvPr/>
        </p:nvSpPr>
        <p:spPr>
          <a:xfrm>
            <a:off x="1104364" y="2624137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315200" y="251614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دقت</a:t>
            </a: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بی‌نظیر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532995" y="3064431"/>
            <a:ext cx="7606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بازوهای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رباتیک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سینا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قادر به انجام حرکات دقیق و ظریف هستند که با دست انسان امکان‌پذیر نیست.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1416427" y="4625161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16484" y="44251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068169" y="4455914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7315200" y="441960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کنترل از راه دور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388513" y="4896207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جراحان می‌توانند از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فاصله‌ای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دور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و از طریق اینترنت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با استفاده از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کنسول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جراح، عملیات را کنترل کنند.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1416427" y="612368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16484" y="592371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1071741" y="5954435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279243" y="585805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تصویربرداری سه‌بعدی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388513" y="6394728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سیستم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سینا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تصاویر سه‌بعدی با وضوح بالا از محل جراحی را فراهم می‌کند.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F846-D6E1-43D5-235E-170F80577C30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5/12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E017E0-1571-C7AD-C0AE-2C9E1D3257B8}"/>
              </a:ext>
            </a:extLst>
          </p:cNvPr>
          <p:cNvSpPr/>
          <p:nvPr/>
        </p:nvSpPr>
        <p:spPr>
          <a:xfrm>
            <a:off x="787077" y="15220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4" name="Text 1"/>
          <p:cNvSpPr/>
          <p:nvPr/>
        </p:nvSpPr>
        <p:spPr>
          <a:xfrm>
            <a:off x="6928305" y="1194793"/>
            <a:ext cx="603658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755"/>
              </a:lnSpc>
              <a:buNone/>
            </a:pP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کاربردهای </a:t>
            </a:r>
            <a:r>
              <a:rPr lang="en-US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سیستم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سینا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760220" y="34260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48101" y="3456742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7" name="Text 4"/>
          <p:cNvSpPr/>
          <p:nvPr/>
        </p:nvSpPr>
        <p:spPr>
          <a:xfrm>
            <a:off x="4310095" y="340146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15980" y="3924776"/>
            <a:ext cx="5688136" cy="112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285" y="34260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577971" y="3456742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026196" y="218387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جراحی‌های اورولوژی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2" name="Text 9"/>
          <p:cNvSpPr/>
          <p:nvPr/>
        </p:nvSpPr>
        <p:spPr>
          <a:xfrm>
            <a:off x="4020384" y="2883366"/>
            <a:ext cx="892626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این سیستم در جراحی‌های اورولوژی مورد استفاده قرار می‌گیرد.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915478" y="5094089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190840" y="491132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جراحی‌های گوارشی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053296" y="5583683"/>
            <a:ext cx="11911597" cy="1283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سیستم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سینا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در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جراحی‌های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گوارشی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مانند جراحی های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بای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پس معده،  ضد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رفلاکس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مری، کیسه صفرا و روده کاربرد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دارد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17" name="Shape 14"/>
          <p:cNvSpPr/>
          <p:nvPr/>
        </p:nvSpPr>
        <p:spPr>
          <a:xfrm>
            <a:off x="7426285" y="506337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570113" y="5094089"/>
            <a:ext cx="2122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0098974" y="358331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جراحی‌های</a:t>
            </a: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زنان</a:t>
            </a: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و زایمان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3356658" y="4103123"/>
            <a:ext cx="960823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این سیستم در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جراحی‌های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زنان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مانند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اندومتریوز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،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فیبروم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مورد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استفاده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قرار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می گیرد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ED545-AD36-E3BB-34D6-FD5F87D0556C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6/12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FE4AEC-86B3-AEA0-6AC3-A094373CB69F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34542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 dirty="0">
              <a:cs typeface="B Nazanin" panose="00000400000000000000" pitchFamily="2" charset="-78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4551" y="698815"/>
            <a:ext cx="4375259" cy="70677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78160" y="1292761"/>
            <a:ext cx="7641312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755"/>
              </a:lnSpc>
              <a:buNone/>
            </a:pP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مزایای استفاده </a:t>
            </a:r>
            <a:r>
              <a:rPr lang="en-US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از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ربات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جراحی سینا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662779" y="456858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کاهش درد و ناراحتی بیمار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8" name="Text 4"/>
          <p:cNvSpPr/>
          <p:nvPr/>
        </p:nvSpPr>
        <p:spPr>
          <a:xfrm>
            <a:off x="7222603" y="5124303"/>
            <a:ext cx="635242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به دلیل برش‌های کوچکتر، بیماران تجربه درد کمتری دارند و دوره نقاهت کوتاه‌تری را سپری می‌کنند.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Shape 5"/>
          <p:cNvSpPr/>
          <p:nvPr/>
        </p:nvSpPr>
        <p:spPr>
          <a:xfrm>
            <a:off x="9255085" y="2926080"/>
            <a:ext cx="4542115" cy="1287105"/>
          </a:xfrm>
          <a:prstGeom prst="roundRect">
            <a:avLst>
              <a:gd name="adj" fmla="val 68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r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651450" y="303198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کاهش خطر عفونت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875362" y="3647003"/>
            <a:ext cx="669966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دقت بالای ابزارهای رباتیک به کاهش خطر عفونت کمک می‌کند.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0651449" y="620569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بهبود سریع‌تر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442521" y="6812701"/>
            <a:ext cx="6132508" cy="566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624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بیماران معمولاً پس از جراحی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سینا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سریع‌تر بهبود می‌یابند.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BA9ED-A3C8-DC29-64C0-85BB3921ABF9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7/12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24CFE8-7239-6A2E-BDF7-D6DC524EA20E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r" rtl="1">
              <a:lnSpc>
                <a:spcPct val="150000"/>
              </a:lnSpc>
            </a:pPr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4" name="Text 1"/>
          <p:cNvSpPr/>
          <p:nvPr/>
        </p:nvSpPr>
        <p:spPr>
          <a:xfrm>
            <a:off x="3431024" y="642105"/>
            <a:ext cx="9514642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چالش‌ها و محدودیت‌های </a:t>
            </a:r>
            <a:r>
              <a:rPr lang="en-US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سیستم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سینا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5" name="Text 2"/>
          <p:cNvSpPr/>
          <p:nvPr/>
        </p:nvSpPr>
        <p:spPr>
          <a:xfrm>
            <a:off x="9863838" y="185802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ورود به بازارهای جهانی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451413" y="2615437"/>
            <a:ext cx="123360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این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برای ورود به بازارهای جهانی و رقابت با سایر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های جراحی نیازمند استانداردهای جهانی و اخذ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تأییدیه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های لازم است.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Text 4"/>
          <p:cNvSpPr/>
          <p:nvPr/>
        </p:nvSpPr>
        <p:spPr>
          <a:xfrm>
            <a:off x="9915180" y="349013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آموزش</a:t>
            </a: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و پذیرش توسط جامعه 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2696900" y="4292921"/>
            <a:ext cx="1009051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جراحان باید آموزش‌های ویژه‌ای را برای استفاده از این سیستم بگذرانند.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9915180" y="495943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محدودیت‌های فنی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15342" y="5705066"/>
            <a:ext cx="1162341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1-این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در حال حاضر تنها قادر به انجام جراحی های لاپاراسکوپی است 2- نیازمند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وجوداینترنت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پایدار است 3- انجام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تنظیمات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دقیق و آموزش مناسب برای جراح.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CBA75-99A9-3D81-6A87-F72341FDE0BA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8/12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254DFB-5AB1-DE5F-2B2D-9D1CF7414FB7}"/>
              </a:ext>
            </a:extLst>
          </p:cNvPr>
          <p:cNvSpPr/>
          <p:nvPr/>
        </p:nvSpPr>
        <p:spPr>
          <a:xfrm>
            <a:off x="2696900" y="10313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6203" y="0"/>
            <a:ext cx="16366603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342663" y="1547456"/>
            <a:ext cx="15973063" cy="7184498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22961" y="1854590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5755"/>
              </a:lnSpc>
              <a:buNone/>
            </a:pPr>
            <a:r>
              <a:rPr lang="en-US" sz="6000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تکامل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سامانه جراحی از راه دور</a:t>
            </a:r>
            <a:r>
              <a:rPr lang="en-US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 </a:t>
            </a:r>
            <a:r>
              <a:rPr lang="fa-IR" sz="60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سینا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760220" y="4868942"/>
            <a:ext cx="11109960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32161" y="4091404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232196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4420076" y="4649688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9779994" y="276467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نسخه اولیه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-81023" y="3239826"/>
            <a:ext cx="129028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کار تحقیقات از سال 1385 شروع و اولین نسخه آن در سال 1394 به عنوان یک پروژه ملی در نمایشگاه تجهیزات پزشکی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رونمایی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شد.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265134" y="4868882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065169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216854" y="4649688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898261" y="421077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fa-IR" sz="3200" b="1" dirty="0" err="1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تأییدیه</a:t>
            </a:r>
            <a:r>
              <a:rPr lang="fa-IR" sz="3200" b="1" dirty="0">
                <a:solidFill>
                  <a:srgbClr val="396AF1"/>
                </a:solidFill>
                <a:latin typeface="Barlow" pitchFamily="34" charset="0"/>
                <a:cs typeface="B Nazanin" panose="00000400000000000000" pitchFamily="2" charset="-78"/>
              </a:rPr>
              <a:t> ها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825455" y="5019889"/>
            <a:ext cx="11079144" cy="912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این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cs typeface="B Nazanin" panose="00000400000000000000" pitchFamily="2" charset="-78"/>
              </a:rPr>
              <a:t> در اداره ثبت و اختراعات آمریکا ثبت و تأیید گردیده است.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10098226" y="4091404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9898261" y="465508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pPr algn="justLow" rtl="1"/>
            <a:endParaRPr lang="fa-IR" sz="2800">
              <a:cs typeface="B Nazanin" panose="00000400000000000000" pitchFamily="2" charset="-78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053518" y="4649688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3453"/>
              </a:lnSpc>
              <a:buNone/>
            </a:pP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46333" y="579428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Low" rtl="1">
              <a:lnSpc>
                <a:spcPts val="2878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 Nazanin" panose="00000400000000000000" pitchFamily="2" charset="-78"/>
              </a:rPr>
              <a:t>آینده و تکامل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497712" y="6623469"/>
            <a:ext cx="1232413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Low" rtl="1">
              <a:lnSpc>
                <a:spcPts val="2624"/>
              </a:lnSpc>
              <a:buNone/>
            </a:pP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این </a:t>
            </a:r>
            <a:r>
              <a:rPr lang="fa-IR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ربات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در مرحله آزمایش های بالینی قرار دارد و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با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پیشرفت‌های مداوم در فناوری رباتیک و هوش مصنوعی، انتظار می‌رود که سیستم‌های جراحی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مانند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سینا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B Nazanin" panose="00000400000000000000" pitchFamily="2" charset="-78"/>
              </a:rPr>
              <a:t> در آینده قابلیت‌های بیشتری پیدا کنند.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94FC6-8306-C663-B672-DC8AFC7C3EC4}"/>
              </a:ext>
            </a:extLst>
          </p:cNvPr>
          <p:cNvSpPr txBox="1"/>
          <p:nvPr/>
        </p:nvSpPr>
        <p:spPr>
          <a:xfrm>
            <a:off x="616352" y="7752921"/>
            <a:ext cx="7841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9/12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66D5B8-BDD9-EE92-A1E9-058C9C80FF3A}"/>
              </a:ext>
            </a:extLst>
          </p:cNvPr>
          <p:cNvSpPr/>
          <p:nvPr/>
        </p:nvSpPr>
        <p:spPr>
          <a:xfrm>
            <a:off x="1649392" y="169783"/>
            <a:ext cx="9595412" cy="7053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r" rtl="1">
              <a:lnSpc>
                <a:spcPts val="2000"/>
              </a:lnSpc>
              <a:buNone/>
            </a:pPr>
            <a:r>
              <a:rPr lang="fa-IR" sz="1800" b="1" dirty="0">
                <a:cs typeface="B Titr" panose="00000700000000000000" pitchFamily="2" charset="-78"/>
              </a:rPr>
              <a:t>موضوع: </a:t>
            </a:r>
            <a:r>
              <a:rPr lang="fa-IR" sz="1800" b="1" dirty="0" err="1">
                <a:cs typeface="B Nazanin" panose="00000400000000000000" pitchFamily="2" charset="-78"/>
              </a:rPr>
              <a:t>ربات</a:t>
            </a:r>
            <a:r>
              <a:rPr lang="fa-IR" sz="1800" b="1" dirty="0">
                <a:cs typeface="B Nazanin" panose="00000400000000000000" pitchFamily="2" charset="-78"/>
              </a:rPr>
              <a:t> جراحی سینا     </a:t>
            </a:r>
            <a:r>
              <a:rPr lang="fa-IR" sz="1800" b="1" dirty="0">
                <a:cs typeface="B Titr" panose="00000700000000000000" pitchFamily="2" charset="-78"/>
              </a:rPr>
              <a:t>ارائه دهنده: </a:t>
            </a:r>
            <a:r>
              <a:rPr lang="fa-IR" sz="1800" dirty="0">
                <a:cs typeface="B Nazanin" panose="00000400000000000000" pitchFamily="2" charset="-78"/>
              </a:rPr>
              <a:t>محمدمهدی روستا     </a:t>
            </a:r>
            <a:r>
              <a:rPr lang="fa-IR" sz="1800" b="1" dirty="0">
                <a:cs typeface="B Titr" panose="00000700000000000000" pitchFamily="2" charset="-78"/>
              </a:rPr>
              <a:t>استاد: </a:t>
            </a:r>
            <a:r>
              <a:rPr lang="fa-IR" sz="1800" dirty="0">
                <a:cs typeface="B Nazanin" panose="00000400000000000000" pitchFamily="2" charset="-78"/>
              </a:rPr>
              <a:t>دکتر اسدی     </a:t>
            </a:r>
            <a:r>
              <a:rPr lang="fa-IR" sz="1800" b="1" dirty="0">
                <a:cs typeface="B Titr" panose="00000700000000000000" pitchFamily="2" charset="-78"/>
              </a:rPr>
              <a:t>تاریخ:</a:t>
            </a:r>
            <a:r>
              <a:rPr lang="fa-IR" sz="1800" dirty="0">
                <a:cs typeface="B Nazanin" panose="00000400000000000000" pitchFamily="2" charset="-78"/>
              </a:rPr>
              <a:t> 1403/3/23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336</TotalTime>
  <Words>991</Words>
  <Application>Microsoft Office PowerPoint</Application>
  <PresentationFormat>Custom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B Nazanin</vt:lpstr>
      <vt:lpstr>B Titr</vt:lpstr>
      <vt:lpstr>Barlow</vt:lpstr>
      <vt:lpstr>Corbel</vt:lpstr>
      <vt:lpstr>Montserrat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 M</cp:lastModifiedBy>
  <cp:revision>8</cp:revision>
  <dcterms:created xsi:type="dcterms:W3CDTF">2024-06-04T18:23:17Z</dcterms:created>
  <dcterms:modified xsi:type="dcterms:W3CDTF">2024-06-11T22:10:46Z</dcterms:modified>
</cp:coreProperties>
</file>