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57" r:id="rId4"/>
    <p:sldId id="359" r:id="rId5"/>
    <p:sldId id="365" r:id="rId6"/>
    <p:sldId id="358" r:id="rId7"/>
    <p:sldId id="368" r:id="rId8"/>
    <p:sldId id="367" r:id="rId9"/>
    <p:sldId id="366" r:id="rId10"/>
    <p:sldId id="361" r:id="rId11"/>
    <p:sldId id="362" r:id="rId12"/>
    <p:sldId id="363" r:id="rId13"/>
    <p:sldId id="3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02/07/2015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02/07/2015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02/07/2015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e.fr/fr/methodes/nomenclatures/cog/telechargemen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</a:t>
            </a:r>
            <a:r>
              <a:rPr lang="fr-FR" sz="1800" b="1" smtClean="0"/>
              <a:t>Bordeaux </a:t>
            </a:r>
            <a:r>
              <a:rPr lang="fr-FR" sz="1800" b="1" smtClean="0"/>
              <a:t>1 </a:t>
            </a:r>
            <a:endParaRPr lang="fr-FR" sz="1800" b="1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859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1125167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cette dimension temps, nous utiliserons le format « standard</a:t>
            </a:r>
            <a:r>
              <a:rPr lang="fr-FR" dirty="0"/>
              <a:t> », q</a:t>
            </a:r>
            <a:r>
              <a:rPr lang="fr-FR" dirty="0" smtClean="0"/>
              <a:t>ui </a:t>
            </a:r>
            <a:r>
              <a:rPr lang="fr-FR" dirty="0"/>
              <a:t>est issue de l’assistant de création SQL SERVER, puis quelques « retouches » des auteurs du livre.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595" y="114304"/>
            <a:ext cx="533447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livre « Business Intelligence avec SQL Server 2014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Sébastien </a:t>
            </a:r>
            <a:r>
              <a:rPr lang="fr-FR" dirty="0"/>
              <a:t>FANTINI - Franck GAVAND </a:t>
            </a:r>
            <a:r>
              <a:rPr lang="fr-FR" dirty="0" smtClean="0"/>
              <a:t>// Edition ENI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43266" y="2271257"/>
            <a:ext cx="29045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TEMPS_PK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443266" y="1843044"/>
            <a:ext cx="2904597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DIM_TEMPS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43266" y="2631221"/>
            <a:ext cx="2904598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		date</a:t>
            </a:r>
          </a:p>
          <a:p>
            <a:r>
              <a:rPr lang="fr-FR" sz="1400" dirty="0" smtClean="0"/>
              <a:t>JOUR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ANNEE_CODE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ANNEE_DATE	date</a:t>
            </a:r>
          </a:p>
          <a:p>
            <a:r>
              <a:rPr lang="fr-FR" sz="1400" dirty="0" smtClean="0"/>
              <a:t>ANNEE_NOM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TRIMESTRE_CODE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TRIMESTRE_DATE	date</a:t>
            </a:r>
          </a:p>
          <a:p>
            <a:r>
              <a:rPr lang="fr-FR" sz="1400" dirty="0" smtClean="0"/>
              <a:t>TRIMESTRE_NOM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MOIS_CODE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MOIS_DATE		date</a:t>
            </a:r>
            <a:endParaRPr lang="fr-FR" sz="1400" dirty="0"/>
          </a:p>
          <a:p>
            <a:r>
              <a:rPr lang="fr-FR" sz="1400" dirty="0" smtClean="0"/>
              <a:t>MOIS_NOM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SEMAINE_CODE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SEMAINE_DATE	date</a:t>
            </a:r>
            <a:endParaRPr lang="fr-FR" sz="1400" dirty="0"/>
          </a:p>
          <a:p>
            <a:r>
              <a:rPr lang="fr-FR" sz="1400" dirty="0" smtClean="0"/>
              <a:t>SEMAINE_NOM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JOUR_CODE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JOUR_DATE		date</a:t>
            </a:r>
            <a:endParaRPr lang="fr-FR" sz="1400" dirty="0"/>
          </a:p>
          <a:p>
            <a:r>
              <a:rPr lang="fr-FR" sz="1400" dirty="0" smtClean="0"/>
              <a:t>JOUR_NOM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3635896" y="2235327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896" y="264647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en trio {Code ; Date ; Nom}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9399"/>
          <a:stretch/>
        </p:blipFill>
        <p:spPr>
          <a:xfrm>
            <a:off x="3446010" y="4869160"/>
            <a:ext cx="5688632" cy="1228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19232" y="444907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Exemple pour les mois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6371" y="3344803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5896" y="4015503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>
                <a:solidFill>
                  <a:schemeClr val="accent2"/>
                </a:solidFill>
              </a:rPr>
              <a:t>Module Marché Fi : Pour les </a:t>
            </a:r>
            <a:r>
              <a:rPr lang="fr-FR" b="1" dirty="0" err="1" smtClean="0">
                <a:solidFill>
                  <a:schemeClr val="accent2"/>
                </a:solidFill>
              </a:rPr>
              <a:t>societés</a:t>
            </a:r>
            <a:r>
              <a:rPr lang="fr-FR" b="1" dirty="0" smtClean="0">
                <a:solidFill>
                  <a:schemeClr val="accent2"/>
                </a:solidFill>
              </a:rPr>
              <a:t> cotées, o</a:t>
            </a:r>
            <a:r>
              <a:rPr lang="fr-FR" dirty="0" smtClean="0">
                <a:solidFill>
                  <a:schemeClr val="accent2"/>
                </a:solidFill>
              </a:rPr>
              <a:t>bligation par trimestre [?]</a:t>
            </a:r>
          </a:p>
        </p:txBody>
      </p:sp>
    </p:spTree>
    <p:extLst>
      <p:ext uri="{BB962C8B-B14F-4D97-AF65-F5344CB8AC3E}">
        <p14:creationId xmlns:p14="http://schemas.microsoft.com/office/powerpoint/2010/main" val="16677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14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LIEU_PK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DIM_LIEU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VILLE_FK</a:t>
            </a:r>
            <a:r>
              <a:rPr lang="fr-FR" sz="1400" dirty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TYPE_LIEU	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LIBEL_LIEU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DATE_OUVERTURE	date</a:t>
            </a:r>
          </a:p>
          <a:p>
            <a:r>
              <a:rPr lang="fr-FR" sz="1400" dirty="0" smtClean="0"/>
              <a:t>DATE_FERMETURE	date</a:t>
            </a:r>
          </a:p>
          <a:p>
            <a:r>
              <a:rPr lang="fr-FR" sz="1400" dirty="0" smtClean="0"/>
              <a:t>SURFACE_M2	</a:t>
            </a:r>
            <a:r>
              <a:rPr lang="fr-FR" sz="1400" dirty="0" err="1" smtClean="0"/>
              <a:t>numeric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422487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lieu et FK vers la ville du lieu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  <a:r>
              <a:rPr lang="fr-FR" b="1" dirty="0" smtClean="0"/>
              <a:t>de {Type de lieu ; Libellé de lieu}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56176" y="169119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7904" y="3269765"/>
            <a:ext cx="532664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Surface : Rendement par M² 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Dates : Voir si ajout de dimension « Horaires d’ouverture » ?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66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151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CLIENT_PK	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DIM_CLIENT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VILLE_FK</a:t>
            </a:r>
            <a:r>
              <a:rPr lang="fr-FR" sz="1400" dirty="0" smtClean="0"/>
              <a:t>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TAUX_REMISE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TYPE_CLIENT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DATE_NAISSANCE	date</a:t>
            </a:r>
          </a:p>
          <a:p>
            <a:r>
              <a:rPr lang="fr-FR" sz="1400" dirty="0" smtClean="0"/>
              <a:t>DATE_SOUSCRIPTION	date</a:t>
            </a:r>
          </a:p>
          <a:p>
            <a:r>
              <a:rPr lang="fr-FR" sz="1400" dirty="0" smtClean="0"/>
              <a:t>CODE_FIDELITE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client et FK vers la ville du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7544" y="4797152"/>
            <a:ext cx="548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{Nom client ; Type client ; Taux de remise}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4253" y="87231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7904" y="3269765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BI : Ouverture vers les SIG (Dans le rapport final)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65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94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VILLE_PK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DIM_VILLE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2237821"/>
            <a:ext cx="266429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CODE_POSTAL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CODE_COMMUNE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CODE_REGION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CODE_DEPARTEMENT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CODE_ARRONDISEMENT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CODE_CANTON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NOM_VILLE_MAJ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NOM_VILLE_MIN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POPULATION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 la ville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99592" y="4581128"/>
            <a:ext cx="381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{Code postal ; Nom ville}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420888" y="107340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Source : Données CSV INSEE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www.insee.fr/fr/methodes/nomenclatures/cog/telechargement.asp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60032" y="3043345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3928" y="3991741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POPULATION : « Taux de percé » (Par ville)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348880"/>
            <a:ext cx="716533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MODELE DE DONNEES DU DWH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268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Modèle en flocons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2335" y="4228382"/>
            <a:ext cx="24371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/>
              <a:t>Schéma flocon de </a:t>
            </a:r>
            <a:r>
              <a:rPr lang="fr-FR" dirty="0" smtClean="0"/>
              <a:t>neige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0595" y="114304"/>
            <a:ext cx="6483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cours D111, partie « Entrepôts </a:t>
            </a:r>
            <a:r>
              <a:rPr lang="fr-FR" dirty="0"/>
              <a:t>de données » (</a:t>
            </a:r>
            <a:r>
              <a:rPr lang="fr-FR" dirty="0" err="1"/>
              <a:t>Sofian</a:t>
            </a:r>
            <a:r>
              <a:rPr lang="fr-FR" dirty="0"/>
              <a:t> MAABOUT)</a:t>
            </a:r>
          </a:p>
        </p:txBody>
      </p:sp>
      <p:pic>
        <p:nvPicPr>
          <p:cNvPr id="9" name="Picture 10" descr="http://foad.u-picardie.fr/ines/foadF/MMSIID/ModuleD111/ch01/seq02/images_ch01_2/wpe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8" y="3284984"/>
            <a:ext cx="5231130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5536" y="12943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Modélisation conceptuelle des Data </a:t>
            </a:r>
            <a:r>
              <a:rPr lang="fr-FR" sz="2000" b="1" i="1" dirty="0" err="1" smtClean="0"/>
              <a:t>Warehouses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en </a:t>
            </a:r>
            <a:r>
              <a:rPr lang="fr-FR" b="1" dirty="0" smtClean="0"/>
              <a:t>étoile </a:t>
            </a:r>
            <a:r>
              <a:rPr lang="fr-FR" dirty="0" smtClean="0"/>
              <a:t>: </a:t>
            </a:r>
            <a:r>
              <a:rPr lang="fr-FR" dirty="0"/>
              <a:t>Au milieu, une table de faits connectée à un ensemble de tables de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flocon de neige (</a:t>
            </a:r>
            <a:r>
              <a:rPr lang="fr-FR" b="1" dirty="0" err="1"/>
              <a:t>snowflake</a:t>
            </a:r>
            <a:r>
              <a:rPr lang="fr-FR" b="1" dirty="0" smtClean="0"/>
              <a:t>) </a:t>
            </a:r>
            <a:r>
              <a:rPr lang="fr-FR" dirty="0" smtClean="0"/>
              <a:t>: Un </a:t>
            </a:r>
            <a:r>
              <a:rPr lang="fr-FR" dirty="0"/>
              <a:t>raffinement du précédent où certaines tables de dimensions sont normalisées (donc décomposées)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Constellation </a:t>
            </a:r>
            <a:r>
              <a:rPr lang="fr-FR" b="1" dirty="0"/>
              <a:t>de </a:t>
            </a:r>
            <a:r>
              <a:rPr lang="fr-FR" b="1" dirty="0" smtClean="0"/>
              <a:t>faits </a:t>
            </a:r>
            <a:r>
              <a:rPr lang="fr-FR" dirty="0" smtClean="0"/>
              <a:t>: Plusieurs </a:t>
            </a:r>
            <a:r>
              <a:rPr lang="fr-FR" dirty="0"/>
              <a:t>tables de faits partagent quelques tables de dimension (constellation d’étoiles)</a:t>
            </a:r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1086700"/>
            <a:chOff x="723454" y="1367937"/>
            <a:chExt cx="1352570" cy="1086700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  <a:p>
              <a:r>
                <a:rPr lang="fr-FR" sz="1400" dirty="0" smtClean="0"/>
                <a:t>CODE_INSEE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</a:t>
              </a:r>
              <a:r>
                <a:rPr lang="fr-FR" sz="1400" dirty="0" smtClean="0">
                  <a:solidFill>
                    <a:srgbClr val="FF0000"/>
                  </a:solidFill>
                </a:rPr>
                <a:t>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ID_RAYON_FAMILLE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>
                  <a:solidFill>
                    <a:srgbClr val="FF0000"/>
                  </a:solidFill>
                </a:rPr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ID_VILLE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ID_TICKET</a:t>
              </a:r>
              <a:endParaRPr lang="fr-FR" sz="1400" dirty="0">
                <a:solidFill>
                  <a:srgbClr val="FF0000"/>
                </a:solidFill>
              </a:endParaRPr>
            </a:p>
            <a:p>
              <a:r>
                <a:rPr lang="fr-FR" sz="1400" dirty="0">
                  <a:solidFill>
                    <a:srgbClr val="FF0000"/>
                  </a:solidFill>
                </a:rPr>
                <a:t>ID_CLIENT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2014891"/>
            <a:ext cx="0" cy="885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>
                  <a:solidFill>
                    <a:srgbClr val="FF0000"/>
                  </a:solidFill>
                </a:rPr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9992" y="150199"/>
            <a:ext cx="34652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PPT «</a:t>
            </a:r>
            <a:r>
              <a:rPr lang="fr-FR" dirty="0" err="1" smtClean="0"/>
              <a:t>BaseOperationelle_ODE</a:t>
            </a:r>
            <a:r>
              <a:rPr lang="fr-FR" dirty="0" smtClean="0"/>
              <a:t> » </a:t>
            </a:r>
            <a:endParaRPr lang="fr-FR" dirty="0"/>
          </a:p>
        </p:txBody>
      </p:sp>
      <p:cxnSp>
        <p:nvCxnSpPr>
          <p:cNvPr id="54" name="Connecteur droit 53"/>
          <p:cNvCxnSpPr>
            <a:endCxn id="47" idx="3"/>
          </p:cNvCxnSpPr>
          <p:nvPr/>
        </p:nvCxnSpPr>
        <p:spPr>
          <a:xfrm>
            <a:off x="4022450" y="2280581"/>
            <a:ext cx="729570" cy="2535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583648" y="1403034"/>
            <a:ext cx="18722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En vert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En rouge</a:t>
            </a:r>
          </a:p>
        </p:txBody>
      </p:sp>
    </p:spTree>
    <p:extLst>
      <p:ext uri="{BB962C8B-B14F-4D97-AF65-F5344CB8AC3E}">
        <p14:creationId xmlns:p14="http://schemas.microsoft.com/office/powerpoint/2010/main" val="2005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850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5333104"/>
            <a:ext cx="753328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double liaison « Villes – Magasins » et « Villes – Clients » est correcte car les villes sont partagés par les lieux (Magasins, dépôts…) et les clients.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De plus, les flèches vont bien du centre vers l’extérieur (PK -&gt; FK)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2820792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22096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2061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2820792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168597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1685974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334170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010072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225793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468988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334170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225793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88" y="567002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4008" y="255533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47964" y="202348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626351" y="246788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626351" y="344561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008832" y="2295807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7018447" y="3875161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652453" y="356258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173090" y="178740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73090" y="431951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546500" y="2481599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529574" y="359669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20272" y="387535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035731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781360" y="96649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7423328" y="13591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415957" y="426261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Stocks »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13" idx="0"/>
          </p:cNvCxnSpPr>
          <p:nvPr/>
        </p:nvCxnSpPr>
        <p:spPr>
          <a:xfrm flipH="1">
            <a:off x="3426551" y="831262"/>
            <a:ext cx="989406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734" y="131664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031940" y="57651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6180153" y="831262"/>
            <a:ext cx="852888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3" idx="0"/>
            <a:endCxn id="8" idx="3"/>
          </p:cNvCxnSpPr>
          <p:nvPr/>
        </p:nvCxnSpPr>
        <p:spPr>
          <a:xfrm rot="16200000" flipH="1">
            <a:off x="4898891" y="825424"/>
            <a:ext cx="4103967" cy="3305640"/>
          </a:xfrm>
          <a:prstGeom prst="bentConnector4">
            <a:avLst>
              <a:gd name="adj1" fmla="val -5570"/>
              <a:gd name="adj2" fmla="val 106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23582" y="8625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6159273" y="56700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6530568" y="147457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603695" y="44918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495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Ventes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DATE_VENTE_FK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CLIENT_FK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FACT_VENTE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858259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  <a:p>
            <a:r>
              <a:rPr lang="fr-FR" sz="1400" dirty="0" smtClean="0"/>
              <a:t>UNITES_VENDUES             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096541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1398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640893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880620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 [?]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Un ticket de caisse correspond à [1 .. N] produits, donc  [1 .. N] lignes dans la table de faits (1 par produit) avec le même NUM_TICKET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590" y="1832926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068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Stocks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DATE_INVENTAIRE_FK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FACT_STOCK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629113"/>
            <a:ext cx="266429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NBR_DISPO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NBR_DEFECTUEUX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1994989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59343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2998038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206884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ID_INVENTAIRE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088" y="567002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537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642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Produits »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PRODUIT_PK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DIM_PRODUIT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CATEGORIE_FK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PRIX_ACHAT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TAUX_TVA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MARQUE_PRODUIT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GROSSISTE_PRODUIT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et FK vers les catégories de produits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{Libellé produit ; Prix d’achat ; Taux TVA ; Marque produit ; Fournisseur produit}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514253" y="95940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2826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573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Catégories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1560" y="375333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CATEGORIE_PK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DIM_CATEGORIE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LIBEL_UNIVERS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ID_UNIVERS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/>
              <a:t>LIBEL_RAYON 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ID_RAYON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ID_FAMILLE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LIBEL_SSFAMILLE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ID_SSFAMILLE 	</a:t>
            </a:r>
            <a:r>
              <a:rPr lang="fr-FR" sz="1400" dirty="0" err="1" smtClean="0"/>
              <a:t>int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des catégories de produits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1494" y="4437111"/>
            <a:ext cx="87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Exemples de {Libellé univers ; libellé rayon ; libellé famille ; libellé sous-famille} 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» </a:t>
            </a:r>
            <a:r>
              <a:rPr lang="fr-FR" dirty="0"/>
              <a:t>; « Peinture, papiers peints et enduits </a:t>
            </a:r>
            <a:r>
              <a:rPr lang="fr-FR" dirty="0" smtClean="0"/>
              <a:t>» ; </a:t>
            </a:r>
            <a:r>
              <a:rPr lang="fr-FR" dirty="0"/>
              <a:t>« Outils du peintre </a:t>
            </a:r>
            <a:r>
              <a:rPr lang="fr-FR" dirty="0" smtClean="0"/>
              <a:t>» ; </a:t>
            </a:r>
            <a:r>
              <a:rPr lang="fr-FR" dirty="0"/>
              <a:t>« Pinceaux  »</a:t>
            </a:r>
            <a:r>
              <a:rPr lang="fr-F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; « Outils à moteur </a:t>
            </a:r>
            <a:r>
              <a:rPr lang="fr-FR" dirty="0" smtClean="0"/>
              <a:t>» ; </a:t>
            </a:r>
            <a:r>
              <a:rPr lang="fr-FR" dirty="0"/>
              <a:t>« Taille-haie </a:t>
            </a:r>
            <a:r>
              <a:rPr lang="fr-FR" dirty="0" smtClean="0"/>
              <a:t>» ; </a:t>
            </a:r>
            <a:r>
              <a:rPr lang="fr-FR" dirty="0"/>
              <a:t>« Taille-haie  électrique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82351" y="95723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2646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812</Words>
  <Application>Microsoft Office PowerPoint</Application>
  <PresentationFormat>Affichage à l'écran (4:3)</PresentationFormat>
  <Paragraphs>279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165</cp:revision>
  <dcterms:created xsi:type="dcterms:W3CDTF">2015-04-28T11:53:17Z</dcterms:created>
  <dcterms:modified xsi:type="dcterms:W3CDTF">2015-07-02T13:48:30Z</dcterms:modified>
</cp:coreProperties>
</file>