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01" r:id="rId2"/>
    <p:sldId id="333" r:id="rId3"/>
    <p:sldId id="344" r:id="rId4"/>
    <p:sldId id="345" r:id="rId5"/>
    <p:sldId id="348" r:id="rId6"/>
    <p:sldId id="346" r:id="rId7"/>
    <p:sldId id="347" r:id="rId8"/>
    <p:sldId id="350" r:id="rId9"/>
    <p:sldId id="349" r:id="rId10"/>
    <p:sldId id="369" r:id="rId11"/>
    <p:sldId id="371" r:id="rId12"/>
    <p:sldId id="372" r:id="rId13"/>
    <p:sldId id="356" r:id="rId14"/>
    <p:sldId id="368" r:id="rId15"/>
    <p:sldId id="357" r:id="rId16"/>
    <p:sldId id="358" r:id="rId17"/>
    <p:sldId id="359" r:id="rId18"/>
    <p:sldId id="360" r:id="rId19"/>
    <p:sldId id="361" r:id="rId20"/>
    <p:sldId id="362" r:id="rId21"/>
    <p:sldId id="363" r:id="rId22"/>
    <p:sldId id="364" r:id="rId23"/>
    <p:sldId id="365" r:id="rId24"/>
    <p:sldId id="366" r:id="rId25"/>
    <p:sldId id="367" r:id="rId26"/>
    <p:sldId id="355" r:id="rId2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50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2630F6-BB7E-4BB0-B3A1-C739EB574077}" type="datetimeFigureOut">
              <a:rPr lang="fr-FR" smtClean="0"/>
              <a:t>09/06/2015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080E5F-76A7-426C-8874-1B043B738D2C}" type="slidenum">
              <a:rPr lang="fr-FR" smtClean="0"/>
              <a:t>‹N°›</a:t>
            </a:fld>
            <a:endParaRPr lang="fr-FR"/>
          </a:p>
        </p:txBody>
      </p:sp>
    </p:spTree>
    <p:extLst>
      <p:ext uri="{BB962C8B-B14F-4D97-AF65-F5344CB8AC3E}">
        <p14:creationId xmlns:p14="http://schemas.microsoft.com/office/powerpoint/2010/main" val="644369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1</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10</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11</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12</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13</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14</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15</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16</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17</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18</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19</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2</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20</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21</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22</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23</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24</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25</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26</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3</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4</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5</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6</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7</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8</a:t>
            </a:fld>
            <a:endParaRPr lang="fr-FR"/>
          </a:p>
        </p:txBody>
      </p:sp>
    </p:spTree>
    <p:extLst>
      <p:ext uri="{BB962C8B-B14F-4D97-AF65-F5344CB8AC3E}">
        <p14:creationId xmlns:p14="http://schemas.microsoft.com/office/powerpoint/2010/main" val="447969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080E5F-76A7-426C-8874-1B043B738D2C}" type="slidenum">
              <a:rPr lang="fr-FR" smtClean="0"/>
              <a:t>9</a:t>
            </a:fld>
            <a:endParaRPr lang="fr-FR"/>
          </a:p>
        </p:txBody>
      </p:sp>
    </p:spTree>
    <p:extLst>
      <p:ext uri="{BB962C8B-B14F-4D97-AF65-F5344CB8AC3E}">
        <p14:creationId xmlns:p14="http://schemas.microsoft.com/office/powerpoint/2010/main" val="447969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7"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6453336"/>
            <a:ext cx="4211960" cy="358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Espace réservé de la date 4"/>
          <p:cNvSpPr txBox="1">
            <a:spLocks/>
          </p:cNvSpPr>
          <p:nvPr userDrawn="1"/>
        </p:nvSpPr>
        <p:spPr>
          <a:xfrm>
            <a:off x="1115616" y="6453336"/>
            <a:ext cx="21336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884E013-A843-4EE9-AEA8-FFBC70E64231}" type="datetime1">
              <a:rPr lang="fr-FR" b="1" smtClean="0">
                <a:solidFill>
                  <a:schemeClr val="tx1"/>
                </a:solidFill>
              </a:rPr>
              <a:pPr/>
              <a:t>09/06/2015</a:t>
            </a:fld>
            <a:endParaRPr lang="fr-FR" b="1" dirty="0">
              <a:solidFill>
                <a:schemeClr val="tx1"/>
              </a:solidFill>
            </a:endParaRPr>
          </a:p>
        </p:txBody>
      </p:sp>
      <p:sp>
        <p:nvSpPr>
          <p:cNvPr id="9" name="Espace réservé du numéro de diapositive 5"/>
          <p:cNvSpPr txBox="1">
            <a:spLocks/>
          </p:cNvSpPr>
          <p:nvPr userDrawn="1"/>
        </p:nvSpPr>
        <p:spPr>
          <a:xfrm>
            <a:off x="6876256" y="6463903"/>
            <a:ext cx="21336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20CB13-A045-4FF2-AF1A-D1AA5276D291}" type="slidenum">
              <a:rPr lang="fr-FR" b="1" smtClean="0">
                <a:solidFill>
                  <a:schemeClr val="tx1"/>
                </a:solidFill>
              </a:rPr>
              <a:pPr/>
              <a:t>‹N°›</a:t>
            </a:fld>
            <a:endParaRPr lang="fr-FR" b="1" dirty="0">
              <a:solidFill>
                <a:schemeClr val="tx1"/>
              </a:solidFill>
            </a:endParaRPr>
          </a:p>
        </p:txBody>
      </p:sp>
    </p:spTree>
    <p:extLst>
      <p:ext uri="{BB962C8B-B14F-4D97-AF65-F5344CB8AC3E}">
        <p14:creationId xmlns:p14="http://schemas.microsoft.com/office/powerpoint/2010/main" val="24391874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E5A5207-E07B-4FCF-99F6-F8833A3BB3D7}" type="datetime1">
              <a:rPr lang="fr-FR" smtClean="0"/>
              <a:t>09/06/2015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120CB13-A045-4FF2-AF1A-D1AA5276D291}" type="slidenum">
              <a:rPr lang="fr-FR" smtClean="0"/>
              <a:t>‹N°›</a:t>
            </a:fld>
            <a:endParaRPr lang="fr-FR"/>
          </a:p>
        </p:txBody>
      </p:sp>
    </p:spTree>
    <p:extLst>
      <p:ext uri="{BB962C8B-B14F-4D97-AF65-F5344CB8AC3E}">
        <p14:creationId xmlns:p14="http://schemas.microsoft.com/office/powerpoint/2010/main" val="2277311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68965C6-0898-43EA-9A99-A4039BB22876}" type="datetime1">
              <a:rPr lang="fr-FR" smtClean="0"/>
              <a:t>09/06/2015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120CB13-A045-4FF2-AF1A-D1AA5276D291}" type="slidenum">
              <a:rPr lang="fr-FR" smtClean="0"/>
              <a:t>‹N°›</a:t>
            </a:fld>
            <a:endParaRPr lang="fr-FR"/>
          </a:p>
        </p:txBody>
      </p:sp>
    </p:spTree>
    <p:extLst>
      <p:ext uri="{BB962C8B-B14F-4D97-AF65-F5344CB8AC3E}">
        <p14:creationId xmlns:p14="http://schemas.microsoft.com/office/powerpoint/2010/main" val="1382734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4B2F636-2596-4D20-BE75-DC7667EB0908}" type="datetime1">
              <a:rPr lang="fr-FR" smtClean="0"/>
              <a:t>09/06/2015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120CB13-A045-4FF2-AF1A-D1AA5276D291}" type="slidenum">
              <a:rPr lang="fr-FR" smtClean="0"/>
              <a:t>‹N°›</a:t>
            </a:fld>
            <a:endParaRPr lang="fr-FR"/>
          </a:p>
        </p:txBody>
      </p:sp>
    </p:spTree>
    <p:extLst>
      <p:ext uri="{BB962C8B-B14F-4D97-AF65-F5344CB8AC3E}">
        <p14:creationId xmlns:p14="http://schemas.microsoft.com/office/powerpoint/2010/main" val="173016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3941AF55-5B35-49D2-89B7-6A012C2F0023}" type="datetime1">
              <a:rPr lang="fr-FR" smtClean="0"/>
              <a:t>09/06/2015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120CB13-A045-4FF2-AF1A-D1AA5276D291}" type="slidenum">
              <a:rPr lang="fr-FR" smtClean="0"/>
              <a:t>‹N°›</a:t>
            </a:fld>
            <a:endParaRPr lang="fr-FR"/>
          </a:p>
        </p:txBody>
      </p:sp>
    </p:spTree>
    <p:extLst>
      <p:ext uri="{BB962C8B-B14F-4D97-AF65-F5344CB8AC3E}">
        <p14:creationId xmlns:p14="http://schemas.microsoft.com/office/powerpoint/2010/main" val="3623823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36C4D42-2F73-4BB2-8416-8B3A3DDD3EE7}" type="datetime1">
              <a:rPr lang="fr-FR" smtClean="0"/>
              <a:t>09/06/2015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120CB13-A045-4FF2-AF1A-D1AA5276D291}" type="slidenum">
              <a:rPr lang="fr-FR" smtClean="0"/>
              <a:t>‹N°›</a:t>
            </a:fld>
            <a:endParaRPr lang="fr-FR"/>
          </a:p>
        </p:txBody>
      </p:sp>
    </p:spTree>
    <p:extLst>
      <p:ext uri="{BB962C8B-B14F-4D97-AF65-F5344CB8AC3E}">
        <p14:creationId xmlns:p14="http://schemas.microsoft.com/office/powerpoint/2010/main" val="2477640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456F79D-CD5D-4224-B1FA-5F7F3BAA4104}" type="datetime1">
              <a:rPr lang="fr-FR" smtClean="0"/>
              <a:t>09/06/2015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120CB13-A045-4FF2-AF1A-D1AA5276D291}" type="slidenum">
              <a:rPr lang="fr-FR" smtClean="0"/>
              <a:t>‹N°›</a:t>
            </a:fld>
            <a:endParaRPr lang="fr-FR"/>
          </a:p>
        </p:txBody>
      </p:sp>
    </p:spTree>
    <p:extLst>
      <p:ext uri="{BB962C8B-B14F-4D97-AF65-F5344CB8AC3E}">
        <p14:creationId xmlns:p14="http://schemas.microsoft.com/office/powerpoint/2010/main" val="83906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E910143-4D2C-4FF6-B0A6-06989F9BDBAC}" type="datetime1">
              <a:rPr lang="fr-FR" smtClean="0"/>
              <a:t>09/06/2015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120CB13-A045-4FF2-AF1A-D1AA5276D291}" type="slidenum">
              <a:rPr lang="fr-FR" smtClean="0"/>
              <a:t>‹N°›</a:t>
            </a:fld>
            <a:endParaRPr lang="fr-FR"/>
          </a:p>
        </p:txBody>
      </p:sp>
    </p:spTree>
    <p:extLst>
      <p:ext uri="{BB962C8B-B14F-4D97-AF65-F5344CB8AC3E}">
        <p14:creationId xmlns:p14="http://schemas.microsoft.com/office/powerpoint/2010/main" val="2000422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E0A4A73-C55A-4735-A06F-415E5CC28EBA}" type="datetime1">
              <a:rPr lang="fr-FR" smtClean="0"/>
              <a:t>09/06/2015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120CB13-A045-4FF2-AF1A-D1AA5276D291}" type="slidenum">
              <a:rPr lang="fr-FR" smtClean="0"/>
              <a:t>‹N°›</a:t>
            </a:fld>
            <a:endParaRPr lang="fr-FR"/>
          </a:p>
        </p:txBody>
      </p:sp>
    </p:spTree>
    <p:extLst>
      <p:ext uri="{BB962C8B-B14F-4D97-AF65-F5344CB8AC3E}">
        <p14:creationId xmlns:p14="http://schemas.microsoft.com/office/powerpoint/2010/main" val="1625092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73FC597-E398-43B4-BDF9-08A9085F6959}" type="datetime1">
              <a:rPr lang="fr-FR" smtClean="0"/>
              <a:t>09/06/2015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120CB13-A045-4FF2-AF1A-D1AA5276D291}" type="slidenum">
              <a:rPr lang="fr-FR" smtClean="0"/>
              <a:t>‹N°›</a:t>
            </a:fld>
            <a:endParaRPr lang="fr-FR"/>
          </a:p>
        </p:txBody>
      </p:sp>
    </p:spTree>
    <p:extLst>
      <p:ext uri="{BB962C8B-B14F-4D97-AF65-F5344CB8AC3E}">
        <p14:creationId xmlns:p14="http://schemas.microsoft.com/office/powerpoint/2010/main" val="156211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6C9D74D-BD35-47D9-98F8-EE91FA02EBB2}" type="datetime1">
              <a:rPr lang="fr-FR" smtClean="0"/>
              <a:t>09/06/2015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120CB13-A045-4FF2-AF1A-D1AA5276D291}" type="slidenum">
              <a:rPr lang="fr-FR" smtClean="0"/>
              <a:t>‹N°›</a:t>
            </a:fld>
            <a:endParaRPr lang="fr-FR"/>
          </a:p>
        </p:txBody>
      </p:sp>
    </p:spTree>
    <p:extLst>
      <p:ext uri="{BB962C8B-B14F-4D97-AF65-F5344CB8AC3E}">
        <p14:creationId xmlns:p14="http://schemas.microsoft.com/office/powerpoint/2010/main" val="225152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6BC2D-0CAC-4C60-B0A8-88D3FE659C6F}" type="datetime1">
              <a:rPr lang="fr-FR" smtClean="0"/>
              <a:t>09/06/2015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0CB13-A045-4FF2-AF1A-D1AA5276D291}" type="slidenum">
              <a:rPr lang="fr-FR" smtClean="0"/>
              <a:t>‹N°›</a:t>
            </a:fld>
            <a:endParaRPr lang="fr-FR"/>
          </a:p>
        </p:txBody>
      </p:sp>
    </p:spTree>
    <p:extLst>
      <p:ext uri="{BB962C8B-B14F-4D97-AF65-F5344CB8AC3E}">
        <p14:creationId xmlns:p14="http://schemas.microsoft.com/office/powerpoint/2010/main" val="6898165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hyperlink" Target="https://msdn.microsoft.com/en-us/library/ms130214.aspx"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879972" y="2708920"/>
            <a:ext cx="5188672" cy="107721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fr-FR" sz="5000" dirty="0" smtClean="0"/>
              <a:t>Projet ODE</a:t>
            </a:r>
          </a:p>
          <a:p>
            <a:pPr algn="ctr"/>
            <a:r>
              <a:rPr lang="fr-FR" sz="1400" b="1" u="sng" dirty="0" smtClean="0"/>
              <a:t>O</a:t>
            </a:r>
            <a:r>
              <a:rPr lang="fr-FR" sz="1400" dirty="0" smtClean="0"/>
              <a:t>ptimisation des </a:t>
            </a:r>
            <a:r>
              <a:rPr lang="fr-FR" sz="1400" b="1" u="sng" dirty="0" smtClean="0"/>
              <a:t>D</a:t>
            </a:r>
            <a:r>
              <a:rPr lang="fr-FR" sz="1400" dirty="0" smtClean="0"/>
              <a:t>onnées de l’</a:t>
            </a:r>
            <a:r>
              <a:rPr lang="fr-FR" sz="1400" b="1" u="sng" dirty="0" smtClean="0"/>
              <a:t>E</a:t>
            </a:r>
            <a:r>
              <a:rPr lang="fr-FR" sz="1400" dirty="0" smtClean="0"/>
              <a:t>ntrepôt</a:t>
            </a:r>
            <a:endParaRPr lang="fr-FR" sz="1400" dirty="0"/>
          </a:p>
        </p:txBody>
      </p:sp>
      <p:pic>
        <p:nvPicPr>
          <p:cNvPr id="6146"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27384"/>
            <a:ext cx="9144000" cy="1566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ZoneTexte 6"/>
          <p:cNvSpPr txBox="1"/>
          <p:nvPr/>
        </p:nvSpPr>
        <p:spPr>
          <a:xfrm>
            <a:off x="1879972" y="3933056"/>
            <a:ext cx="5188672" cy="2446824"/>
          </a:xfrm>
          <a:prstGeom prst="rect">
            <a:avLst/>
          </a:prstGeom>
          <a:solidFill>
            <a:schemeClr val="tx2">
              <a:lumMod val="20000"/>
              <a:lumOff val="80000"/>
            </a:schemeClr>
          </a:solidFill>
        </p:spPr>
        <p:txBody>
          <a:bodyPr wrap="square" rtlCol="0">
            <a:spAutoFit/>
          </a:bodyPr>
          <a:lstStyle>
            <a:defPPr>
              <a:defRPr lang="fr-FR"/>
            </a:defPPr>
            <a:lvl1pPr>
              <a:defRPr sz="1400"/>
            </a:lvl1pPr>
          </a:lstStyle>
          <a:p>
            <a:pPr marL="285750" indent="-285750">
              <a:buFont typeface="Wingdings" panose="05000000000000000000" pitchFamily="2" charset="2"/>
              <a:buChar char="Ø"/>
            </a:pPr>
            <a:r>
              <a:rPr lang="fr-FR" sz="1800" b="1" dirty="0" smtClean="0"/>
              <a:t>Projet Master 2 MIAGE – Bordeaux 1</a:t>
            </a:r>
          </a:p>
          <a:p>
            <a:pPr lvl="1">
              <a:lnSpc>
                <a:spcPct val="150000"/>
              </a:lnSpc>
            </a:pPr>
            <a:r>
              <a:rPr lang="fr-FR" dirty="0"/>
              <a:t>Thomas CHOURREAU </a:t>
            </a:r>
          </a:p>
          <a:p>
            <a:pPr lvl="1">
              <a:lnSpc>
                <a:spcPct val="150000"/>
              </a:lnSpc>
            </a:pPr>
            <a:r>
              <a:rPr lang="fr-FR" dirty="0"/>
              <a:t>Brice ELISHA </a:t>
            </a:r>
          </a:p>
          <a:p>
            <a:pPr lvl="1">
              <a:lnSpc>
                <a:spcPct val="150000"/>
              </a:lnSpc>
            </a:pPr>
            <a:r>
              <a:rPr lang="fr-FR" dirty="0"/>
              <a:t>Olivier ESSNER &lt;</a:t>
            </a:r>
            <a:r>
              <a:rPr lang="fr-FR" u="sng" dirty="0" err="1">
                <a:solidFill>
                  <a:schemeClr val="tx2">
                    <a:lumMod val="75000"/>
                  </a:schemeClr>
                </a:solidFill>
              </a:rPr>
              <a:t>olivier.essner</a:t>
            </a:r>
            <a:r>
              <a:rPr lang="fr-FR" u="sng" dirty="0">
                <a:solidFill>
                  <a:schemeClr val="tx2">
                    <a:lumMod val="75000"/>
                  </a:schemeClr>
                </a:solidFill>
              </a:rPr>
              <a:t> (at) free.fr</a:t>
            </a:r>
            <a:r>
              <a:rPr lang="fr-FR" dirty="0" smtClean="0"/>
              <a:t>&gt;</a:t>
            </a:r>
            <a:endParaRPr lang="fr-FR" dirty="0"/>
          </a:p>
          <a:p>
            <a:pPr lvl="1">
              <a:lnSpc>
                <a:spcPct val="150000"/>
              </a:lnSpc>
            </a:pPr>
            <a:r>
              <a:rPr lang="fr-FR" dirty="0"/>
              <a:t>Bernard MOUMY NJANGA  </a:t>
            </a:r>
          </a:p>
          <a:p>
            <a:pPr lvl="1">
              <a:lnSpc>
                <a:spcPct val="150000"/>
              </a:lnSpc>
            </a:pPr>
            <a:r>
              <a:rPr lang="fr-FR" dirty="0"/>
              <a:t>Cédric </a:t>
            </a:r>
            <a:r>
              <a:rPr lang="fr-FR" dirty="0" smtClean="0"/>
              <a:t>VANDEVORDE</a:t>
            </a:r>
            <a:endParaRPr lang="fr-FR" dirty="0"/>
          </a:p>
        </p:txBody>
      </p:sp>
    </p:spTree>
    <p:extLst>
      <p:ext uri="{BB962C8B-B14F-4D97-AF65-F5344CB8AC3E}">
        <p14:creationId xmlns:p14="http://schemas.microsoft.com/office/powerpoint/2010/main" val="3506473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296174" y="2348880"/>
            <a:ext cx="698477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fr-FR" sz="4000" dirty="0" smtClean="0"/>
              <a:t>LE MOT DE LA FIN…</a:t>
            </a:r>
            <a:endParaRPr lang="fr-FR" sz="4000" dirty="0"/>
          </a:p>
        </p:txBody>
      </p:sp>
    </p:spTree>
    <p:extLst>
      <p:ext uri="{BB962C8B-B14F-4D97-AF65-F5344CB8AC3E}">
        <p14:creationId xmlns:p14="http://schemas.microsoft.com/office/powerpoint/2010/main" val="1882874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google.fr/url?source=imglanding&amp;ct=img&amp;q=http://img.clubic.com/05523479-photo-logo-skype.jpg&amp;sa=X&amp;ei=6eJ2Va_FOIGyUrWggYgI&amp;ved=0CAkQ8wc&amp;usg=AFQjCNFwjUn1OuhULWDsziDudvxM-9K4X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7922" y="768797"/>
            <a:ext cx="1063253" cy="10632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inkbug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2918" y="5169871"/>
            <a:ext cx="1613262" cy="1211457"/>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129238" y="98167"/>
            <a:ext cx="228252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fr-FR"/>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dirty="0" smtClean="0"/>
              <a:t>Côté communication</a:t>
            </a:r>
            <a:endParaRPr lang="fr-FR" dirty="0"/>
          </a:p>
        </p:txBody>
      </p:sp>
      <p:sp>
        <p:nvSpPr>
          <p:cNvPr id="3" name="Rectangle 2"/>
          <p:cNvSpPr/>
          <p:nvPr/>
        </p:nvSpPr>
        <p:spPr>
          <a:xfrm>
            <a:off x="302970" y="692696"/>
            <a:ext cx="6933326" cy="1354217"/>
          </a:xfrm>
          <a:prstGeom prst="rect">
            <a:avLst/>
          </a:prstGeom>
        </p:spPr>
        <p:txBody>
          <a:bodyPr wrap="square">
            <a:spAutoFit/>
          </a:bodyPr>
          <a:lstStyle/>
          <a:p>
            <a:pPr>
              <a:spcBef>
                <a:spcPts val="300"/>
              </a:spcBef>
              <a:spcAft>
                <a:spcPts val="300"/>
              </a:spcAft>
            </a:pPr>
            <a:r>
              <a:rPr lang="fr-FR" b="1" dirty="0"/>
              <a:t>Communication d’équipe</a:t>
            </a:r>
          </a:p>
          <a:p>
            <a:pPr>
              <a:spcBef>
                <a:spcPts val="300"/>
              </a:spcBef>
              <a:spcAft>
                <a:spcPts val="300"/>
              </a:spcAft>
            </a:pPr>
            <a:r>
              <a:rPr lang="fr-FR" dirty="0"/>
              <a:t>Nous allons </a:t>
            </a:r>
            <a:r>
              <a:rPr lang="fr-FR" dirty="0" smtClean="0"/>
              <a:t>privilégier </a:t>
            </a:r>
            <a:r>
              <a:rPr lang="fr-FR" dirty="0"/>
              <a:t>SKYPE pour </a:t>
            </a:r>
            <a:r>
              <a:rPr lang="fr-FR" dirty="0" smtClean="0"/>
              <a:t>les visio-conférences hebdomadaires</a:t>
            </a:r>
          </a:p>
          <a:p>
            <a:pPr>
              <a:spcBef>
                <a:spcPts val="300"/>
              </a:spcBef>
              <a:spcAft>
                <a:spcPts val="300"/>
              </a:spcAft>
            </a:pPr>
            <a:r>
              <a:rPr lang="fr-FR" dirty="0" smtClean="0"/>
              <a:t>Entre-temps, vous </a:t>
            </a:r>
            <a:r>
              <a:rPr lang="fr-FR" dirty="0"/>
              <a:t>pouvez m’envoyer un mail à </a:t>
            </a:r>
            <a:r>
              <a:rPr lang="fr-FR" u="sng" dirty="0" err="1">
                <a:solidFill>
                  <a:schemeClr val="tx2"/>
                </a:solidFill>
              </a:rPr>
              <a:t>olivier.essner</a:t>
            </a:r>
            <a:r>
              <a:rPr lang="fr-FR" u="sng" dirty="0">
                <a:solidFill>
                  <a:schemeClr val="tx2"/>
                </a:solidFill>
              </a:rPr>
              <a:t> (at) </a:t>
            </a:r>
            <a:r>
              <a:rPr lang="fr-FR" u="sng" dirty="0" smtClean="0">
                <a:solidFill>
                  <a:schemeClr val="tx2"/>
                </a:solidFill>
              </a:rPr>
              <a:t>free.fr </a:t>
            </a:r>
            <a:r>
              <a:rPr lang="fr-FR" dirty="0" smtClean="0"/>
              <a:t>Penser à mettre tout le monde en copie des échanges de mails ! </a:t>
            </a:r>
            <a:endParaRPr lang="fr-FR" dirty="0"/>
          </a:p>
        </p:txBody>
      </p:sp>
      <p:sp>
        <p:nvSpPr>
          <p:cNvPr id="4" name="Rectangle 3"/>
          <p:cNvSpPr/>
          <p:nvPr/>
        </p:nvSpPr>
        <p:spPr>
          <a:xfrm>
            <a:off x="4572000" y="2738824"/>
            <a:ext cx="4572000" cy="1554272"/>
          </a:xfrm>
          <a:prstGeom prst="rect">
            <a:avLst/>
          </a:prstGeom>
        </p:spPr>
        <p:txBody>
          <a:bodyPr>
            <a:spAutoFit/>
          </a:bodyPr>
          <a:lstStyle/>
          <a:p>
            <a:pPr>
              <a:spcBef>
                <a:spcPts val="300"/>
              </a:spcBef>
              <a:spcAft>
                <a:spcPts val="300"/>
              </a:spcAft>
            </a:pPr>
            <a:r>
              <a:rPr lang="fr-FR" b="1" dirty="0" err="1" smtClean="0"/>
              <a:t>Keep</a:t>
            </a:r>
            <a:r>
              <a:rPr lang="fr-FR" b="1" dirty="0" smtClean="0"/>
              <a:t> </a:t>
            </a:r>
            <a:r>
              <a:rPr lang="fr-FR" b="1" dirty="0" err="1" smtClean="0"/>
              <a:t>it</a:t>
            </a:r>
            <a:r>
              <a:rPr lang="fr-FR" b="1" dirty="0" smtClean="0"/>
              <a:t> simple </a:t>
            </a:r>
            <a:r>
              <a:rPr lang="fr-FR" b="1" dirty="0"/>
              <a:t>!</a:t>
            </a:r>
          </a:p>
          <a:p>
            <a:pPr>
              <a:spcBef>
                <a:spcPts val="300"/>
              </a:spcBef>
              <a:spcAft>
                <a:spcPts val="300"/>
              </a:spcAft>
            </a:pPr>
            <a:r>
              <a:rPr lang="fr-FR" dirty="0"/>
              <a:t>En 3 mois de travail, les enseignants du Master ne nous demandent pas un projet « techniquement  parfait  » mais « un projet qui marche </a:t>
            </a:r>
            <a:r>
              <a:rPr lang="fr-FR" dirty="0" smtClean="0"/>
              <a:t>»…</a:t>
            </a:r>
            <a:endParaRPr lang="fr-FR" dirty="0"/>
          </a:p>
        </p:txBody>
      </p:sp>
      <p:sp>
        <p:nvSpPr>
          <p:cNvPr id="5" name="Rectangle 4"/>
          <p:cNvSpPr/>
          <p:nvPr/>
        </p:nvSpPr>
        <p:spPr>
          <a:xfrm>
            <a:off x="323528" y="5104055"/>
            <a:ext cx="6709390" cy="1277273"/>
          </a:xfrm>
          <a:prstGeom prst="rect">
            <a:avLst/>
          </a:prstGeom>
        </p:spPr>
        <p:txBody>
          <a:bodyPr wrap="square">
            <a:spAutoFit/>
          </a:bodyPr>
          <a:lstStyle/>
          <a:p>
            <a:pPr>
              <a:spcBef>
                <a:spcPts val="300"/>
              </a:spcBef>
              <a:spcAft>
                <a:spcPts val="300"/>
              </a:spcAft>
            </a:pPr>
            <a:r>
              <a:rPr lang="fr-FR" b="1" dirty="0"/>
              <a:t>En cas de blocage ou de bug récalcitrant</a:t>
            </a:r>
          </a:p>
          <a:p>
            <a:pPr>
              <a:spcBef>
                <a:spcPts val="300"/>
              </a:spcBef>
              <a:spcAft>
                <a:spcPts val="300"/>
              </a:spcAft>
            </a:pPr>
            <a:r>
              <a:rPr lang="fr-FR" dirty="0"/>
              <a:t>N’hésitez pas à demander de l’aide aux autres membres de notre équipe. Nos compétences &amp; expériences pro sont variées, il est donc très probable que l’un d’entre nous ai déjà votre solution </a:t>
            </a:r>
            <a:r>
              <a:rPr lang="fr-FR" dirty="0" smtClean="0"/>
              <a:t>!</a:t>
            </a:r>
            <a:endParaRPr lang="fr-FR" dirty="0"/>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884" y="2239543"/>
            <a:ext cx="4120108" cy="2557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1978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296174" y="2348880"/>
            <a:ext cx="6984776" cy="132343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fr-FR" sz="4000" dirty="0" smtClean="0"/>
              <a:t>Début du projet le lundi 22/06/2015</a:t>
            </a:r>
            <a:endParaRPr lang="fr-FR" sz="4000" dirty="0"/>
          </a:p>
        </p:txBody>
      </p:sp>
      <p:sp>
        <p:nvSpPr>
          <p:cNvPr id="3" name="Rectangle 2"/>
          <p:cNvSpPr/>
          <p:nvPr/>
        </p:nvSpPr>
        <p:spPr>
          <a:xfrm>
            <a:off x="2315153" y="4365104"/>
            <a:ext cx="4946818" cy="369332"/>
          </a:xfrm>
          <a:prstGeom prst="rect">
            <a:avLst/>
          </a:prstGeom>
        </p:spPr>
        <p:txBody>
          <a:bodyPr wrap="square">
            <a:spAutoFit/>
          </a:bodyPr>
          <a:lstStyle/>
          <a:p>
            <a:r>
              <a:rPr lang="fr-FR" b="1" dirty="0" smtClean="0"/>
              <a:t>D’ici là, bonne chance pour les examens de Juin !</a:t>
            </a:r>
            <a:endParaRPr lang="fr-FR" dirty="0" smtClean="0"/>
          </a:p>
        </p:txBody>
      </p:sp>
      <p:pic>
        <p:nvPicPr>
          <p:cNvPr id="2050" name="Picture 2" descr="http://www.google.fr/url?source=imglanding&amp;ct=img&amp;q=http://www.michel-vaillant.com/upload/content/photo116_399.jpg&amp;sa=X&amp;ei=q-Z2VZ7nNcvSUevMgIAM&amp;ved=0CAkQ8wc&amp;usg=AFQjCNHFgmCGio-hujBTxCHvB0YLGczs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106" y="4077072"/>
            <a:ext cx="1681847" cy="1655361"/>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p:cNvSpPr>
            <a:spLocks noChangeAspect="1" noChangeArrowheads="1"/>
          </p:cNvSpPr>
          <p:nvPr/>
        </p:nvSpPr>
        <p:spPr bwMode="auto">
          <a:xfrm>
            <a:off x="63500" y="-136525"/>
            <a:ext cx="2143125" cy="2143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4" name="Picture 6" descr="http://www.google.fr/url?source=imglanding&amp;ct=img&amp;q=http://ekladata.com/YKU_jsvfwxIZQ1YuqO-wR9wcIgc.jpg&amp;sa=X&amp;ei=2-Z2VcOBGMn5UIWwgugG&amp;ved=0CAkQ8wc&amp;usg=AFQjCNGS6MN2WXzseH5fPJnsyY-kAJjhl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1186" y="4190377"/>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916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907704" y="2708920"/>
            <a:ext cx="5160940" cy="86177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fr-FR" sz="5000" dirty="0" smtClean="0"/>
              <a:t>ANNEXES</a:t>
            </a:r>
            <a:endParaRPr lang="fr-FR" sz="5000" dirty="0"/>
          </a:p>
        </p:txBody>
      </p:sp>
    </p:spTree>
    <p:extLst>
      <p:ext uri="{BB962C8B-B14F-4D97-AF65-F5344CB8AC3E}">
        <p14:creationId xmlns:p14="http://schemas.microsoft.com/office/powerpoint/2010/main" val="2881229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686" y="1339027"/>
            <a:ext cx="8712968" cy="646331"/>
          </a:xfrm>
          <a:prstGeom prst="rect">
            <a:avLst/>
          </a:prstGeom>
        </p:spPr>
        <p:txBody>
          <a:bodyPr wrap="square">
            <a:spAutoFit/>
          </a:bodyPr>
          <a:lstStyle/>
          <a:p>
            <a:r>
              <a:rPr lang="en-US" dirty="0" smtClean="0"/>
              <a:t>E-Doc “</a:t>
            </a:r>
            <a:r>
              <a:rPr lang="en-US" b="1" dirty="0" smtClean="0"/>
              <a:t>Analysis </a:t>
            </a:r>
            <a:r>
              <a:rPr lang="en-US" b="1" dirty="0"/>
              <a:t>Services Performance Guide for SQL Server 2012 and SQL Server </a:t>
            </a:r>
            <a:r>
              <a:rPr lang="en-US" b="1" dirty="0" smtClean="0"/>
              <a:t>2014</a:t>
            </a:r>
            <a:r>
              <a:rPr lang="en-US" dirty="0" smtClean="0"/>
              <a:t>” </a:t>
            </a:r>
          </a:p>
          <a:p>
            <a:r>
              <a:rPr lang="en-US" dirty="0" err="1" smtClean="0"/>
              <a:t>sur</a:t>
            </a:r>
            <a:r>
              <a:rPr lang="en-US" dirty="0" smtClean="0"/>
              <a:t> le site de </a:t>
            </a:r>
            <a:r>
              <a:rPr lang="en-US" dirty="0"/>
              <a:t>Microsoft (</a:t>
            </a:r>
            <a:r>
              <a:rPr lang="en-US" dirty="0" err="1"/>
              <a:t>Anglais</a:t>
            </a:r>
            <a:r>
              <a:rPr lang="en-US" dirty="0" smtClean="0"/>
              <a:t>)</a:t>
            </a:r>
            <a:endParaRPr lang="en-US" dirty="0"/>
          </a:p>
        </p:txBody>
      </p:sp>
      <p:sp>
        <p:nvSpPr>
          <p:cNvPr id="5" name="ZoneTexte 4"/>
          <p:cNvSpPr txBox="1"/>
          <p:nvPr/>
        </p:nvSpPr>
        <p:spPr>
          <a:xfrm>
            <a:off x="107504" y="107340"/>
            <a:ext cx="1984710"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Documents et liens</a:t>
            </a:r>
            <a:endParaRPr lang="fr-FR" dirty="0"/>
          </a:p>
        </p:txBody>
      </p:sp>
      <p:graphicFrame>
        <p:nvGraphicFramePr>
          <p:cNvPr id="3" name="Objet 2"/>
          <p:cNvGraphicFramePr>
            <a:graphicFrameLocks noChangeAspect="1"/>
          </p:cNvGraphicFramePr>
          <p:nvPr>
            <p:extLst>
              <p:ext uri="{D42A27DB-BD31-4B8C-83A1-F6EECF244321}">
                <p14:modId xmlns:p14="http://schemas.microsoft.com/office/powerpoint/2010/main" val="2131378105"/>
              </p:ext>
            </p:extLst>
          </p:nvPr>
        </p:nvGraphicFramePr>
        <p:xfrm>
          <a:off x="5076056" y="2420887"/>
          <a:ext cx="1094450" cy="923442"/>
        </p:xfrm>
        <a:graphic>
          <a:graphicData uri="http://schemas.openxmlformats.org/presentationml/2006/ole">
            <mc:AlternateContent xmlns:mc="http://schemas.openxmlformats.org/markup-compatibility/2006">
              <mc:Choice xmlns:v="urn:schemas-microsoft-com:vml" Requires="v">
                <p:oleObj spid="_x0000_s8202"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5076056" y="2420887"/>
                        <a:ext cx="1094450" cy="923442"/>
                      </a:xfrm>
                      <a:prstGeom prst="rect">
                        <a:avLst/>
                      </a:prstGeom>
                    </p:spPr>
                  </p:pic>
                </p:oleObj>
              </mc:Fallback>
            </mc:AlternateContent>
          </a:graphicData>
        </a:graphic>
      </p:graphicFrame>
      <p:sp>
        <p:nvSpPr>
          <p:cNvPr id="6" name="Rectangle 5"/>
          <p:cNvSpPr/>
          <p:nvPr/>
        </p:nvSpPr>
        <p:spPr>
          <a:xfrm>
            <a:off x="1446342" y="5085184"/>
            <a:ext cx="6390456" cy="369332"/>
          </a:xfrm>
          <a:prstGeom prst="rect">
            <a:avLst/>
          </a:prstGeom>
        </p:spPr>
        <p:txBody>
          <a:bodyPr wrap="square">
            <a:spAutoFit/>
          </a:bodyPr>
          <a:lstStyle/>
          <a:p>
            <a:r>
              <a:rPr lang="fr-FR" dirty="0">
                <a:hlinkClick r:id="rId7"/>
              </a:rPr>
              <a:t>https://</a:t>
            </a:r>
            <a:r>
              <a:rPr lang="fr-FR" dirty="0" smtClean="0">
                <a:hlinkClick r:id="rId7"/>
              </a:rPr>
              <a:t>msdn.microsoft.com/en-us/library/ms130214.aspx</a:t>
            </a:r>
            <a:endParaRPr lang="fr-FR" dirty="0" smtClean="0"/>
          </a:p>
        </p:txBody>
      </p:sp>
      <p:sp>
        <p:nvSpPr>
          <p:cNvPr id="7" name="Rectangle 6"/>
          <p:cNvSpPr/>
          <p:nvPr/>
        </p:nvSpPr>
        <p:spPr>
          <a:xfrm>
            <a:off x="123538" y="4509120"/>
            <a:ext cx="8712968" cy="369332"/>
          </a:xfrm>
          <a:prstGeom prst="rect">
            <a:avLst/>
          </a:prstGeom>
        </p:spPr>
        <p:txBody>
          <a:bodyPr wrap="square">
            <a:spAutoFit/>
          </a:bodyPr>
          <a:lstStyle/>
          <a:p>
            <a:r>
              <a:rPr lang="en-US" dirty="0" smtClean="0"/>
              <a:t>E-Docs du MSDN </a:t>
            </a:r>
            <a:r>
              <a:rPr lang="en-US" dirty="0" err="1" smtClean="0"/>
              <a:t>sur</a:t>
            </a:r>
            <a:r>
              <a:rPr lang="en-US" dirty="0" smtClean="0"/>
              <a:t> SQL Server (</a:t>
            </a:r>
            <a:r>
              <a:rPr lang="en-US" dirty="0" err="1" smtClean="0"/>
              <a:t>Anglais</a:t>
            </a:r>
            <a:r>
              <a:rPr lang="en-US" dirty="0" smtClean="0"/>
              <a:t>)</a:t>
            </a:r>
            <a:endParaRPr lang="fr-FR" dirty="0"/>
          </a:p>
        </p:txBody>
      </p:sp>
      <p:sp>
        <p:nvSpPr>
          <p:cNvPr id="8" name="ZoneTexte 7"/>
          <p:cNvSpPr txBox="1"/>
          <p:nvPr/>
        </p:nvSpPr>
        <p:spPr>
          <a:xfrm>
            <a:off x="251520" y="2420887"/>
            <a:ext cx="3284974"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fr-FR" dirty="0" smtClean="0"/>
              <a:t>Double-cliquez sur l’icone Word pour ouvrir le document ci-joint</a:t>
            </a:r>
            <a:endParaRPr lang="fr-FR" sz="1600" dirty="0"/>
          </a:p>
        </p:txBody>
      </p:sp>
    </p:spTree>
    <p:extLst>
      <p:ext uri="{BB962C8B-B14F-4D97-AF65-F5344CB8AC3E}">
        <p14:creationId xmlns:p14="http://schemas.microsoft.com/office/powerpoint/2010/main" val="1271779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07504" y="107340"/>
            <a:ext cx="162512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Extraits de livre</a:t>
            </a:r>
            <a:endParaRPr lang="fr-FR" dirty="0"/>
          </a:p>
        </p:txBody>
      </p:sp>
      <p:sp>
        <p:nvSpPr>
          <p:cNvPr id="4" name="Rectangle 3"/>
          <p:cNvSpPr/>
          <p:nvPr/>
        </p:nvSpPr>
        <p:spPr>
          <a:xfrm>
            <a:off x="323528" y="1124744"/>
            <a:ext cx="8064896" cy="646331"/>
          </a:xfrm>
          <a:prstGeom prst="rect">
            <a:avLst/>
          </a:prstGeom>
        </p:spPr>
        <p:txBody>
          <a:bodyPr wrap="square">
            <a:spAutoFit/>
          </a:bodyPr>
          <a:lstStyle/>
          <a:p>
            <a:r>
              <a:rPr lang="fr-FR" dirty="0" smtClean="0"/>
              <a:t>Source : </a:t>
            </a:r>
            <a:r>
              <a:rPr lang="fr-FR" b="1" dirty="0" smtClean="0"/>
              <a:t>SQL </a:t>
            </a:r>
            <a:r>
              <a:rPr lang="fr-FR" b="1" dirty="0"/>
              <a:t>Server </a:t>
            </a:r>
            <a:r>
              <a:rPr lang="fr-FR" b="1" dirty="0" smtClean="0"/>
              <a:t>2014 : Implémentation </a:t>
            </a:r>
            <a:r>
              <a:rPr lang="fr-FR" b="1" dirty="0"/>
              <a:t>d'une solution de Business </a:t>
            </a:r>
            <a:r>
              <a:rPr lang="fr-FR" b="1" dirty="0" smtClean="0"/>
              <a:t>Intelligence </a:t>
            </a:r>
          </a:p>
          <a:p>
            <a:r>
              <a:rPr lang="fr-FR" dirty="0" smtClean="0"/>
              <a:t>Thomas GAUCHET - Edition ENI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933097"/>
            <a:ext cx="3691256" cy="4458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9255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07504" y="107340"/>
            <a:ext cx="162512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Extraits de livre</a:t>
            </a:r>
            <a:endParaRPr lang="fr-FR" dirty="0"/>
          </a:p>
        </p:txBody>
      </p:sp>
      <p:sp>
        <p:nvSpPr>
          <p:cNvPr id="5" name="Rectangle 4"/>
          <p:cNvSpPr/>
          <p:nvPr/>
        </p:nvSpPr>
        <p:spPr>
          <a:xfrm>
            <a:off x="323528" y="1125899"/>
            <a:ext cx="8568765" cy="4355038"/>
          </a:xfrm>
          <a:prstGeom prst="rect">
            <a:avLst/>
          </a:prstGeom>
        </p:spPr>
        <p:txBody>
          <a:bodyPr wrap="square">
            <a:spAutoFit/>
          </a:bodyPr>
          <a:lstStyle/>
          <a:p>
            <a:pPr>
              <a:spcBef>
                <a:spcPts val="300"/>
              </a:spcBef>
              <a:spcAft>
                <a:spcPts val="300"/>
              </a:spcAft>
            </a:pPr>
            <a:r>
              <a:rPr lang="fr-FR" dirty="0"/>
              <a:t>Le DM est un ensemble de tables de données organisées dans une structure qui favorise la lecture </a:t>
            </a:r>
            <a:r>
              <a:rPr lang="fr-FR" dirty="0" smtClean="0"/>
              <a:t>pour du </a:t>
            </a:r>
            <a:r>
              <a:rPr lang="fr-FR" i="1" dirty="0"/>
              <a:t>reporting </a:t>
            </a:r>
            <a:r>
              <a:rPr lang="fr-FR" dirty="0"/>
              <a:t>analytique sur un historique plus important que celui conservé en </a:t>
            </a:r>
            <a:r>
              <a:rPr lang="fr-FR" dirty="0" smtClean="0"/>
              <a:t>production</a:t>
            </a:r>
          </a:p>
          <a:p>
            <a:pPr>
              <a:spcBef>
                <a:spcPts val="300"/>
              </a:spcBef>
              <a:spcAft>
                <a:spcPts val="300"/>
              </a:spcAft>
            </a:pPr>
            <a:r>
              <a:rPr lang="fr-FR" dirty="0" smtClean="0"/>
              <a:t>…</a:t>
            </a:r>
          </a:p>
          <a:p>
            <a:pPr>
              <a:spcBef>
                <a:spcPts val="300"/>
              </a:spcBef>
              <a:spcAft>
                <a:spcPts val="300"/>
              </a:spcAft>
            </a:pPr>
            <a:r>
              <a:rPr lang="fr-FR" dirty="0"/>
              <a:t>Le cube est très proche du DM, mais il contient en plus des données pré-agrégées sur les divers niveaux des axes d’analyse. Ces agrégats constitués à l’avance permettent de réduire considérablement les temps de réponse aux demandes des utilisateurs. Il existe plusieurs types d’agrégat, le plus courant </a:t>
            </a:r>
            <a:r>
              <a:rPr lang="fr-FR" dirty="0" smtClean="0"/>
              <a:t>étant la </a:t>
            </a:r>
            <a:r>
              <a:rPr lang="fr-FR" dirty="0"/>
              <a:t>somme. Toute donnée qui peut être sommée sur n’importe quel axe d’analyse tirera un </a:t>
            </a:r>
            <a:r>
              <a:rPr lang="fr-FR" dirty="0" smtClean="0"/>
              <a:t>grand avantage </a:t>
            </a:r>
            <a:r>
              <a:rPr lang="fr-FR" dirty="0"/>
              <a:t>du cube, à partir du moment où vous en avez plusieurs millions de lignes.</a:t>
            </a:r>
          </a:p>
          <a:p>
            <a:pPr>
              <a:spcBef>
                <a:spcPts val="300"/>
              </a:spcBef>
              <a:spcAft>
                <a:spcPts val="300"/>
              </a:spcAft>
            </a:pPr>
            <a:r>
              <a:rPr lang="fr-FR" dirty="0" smtClean="0"/>
              <a:t>…</a:t>
            </a:r>
          </a:p>
          <a:p>
            <a:pPr>
              <a:spcBef>
                <a:spcPts val="300"/>
              </a:spcBef>
              <a:spcAft>
                <a:spcPts val="300"/>
              </a:spcAft>
            </a:pPr>
            <a:r>
              <a:rPr lang="fr-FR" dirty="0"/>
              <a:t>Un cube est un schéma en étoile dans lequel un certain nombre d’agrégats ont </a:t>
            </a:r>
            <a:r>
              <a:rPr lang="fr-FR" dirty="0" smtClean="0"/>
              <a:t>été </a:t>
            </a:r>
            <a:r>
              <a:rPr lang="fr-FR" dirty="0" err="1" smtClean="0"/>
              <a:t>précalculés</a:t>
            </a:r>
            <a:r>
              <a:rPr lang="fr-FR" dirty="0"/>
              <a:t>. Le cube offre aussi une couche métier au-dessus des données stockées dans le schéma en étoile</a:t>
            </a:r>
            <a:r>
              <a:rPr lang="fr-FR" dirty="0" smtClean="0"/>
              <a:t>.</a:t>
            </a:r>
            <a:endParaRPr lang="fr-FR" dirty="0"/>
          </a:p>
        </p:txBody>
      </p:sp>
      <p:sp>
        <p:nvSpPr>
          <p:cNvPr id="4" name="Rectangle 3"/>
          <p:cNvSpPr/>
          <p:nvPr/>
        </p:nvSpPr>
        <p:spPr>
          <a:xfrm>
            <a:off x="467544" y="6104329"/>
            <a:ext cx="8064896" cy="276999"/>
          </a:xfrm>
          <a:prstGeom prst="rect">
            <a:avLst/>
          </a:prstGeom>
        </p:spPr>
        <p:txBody>
          <a:bodyPr wrap="square">
            <a:spAutoFit/>
          </a:bodyPr>
          <a:lstStyle/>
          <a:p>
            <a:r>
              <a:rPr lang="fr-FR" sz="1200" dirty="0" smtClean="0"/>
              <a:t>Source : </a:t>
            </a:r>
            <a:r>
              <a:rPr lang="fr-FR" sz="1200" b="1" dirty="0" smtClean="0"/>
              <a:t>SQL </a:t>
            </a:r>
            <a:r>
              <a:rPr lang="fr-FR" sz="1200" b="1" dirty="0"/>
              <a:t>Server </a:t>
            </a:r>
            <a:r>
              <a:rPr lang="fr-FR" sz="1200" b="1" dirty="0" smtClean="0"/>
              <a:t>2014 : Implémentation </a:t>
            </a:r>
            <a:r>
              <a:rPr lang="fr-FR" sz="1200" b="1" dirty="0"/>
              <a:t>d'une solution de Business </a:t>
            </a:r>
            <a:r>
              <a:rPr lang="fr-FR" sz="1200" b="1" dirty="0" smtClean="0"/>
              <a:t>Intelligence   //   </a:t>
            </a:r>
            <a:r>
              <a:rPr lang="fr-FR" sz="1200" dirty="0" smtClean="0"/>
              <a:t>Thomas GAUCHET - Edition ENI </a:t>
            </a:r>
          </a:p>
        </p:txBody>
      </p:sp>
    </p:spTree>
    <p:extLst>
      <p:ext uri="{BB962C8B-B14F-4D97-AF65-F5344CB8AC3E}">
        <p14:creationId xmlns:p14="http://schemas.microsoft.com/office/powerpoint/2010/main" val="2071266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7544" y="692696"/>
            <a:ext cx="8336904" cy="5355312"/>
          </a:xfrm>
          <a:prstGeom prst="rect">
            <a:avLst/>
          </a:prstGeom>
        </p:spPr>
        <p:txBody>
          <a:bodyPr wrap="square">
            <a:spAutoFit/>
          </a:bodyPr>
          <a:lstStyle/>
          <a:p>
            <a:r>
              <a:rPr lang="fr-FR" dirty="0"/>
              <a:t>Le cube peut être construit à partir du DM ou directement à partir d’une autre source</a:t>
            </a:r>
            <a:r>
              <a:rPr lang="fr-FR" dirty="0" smtClean="0"/>
              <a:t>.</a:t>
            </a:r>
          </a:p>
          <a:p>
            <a:r>
              <a:rPr lang="fr-FR" dirty="0" smtClean="0"/>
              <a:t>…</a:t>
            </a:r>
          </a:p>
          <a:p>
            <a:r>
              <a:rPr lang="fr-FR" dirty="0"/>
              <a:t>La réunion dans une même base de plusieurs DM prend souvent le nom de DW décisionnel (</a:t>
            </a:r>
            <a:r>
              <a:rPr lang="fr-FR" i="1" dirty="0"/>
              <a:t>Data </a:t>
            </a:r>
            <a:r>
              <a:rPr lang="fr-FR" i="1" dirty="0" err="1"/>
              <a:t>Warehouse</a:t>
            </a:r>
            <a:r>
              <a:rPr lang="fr-FR" i="1" dirty="0"/>
              <a:t> </a:t>
            </a:r>
            <a:r>
              <a:rPr lang="fr-FR" dirty="0"/>
              <a:t>décisionnel).</a:t>
            </a:r>
          </a:p>
          <a:p>
            <a:r>
              <a:rPr lang="fr-FR" dirty="0"/>
              <a:t>Enfin, certains appellent la réunion de plusieurs cubes un </a:t>
            </a:r>
            <a:r>
              <a:rPr lang="fr-FR" dirty="0" err="1"/>
              <a:t>hypercube</a:t>
            </a:r>
            <a:r>
              <a:rPr lang="fr-FR" dirty="0" smtClean="0"/>
              <a:t>.</a:t>
            </a:r>
            <a:endParaRPr lang="fr-FR" dirty="0"/>
          </a:p>
          <a:p>
            <a:r>
              <a:rPr lang="fr-FR" dirty="0" smtClean="0"/>
              <a:t>…</a:t>
            </a:r>
          </a:p>
          <a:p>
            <a:r>
              <a:rPr lang="fr-FR" b="1" dirty="0"/>
              <a:t>Data </a:t>
            </a:r>
            <a:r>
              <a:rPr lang="fr-FR" b="1" dirty="0" err="1" smtClean="0"/>
              <a:t>Mart</a:t>
            </a:r>
            <a:r>
              <a:rPr lang="fr-FR" b="1" dirty="0" smtClean="0"/>
              <a:t> (DM)</a:t>
            </a:r>
            <a:endParaRPr lang="fr-FR" dirty="0"/>
          </a:p>
          <a:p>
            <a:r>
              <a:rPr lang="fr-FR" dirty="0"/>
              <a:t>…</a:t>
            </a:r>
          </a:p>
          <a:p>
            <a:r>
              <a:rPr lang="fr-FR" dirty="0"/>
              <a:t>Un DM est un ensemble de données isolé des systèmes opérationnels, dédié à l’aide à la prise de décision, et son périmètre fonctionnel est généralement focalisé sur un point précis de l’activité de l’entreprise. Les données du DM sont entre autres exprimées sur un axe temporel, avec une profondeur définie</a:t>
            </a:r>
            <a:r>
              <a:rPr lang="fr-FR" dirty="0" smtClean="0"/>
              <a:t>.</a:t>
            </a:r>
            <a:endParaRPr lang="fr-FR" dirty="0"/>
          </a:p>
          <a:p>
            <a:r>
              <a:rPr lang="fr-FR" dirty="0"/>
              <a:t>…</a:t>
            </a:r>
          </a:p>
          <a:p>
            <a:r>
              <a:rPr lang="fr-FR" dirty="0"/>
              <a:t>Comme le DM est créé pour être lu par des outils de décision, les données y sont structurées d’une manière adaptée à la lecture. Les créateurs du système OLTP normalisent les tables. Ceux du système décisionnel effectuent l’opération inverse : la </a:t>
            </a:r>
            <a:r>
              <a:rPr lang="fr-FR" dirty="0" err="1"/>
              <a:t>dénormalisation</a:t>
            </a:r>
            <a:r>
              <a:rPr lang="fr-FR" dirty="0"/>
              <a:t>.</a:t>
            </a:r>
          </a:p>
          <a:p>
            <a:r>
              <a:rPr lang="fr-FR" dirty="0"/>
              <a:t>Le DM peut consolider plusieurs sources de données OLTP. Pour ce faire, les données sont préalablement nettoyées et rapprochées</a:t>
            </a:r>
            <a:r>
              <a:rPr lang="fr-FR" dirty="0" smtClean="0"/>
              <a:t>.</a:t>
            </a:r>
            <a:endParaRPr lang="fr-FR" dirty="0"/>
          </a:p>
        </p:txBody>
      </p:sp>
      <p:sp>
        <p:nvSpPr>
          <p:cNvPr id="15" name="ZoneTexte 14"/>
          <p:cNvSpPr txBox="1"/>
          <p:nvPr/>
        </p:nvSpPr>
        <p:spPr>
          <a:xfrm>
            <a:off x="107504" y="107340"/>
            <a:ext cx="162512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Extraits de livre</a:t>
            </a:r>
            <a:endParaRPr lang="fr-FR" dirty="0"/>
          </a:p>
        </p:txBody>
      </p:sp>
      <p:sp>
        <p:nvSpPr>
          <p:cNvPr id="4" name="Rectangle 3"/>
          <p:cNvSpPr/>
          <p:nvPr/>
        </p:nvSpPr>
        <p:spPr>
          <a:xfrm>
            <a:off x="467544" y="6104329"/>
            <a:ext cx="8064896" cy="276999"/>
          </a:xfrm>
          <a:prstGeom prst="rect">
            <a:avLst/>
          </a:prstGeom>
        </p:spPr>
        <p:txBody>
          <a:bodyPr wrap="square">
            <a:spAutoFit/>
          </a:bodyPr>
          <a:lstStyle/>
          <a:p>
            <a:r>
              <a:rPr lang="fr-FR" sz="1200" dirty="0" smtClean="0"/>
              <a:t>Source : </a:t>
            </a:r>
            <a:r>
              <a:rPr lang="fr-FR" sz="1200" b="1" dirty="0" smtClean="0"/>
              <a:t>SQL </a:t>
            </a:r>
            <a:r>
              <a:rPr lang="fr-FR" sz="1200" b="1" dirty="0"/>
              <a:t>Server </a:t>
            </a:r>
            <a:r>
              <a:rPr lang="fr-FR" sz="1200" b="1" dirty="0" smtClean="0"/>
              <a:t>2014 : Implémentation </a:t>
            </a:r>
            <a:r>
              <a:rPr lang="fr-FR" sz="1200" b="1" dirty="0"/>
              <a:t>d'une solution de Business </a:t>
            </a:r>
            <a:r>
              <a:rPr lang="fr-FR" sz="1200" b="1" dirty="0" smtClean="0"/>
              <a:t>Intelligence   //   </a:t>
            </a:r>
            <a:r>
              <a:rPr lang="fr-FR" sz="1200" dirty="0" smtClean="0"/>
              <a:t>Thomas GAUCHET - Edition ENI </a:t>
            </a:r>
          </a:p>
        </p:txBody>
      </p:sp>
    </p:spTree>
    <p:extLst>
      <p:ext uri="{BB962C8B-B14F-4D97-AF65-F5344CB8AC3E}">
        <p14:creationId xmlns:p14="http://schemas.microsoft.com/office/powerpoint/2010/main" val="3784882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23529" y="908720"/>
            <a:ext cx="8496944" cy="5016758"/>
          </a:xfrm>
          <a:prstGeom prst="rect">
            <a:avLst/>
          </a:prstGeom>
        </p:spPr>
        <p:txBody>
          <a:bodyPr wrap="square">
            <a:spAutoFit/>
          </a:bodyPr>
          <a:lstStyle/>
          <a:p>
            <a:pPr>
              <a:spcBef>
                <a:spcPts val="300"/>
              </a:spcBef>
              <a:spcAft>
                <a:spcPts val="300"/>
              </a:spcAft>
            </a:pPr>
            <a:r>
              <a:rPr lang="fr-FR" b="1" dirty="0"/>
              <a:t>Data </a:t>
            </a:r>
            <a:r>
              <a:rPr lang="fr-FR" b="1" dirty="0" err="1" smtClean="0"/>
              <a:t>Warehouse</a:t>
            </a:r>
            <a:endParaRPr lang="fr-FR" b="1" dirty="0" smtClean="0"/>
          </a:p>
          <a:p>
            <a:pPr>
              <a:spcBef>
                <a:spcPts val="300"/>
              </a:spcBef>
              <a:spcAft>
                <a:spcPts val="300"/>
              </a:spcAft>
            </a:pPr>
            <a:r>
              <a:rPr lang="fr-FR" dirty="0"/>
              <a:t>Le DW opérationnel est normalisé logiquement comme les applications source dont il conserve l’historique des données. Il est précieux comme source de construction des DM.</a:t>
            </a:r>
          </a:p>
          <a:p>
            <a:pPr>
              <a:spcBef>
                <a:spcPts val="300"/>
              </a:spcBef>
              <a:spcAft>
                <a:spcPts val="300"/>
              </a:spcAft>
            </a:pPr>
            <a:r>
              <a:rPr lang="fr-FR" dirty="0" smtClean="0"/>
              <a:t>…</a:t>
            </a:r>
            <a:endParaRPr lang="fr-FR" dirty="0"/>
          </a:p>
          <a:p>
            <a:pPr>
              <a:spcBef>
                <a:spcPts val="300"/>
              </a:spcBef>
              <a:spcAft>
                <a:spcPts val="300"/>
              </a:spcAft>
            </a:pPr>
            <a:r>
              <a:rPr lang="fr-FR" dirty="0"/>
              <a:t>Le DW décisionnel est </a:t>
            </a:r>
            <a:r>
              <a:rPr lang="fr-FR" dirty="0" err="1"/>
              <a:t>dénormalisé</a:t>
            </a:r>
            <a:r>
              <a:rPr lang="fr-FR" dirty="0"/>
              <a:t>. C’est un ensemble cohérent de DM.</a:t>
            </a:r>
          </a:p>
          <a:p>
            <a:pPr>
              <a:spcBef>
                <a:spcPts val="300"/>
              </a:spcBef>
              <a:spcAft>
                <a:spcPts val="300"/>
              </a:spcAft>
            </a:pPr>
            <a:r>
              <a:rPr lang="fr-FR" dirty="0" smtClean="0"/>
              <a:t>…</a:t>
            </a:r>
          </a:p>
          <a:p>
            <a:pPr>
              <a:spcBef>
                <a:spcPts val="300"/>
              </a:spcBef>
              <a:spcAft>
                <a:spcPts val="300"/>
              </a:spcAft>
            </a:pPr>
            <a:r>
              <a:rPr lang="fr-FR" dirty="0"/>
              <a:t>Pour Ralph Kimball, le DW est l’ensemble des DM ; chaque nouveau DM vient enrichir le </a:t>
            </a:r>
            <a:r>
              <a:rPr lang="fr-FR" dirty="0" smtClean="0"/>
              <a:t>DW : </a:t>
            </a:r>
            <a:r>
              <a:rPr lang="fr-FR" dirty="0"/>
              <a:t>« Le DW n’est rien d’autre que l’union de tous les DM </a:t>
            </a:r>
            <a:r>
              <a:rPr lang="fr-FR" dirty="0" smtClean="0"/>
              <a:t>»</a:t>
            </a:r>
            <a:endParaRPr lang="fr-FR" dirty="0"/>
          </a:p>
          <a:p>
            <a:pPr>
              <a:spcBef>
                <a:spcPts val="300"/>
              </a:spcBef>
              <a:spcAft>
                <a:spcPts val="300"/>
              </a:spcAft>
            </a:pPr>
            <a:r>
              <a:rPr lang="fr-FR" dirty="0" smtClean="0"/>
              <a:t>…</a:t>
            </a:r>
          </a:p>
          <a:p>
            <a:pPr>
              <a:spcBef>
                <a:spcPts val="300"/>
              </a:spcBef>
              <a:spcAft>
                <a:spcPts val="300"/>
              </a:spcAft>
            </a:pPr>
            <a:r>
              <a:rPr lang="fr-FR" b="1" dirty="0"/>
              <a:t>Modélisation OLAP</a:t>
            </a:r>
          </a:p>
          <a:p>
            <a:pPr>
              <a:spcBef>
                <a:spcPts val="300"/>
              </a:spcBef>
              <a:spcAft>
                <a:spcPts val="300"/>
              </a:spcAft>
            </a:pPr>
            <a:r>
              <a:rPr lang="fr-FR" dirty="0"/>
              <a:t>Le modèle de référence pour les DM est le modèle dit </a:t>
            </a:r>
            <a:r>
              <a:rPr lang="fr-FR" i="1" dirty="0"/>
              <a:t>en étoile</a:t>
            </a:r>
            <a:r>
              <a:rPr lang="fr-FR" dirty="0"/>
              <a:t>.</a:t>
            </a:r>
          </a:p>
          <a:p>
            <a:pPr>
              <a:spcBef>
                <a:spcPts val="300"/>
              </a:spcBef>
              <a:spcAft>
                <a:spcPts val="300"/>
              </a:spcAft>
            </a:pPr>
            <a:r>
              <a:rPr lang="fr-FR" dirty="0" smtClean="0"/>
              <a:t>…</a:t>
            </a:r>
          </a:p>
          <a:p>
            <a:pPr>
              <a:spcBef>
                <a:spcPts val="300"/>
              </a:spcBef>
              <a:spcAft>
                <a:spcPts val="300"/>
              </a:spcAft>
            </a:pPr>
            <a:r>
              <a:rPr lang="fr-FR" dirty="0"/>
              <a:t>Dans le cas d’un DM périodiquement mis à jour, la </a:t>
            </a:r>
            <a:r>
              <a:rPr lang="fr-FR" i="1" dirty="0" err="1"/>
              <a:t>dénormalisation</a:t>
            </a:r>
            <a:r>
              <a:rPr lang="fr-FR" i="1" dirty="0"/>
              <a:t> </a:t>
            </a:r>
            <a:r>
              <a:rPr lang="fr-FR" dirty="0"/>
              <a:t>n’est pas sans poser de problèmes. Un schéma </a:t>
            </a:r>
            <a:r>
              <a:rPr lang="fr-FR" i="1" dirty="0"/>
              <a:t>semi-</a:t>
            </a:r>
            <a:r>
              <a:rPr lang="fr-FR" i="1" dirty="0" err="1"/>
              <a:t>dénormalisé</a:t>
            </a:r>
            <a:r>
              <a:rPr lang="fr-FR" i="1" dirty="0"/>
              <a:t> </a:t>
            </a:r>
            <a:r>
              <a:rPr lang="fr-FR" dirty="0"/>
              <a:t>est souvent préféré. Il porte le nom de schéma en flocon</a:t>
            </a:r>
            <a:r>
              <a:rPr lang="fr-FR" dirty="0" smtClean="0"/>
              <a:t>.</a:t>
            </a:r>
            <a:endParaRPr lang="fr-FR" dirty="0"/>
          </a:p>
        </p:txBody>
      </p:sp>
      <p:sp>
        <p:nvSpPr>
          <p:cNvPr id="17" name="ZoneTexte 16"/>
          <p:cNvSpPr txBox="1"/>
          <p:nvPr/>
        </p:nvSpPr>
        <p:spPr>
          <a:xfrm>
            <a:off x="107504" y="107340"/>
            <a:ext cx="162512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Extraits de livre</a:t>
            </a:r>
            <a:endParaRPr lang="fr-FR" dirty="0"/>
          </a:p>
        </p:txBody>
      </p:sp>
      <p:sp>
        <p:nvSpPr>
          <p:cNvPr id="4" name="Rectangle 3"/>
          <p:cNvSpPr/>
          <p:nvPr/>
        </p:nvSpPr>
        <p:spPr>
          <a:xfrm>
            <a:off x="467544" y="6104329"/>
            <a:ext cx="8064896" cy="276999"/>
          </a:xfrm>
          <a:prstGeom prst="rect">
            <a:avLst/>
          </a:prstGeom>
        </p:spPr>
        <p:txBody>
          <a:bodyPr wrap="square">
            <a:spAutoFit/>
          </a:bodyPr>
          <a:lstStyle/>
          <a:p>
            <a:r>
              <a:rPr lang="fr-FR" sz="1200" dirty="0" smtClean="0"/>
              <a:t>Source : </a:t>
            </a:r>
            <a:r>
              <a:rPr lang="fr-FR" sz="1200" b="1" dirty="0" smtClean="0"/>
              <a:t>SQL </a:t>
            </a:r>
            <a:r>
              <a:rPr lang="fr-FR" sz="1200" b="1" dirty="0"/>
              <a:t>Server </a:t>
            </a:r>
            <a:r>
              <a:rPr lang="fr-FR" sz="1200" b="1" dirty="0" smtClean="0"/>
              <a:t>2014 : Implémentation </a:t>
            </a:r>
            <a:r>
              <a:rPr lang="fr-FR" sz="1200" b="1" dirty="0"/>
              <a:t>d'une solution de Business </a:t>
            </a:r>
            <a:r>
              <a:rPr lang="fr-FR" sz="1200" b="1" dirty="0" smtClean="0"/>
              <a:t>Intelligence   //   </a:t>
            </a:r>
            <a:r>
              <a:rPr lang="fr-FR" sz="1200" dirty="0" smtClean="0"/>
              <a:t>Thomas GAUCHET - Edition ENI </a:t>
            </a:r>
          </a:p>
        </p:txBody>
      </p:sp>
    </p:spTree>
    <p:extLst>
      <p:ext uri="{BB962C8B-B14F-4D97-AF65-F5344CB8AC3E}">
        <p14:creationId xmlns:p14="http://schemas.microsoft.com/office/powerpoint/2010/main" val="24227389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520" y="1412776"/>
            <a:ext cx="8846680" cy="2585323"/>
          </a:xfrm>
          <a:prstGeom prst="rect">
            <a:avLst/>
          </a:prstGeom>
        </p:spPr>
        <p:txBody>
          <a:bodyPr wrap="square">
            <a:spAutoFit/>
          </a:bodyPr>
          <a:lstStyle/>
          <a:p>
            <a:r>
              <a:rPr lang="fr-FR" dirty="0"/>
              <a:t>Le cube est particulièrement performant dans certaines conditions. Tout d’abord, il doit être utilisé </a:t>
            </a:r>
            <a:r>
              <a:rPr lang="fr-FR" dirty="0" smtClean="0"/>
              <a:t>lorsque le </a:t>
            </a:r>
            <a:r>
              <a:rPr lang="fr-FR" dirty="0"/>
              <a:t>besoin est d’extraire, de lire des résultats agrégés et non des faits détaillés atomiques, comme les </a:t>
            </a:r>
            <a:r>
              <a:rPr lang="fr-FR" dirty="0" smtClean="0"/>
              <a:t>lignes de </a:t>
            </a:r>
            <a:r>
              <a:rPr lang="fr-FR" dirty="0"/>
              <a:t>factures. </a:t>
            </a:r>
            <a:endParaRPr lang="fr-FR" dirty="0" smtClean="0"/>
          </a:p>
          <a:p>
            <a:endParaRPr lang="fr-FR" dirty="0" smtClean="0"/>
          </a:p>
          <a:p>
            <a:r>
              <a:rPr lang="fr-FR" dirty="0" smtClean="0"/>
              <a:t>Ensuite </a:t>
            </a:r>
            <a:r>
              <a:rPr lang="fr-FR" dirty="0"/>
              <a:t>l’apport du cube dépend de la nature des mesures métier à analyser. Pour </a:t>
            </a:r>
            <a:r>
              <a:rPr lang="fr-FR" dirty="0" smtClean="0"/>
              <a:t>chaque mesure </a:t>
            </a:r>
            <a:r>
              <a:rPr lang="fr-FR" dirty="0"/>
              <a:t>un opérateur d’agrégat est à définir par le métier : par exemple pour le CA, </a:t>
            </a:r>
            <a:r>
              <a:rPr lang="fr-FR" dirty="0" smtClean="0"/>
              <a:t>l’agrégat est obtenu en </a:t>
            </a:r>
            <a:r>
              <a:rPr lang="fr-FR" dirty="0"/>
              <a:t>réalisant une somme ; pour la date de commercialisation, l’agrégat peut être le minimum ; pour </a:t>
            </a:r>
            <a:r>
              <a:rPr lang="fr-FR" dirty="0" smtClean="0"/>
              <a:t>un niveau </a:t>
            </a:r>
            <a:r>
              <a:rPr lang="fr-FR" dirty="0"/>
              <a:t>de stock, la somme est adaptée sauf sur la dimension calendrier. Cela n’a pas de </a:t>
            </a:r>
            <a:r>
              <a:rPr lang="fr-FR" dirty="0" smtClean="0"/>
              <a:t>sens d’additionner </a:t>
            </a:r>
            <a:r>
              <a:rPr lang="fr-FR" dirty="0"/>
              <a:t>le niveau de stock de mars avec celui d’avril.</a:t>
            </a:r>
          </a:p>
        </p:txBody>
      </p:sp>
      <p:sp>
        <p:nvSpPr>
          <p:cNvPr id="8" name="ZoneTexte 7"/>
          <p:cNvSpPr txBox="1"/>
          <p:nvPr/>
        </p:nvSpPr>
        <p:spPr>
          <a:xfrm>
            <a:off x="107504" y="107340"/>
            <a:ext cx="162512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Extraits de livre</a:t>
            </a:r>
            <a:endParaRPr lang="fr-FR" dirty="0"/>
          </a:p>
        </p:txBody>
      </p:sp>
      <p:sp>
        <p:nvSpPr>
          <p:cNvPr id="4" name="Rectangle 3"/>
          <p:cNvSpPr/>
          <p:nvPr/>
        </p:nvSpPr>
        <p:spPr>
          <a:xfrm>
            <a:off x="467544" y="6104329"/>
            <a:ext cx="8064896" cy="276999"/>
          </a:xfrm>
          <a:prstGeom prst="rect">
            <a:avLst/>
          </a:prstGeom>
        </p:spPr>
        <p:txBody>
          <a:bodyPr wrap="square">
            <a:spAutoFit/>
          </a:bodyPr>
          <a:lstStyle/>
          <a:p>
            <a:r>
              <a:rPr lang="fr-FR" sz="1200" dirty="0" smtClean="0"/>
              <a:t>Source : </a:t>
            </a:r>
            <a:r>
              <a:rPr lang="fr-FR" sz="1200" b="1" dirty="0" smtClean="0"/>
              <a:t>SQL </a:t>
            </a:r>
            <a:r>
              <a:rPr lang="fr-FR" sz="1200" b="1" dirty="0"/>
              <a:t>Server </a:t>
            </a:r>
            <a:r>
              <a:rPr lang="fr-FR" sz="1200" b="1" dirty="0" smtClean="0"/>
              <a:t>2014 : Implémentation </a:t>
            </a:r>
            <a:r>
              <a:rPr lang="fr-FR" sz="1200" b="1" dirty="0"/>
              <a:t>d'une solution de Business </a:t>
            </a:r>
            <a:r>
              <a:rPr lang="fr-FR" sz="1200" b="1" dirty="0" smtClean="0"/>
              <a:t>Intelligence   //   </a:t>
            </a:r>
            <a:r>
              <a:rPr lang="fr-FR" sz="1200" dirty="0" smtClean="0"/>
              <a:t>Thomas GAUCHET - Edition ENI </a:t>
            </a:r>
          </a:p>
        </p:txBody>
      </p:sp>
    </p:spTree>
    <p:extLst>
      <p:ext uri="{BB962C8B-B14F-4D97-AF65-F5344CB8AC3E}">
        <p14:creationId xmlns:p14="http://schemas.microsoft.com/office/powerpoint/2010/main" val="4136228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907704" y="2708920"/>
            <a:ext cx="5160940" cy="86177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fr-FR" sz="5000" dirty="0" smtClean="0"/>
              <a:t>CŒUR DU PROJET</a:t>
            </a:r>
            <a:endParaRPr lang="fr-FR" sz="5000" dirty="0"/>
          </a:p>
        </p:txBody>
      </p:sp>
    </p:spTree>
    <p:extLst>
      <p:ext uri="{BB962C8B-B14F-4D97-AF65-F5344CB8AC3E}">
        <p14:creationId xmlns:p14="http://schemas.microsoft.com/office/powerpoint/2010/main" val="3949703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692696"/>
            <a:ext cx="8712968" cy="5616922"/>
          </a:xfrm>
          <a:prstGeom prst="rect">
            <a:avLst/>
          </a:prstGeom>
        </p:spPr>
        <p:txBody>
          <a:bodyPr wrap="square">
            <a:spAutoFit/>
          </a:bodyPr>
          <a:lstStyle/>
          <a:p>
            <a:pPr>
              <a:spcBef>
                <a:spcPts val="300"/>
              </a:spcBef>
              <a:spcAft>
                <a:spcPts val="300"/>
              </a:spcAft>
            </a:pPr>
            <a:r>
              <a:rPr lang="fr-FR" b="1" dirty="0" smtClean="0"/>
              <a:t>SSRS</a:t>
            </a:r>
            <a:endParaRPr lang="fr-FR" b="1" dirty="0"/>
          </a:p>
          <a:p>
            <a:pPr>
              <a:spcBef>
                <a:spcPts val="300"/>
              </a:spcBef>
              <a:spcAft>
                <a:spcPts val="300"/>
              </a:spcAft>
            </a:pPr>
            <a:r>
              <a:rPr lang="fr-FR" dirty="0" smtClean="0"/>
              <a:t>SQL </a:t>
            </a:r>
            <a:r>
              <a:rPr lang="fr-FR" dirty="0"/>
              <a:t>Server Reporting Services, le serveur de rapports. Conçu pour travailler sur des </a:t>
            </a:r>
            <a:r>
              <a:rPr lang="fr-FR" dirty="0" smtClean="0"/>
              <a:t>bases relationnelles</a:t>
            </a:r>
            <a:r>
              <a:rPr lang="fr-FR" dirty="0"/>
              <a:t>, il permet également de lire la base SSAS et de produire des </a:t>
            </a:r>
            <a:r>
              <a:rPr lang="fr-FR" dirty="0" smtClean="0"/>
              <a:t>rapports intégrant </a:t>
            </a:r>
            <a:r>
              <a:rPr lang="fr-FR" dirty="0"/>
              <a:t>les </a:t>
            </a:r>
            <a:r>
              <a:rPr lang="fr-FR" dirty="0" smtClean="0"/>
              <a:t>principales demandes </a:t>
            </a:r>
            <a:r>
              <a:rPr lang="fr-FR" dirty="0"/>
              <a:t>du </a:t>
            </a:r>
            <a:r>
              <a:rPr lang="fr-FR" i="1" dirty="0"/>
              <a:t>reporting statique </a:t>
            </a:r>
            <a:r>
              <a:rPr lang="fr-FR" dirty="0"/>
              <a:t>de Business Intelligence : les tableaux, les graphiques, les jauges, </a:t>
            </a:r>
            <a:r>
              <a:rPr lang="fr-FR" dirty="0" smtClean="0"/>
              <a:t>les indicateurs </a:t>
            </a:r>
            <a:r>
              <a:rPr lang="fr-FR" dirty="0"/>
              <a:t>visuels et la cartographie. Le serveur de rapports est accompagné d’un concepteur de </a:t>
            </a:r>
            <a:r>
              <a:rPr lang="fr-FR" dirty="0" smtClean="0"/>
              <a:t>rapports orienté </a:t>
            </a:r>
            <a:r>
              <a:rPr lang="fr-FR" dirty="0"/>
              <a:t>utilisateur, Report </a:t>
            </a:r>
            <a:r>
              <a:rPr lang="fr-FR" dirty="0" err="1"/>
              <a:t>Builder</a:t>
            </a:r>
            <a:r>
              <a:rPr lang="fr-FR" dirty="0"/>
              <a:t>, mais dont l’emploi reste du développement</a:t>
            </a:r>
            <a:r>
              <a:rPr lang="fr-FR" dirty="0" smtClean="0"/>
              <a:t>.</a:t>
            </a:r>
          </a:p>
          <a:p>
            <a:pPr>
              <a:spcBef>
                <a:spcPts val="300"/>
              </a:spcBef>
              <a:spcAft>
                <a:spcPts val="300"/>
              </a:spcAft>
            </a:pPr>
            <a:r>
              <a:rPr lang="fr-FR" dirty="0" smtClean="0"/>
              <a:t>…</a:t>
            </a:r>
          </a:p>
          <a:p>
            <a:pPr>
              <a:spcBef>
                <a:spcPts val="300"/>
              </a:spcBef>
              <a:spcAft>
                <a:spcPts val="300"/>
              </a:spcAft>
            </a:pPr>
            <a:r>
              <a:rPr lang="fr-FR" b="1" dirty="0"/>
              <a:t>Serveur SSAS multidimensionnel</a:t>
            </a:r>
          </a:p>
          <a:p>
            <a:pPr>
              <a:spcBef>
                <a:spcPts val="300"/>
              </a:spcBef>
              <a:spcAft>
                <a:spcPts val="300"/>
              </a:spcAft>
            </a:pPr>
            <a:r>
              <a:rPr lang="fr-FR" dirty="0"/>
              <a:t>Les modèles OLAP sont basés sur des dimensions et des tables de faits permettant de construire des agrégats </a:t>
            </a:r>
            <a:r>
              <a:rPr lang="fr-FR" dirty="0" err="1"/>
              <a:t>précalculés</a:t>
            </a:r>
            <a:r>
              <a:rPr lang="fr-FR" dirty="0"/>
              <a:t>. Le tout est stocké sur disque aux formats MOLAP, ROLAP ou HOLAP, au choix. </a:t>
            </a:r>
          </a:p>
          <a:p>
            <a:pPr>
              <a:spcBef>
                <a:spcPts val="300"/>
              </a:spcBef>
              <a:spcAft>
                <a:spcPts val="300"/>
              </a:spcAft>
            </a:pPr>
            <a:r>
              <a:rPr lang="fr-FR" dirty="0"/>
              <a:t>Le </a:t>
            </a:r>
            <a:r>
              <a:rPr lang="fr-FR" dirty="0" err="1"/>
              <a:t>Multidimensional</a:t>
            </a:r>
            <a:r>
              <a:rPr lang="fr-FR" dirty="0"/>
              <a:t> OLAP (MOLAP) enregistre les données fines ainsi que les agrégats dans un format multidimensionnel. </a:t>
            </a:r>
          </a:p>
          <a:p>
            <a:pPr>
              <a:spcBef>
                <a:spcPts val="300"/>
              </a:spcBef>
              <a:spcAft>
                <a:spcPts val="300"/>
              </a:spcAft>
            </a:pPr>
            <a:r>
              <a:rPr lang="fr-FR" dirty="0"/>
              <a:t>Le </a:t>
            </a:r>
            <a:r>
              <a:rPr lang="fr-FR" dirty="0" err="1"/>
              <a:t>Relational</a:t>
            </a:r>
            <a:r>
              <a:rPr lang="fr-FR" dirty="0"/>
              <a:t> OLAP (ROLAP) enregistre les données fines ainsi que les agrégats dans la base relationnelle source. </a:t>
            </a:r>
          </a:p>
          <a:p>
            <a:pPr>
              <a:spcBef>
                <a:spcPts val="300"/>
              </a:spcBef>
              <a:spcAft>
                <a:spcPts val="300"/>
              </a:spcAft>
            </a:pPr>
            <a:r>
              <a:rPr lang="fr-FR" dirty="0"/>
              <a:t>Il existe également un mode hybride (HOLAP) qui conserve les données fines au format relationnel dans la source et stocke les agrégats au format multidimensionnel</a:t>
            </a:r>
            <a:r>
              <a:rPr lang="fr-FR" dirty="0" smtClean="0"/>
              <a:t>.</a:t>
            </a:r>
          </a:p>
        </p:txBody>
      </p:sp>
      <p:sp>
        <p:nvSpPr>
          <p:cNvPr id="8" name="ZoneTexte 7"/>
          <p:cNvSpPr txBox="1"/>
          <p:nvPr/>
        </p:nvSpPr>
        <p:spPr>
          <a:xfrm>
            <a:off x="107504" y="107340"/>
            <a:ext cx="162512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Extraits de livre</a:t>
            </a:r>
            <a:endParaRPr lang="fr-FR" dirty="0"/>
          </a:p>
        </p:txBody>
      </p:sp>
    </p:spTree>
    <p:extLst>
      <p:ext uri="{BB962C8B-B14F-4D97-AF65-F5344CB8AC3E}">
        <p14:creationId xmlns:p14="http://schemas.microsoft.com/office/powerpoint/2010/main" val="2295968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908720"/>
            <a:ext cx="8496944" cy="4662815"/>
          </a:xfrm>
          <a:prstGeom prst="rect">
            <a:avLst/>
          </a:prstGeom>
        </p:spPr>
        <p:txBody>
          <a:bodyPr wrap="square">
            <a:spAutoFit/>
          </a:bodyPr>
          <a:lstStyle/>
          <a:p>
            <a:pPr>
              <a:spcBef>
                <a:spcPts val="300"/>
              </a:spcBef>
              <a:spcAft>
                <a:spcPts val="300"/>
              </a:spcAft>
            </a:pPr>
            <a:r>
              <a:rPr lang="fr-FR" dirty="0"/>
              <a:t>Le langage MDX (</a:t>
            </a:r>
            <a:r>
              <a:rPr lang="fr-FR" i="1" dirty="0" err="1"/>
              <a:t>Multidimensional</a:t>
            </a:r>
            <a:r>
              <a:rPr lang="fr-FR" i="1" dirty="0"/>
              <a:t> </a:t>
            </a:r>
            <a:r>
              <a:rPr lang="fr-FR" i="1" dirty="0" err="1"/>
              <a:t>Dynamic</a:t>
            </a:r>
            <a:r>
              <a:rPr lang="fr-FR" i="1" dirty="0"/>
              <a:t> </a:t>
            </a:r>
            <a:r>
              <a:rPr lang="fr-FR" i="1" dirty="0" err="1"/>
              <a:t>eXpression</a:t>
            </a:r>
            <a:r>
              <a:rPr lang="fr-FR" dirty="0"/>
              <a:t>) est utilisé avec le </a:t>
            </a:r>
            <a:r>
              <a:rPr lang="fr-FR" dirty="0" smtClean="0"/>
              <a:t>moteur multidimensionnel pour </a:t>
            </a:r>
            <a:r>
              <a:rPr lang="fr-FR" dirty="0"/>
              <a:t>les expressions et </a:t>
            </a:r>
            <a:r>
              <a:rPr lang="fr-FR" dirty="0" smtClean="0"/>
              <a:t>requêtes</a:t>
            </a:r>
          </a:p>
          <a:p>
            <a:pPr>
              <a:spcBef>
                <a:spcPts val="300"/>
              </a:spcBef>
              <a:spcAft>
                <a:spcPts val="300"/>
              </a:spcAft>
            </a:pPr>
            <a:r>
              <a:rPr lang="fr-FR" dirty="0" smtClean="0"/>
              <a:t>…</a:t>
            </a:r>
          </a:p>
          <a:p>
            <a:pPr>
              <a:spcBef>
                <a:spcPts val="300"/>
              </a:spcBef>
              <a:spcAft>
                <a:spcPts val="300"/>
              </a:spcAft>
            </a:pPr>
            <a:r>
              <a:rPr lang="fr-FR" b="1" dirty="0" smtClean="0"/>
              <a:t>Excel</a:t>
            </a:r>
          </a:p>
          <a:p>
            <a:pPr>
              <a:spcBef>
                <a:spcPts val="300"/>
              </a:spcBef>
              <a:spcAft>
                <a:spcPts val="300"/>
              </a:spcAft>
            </a:pPr>
            <a:r>
              <a:rPr lang="fr-FR" dirty="0"/>
              <a:t>Une source à partir d’une requête ou d’une vue sur le DW suffit à créer un </a:t>
            </a:r>
            <a:r>
              <a:rPr lang="fr-FR" i="1" dirty="0"/>
              <a:t>tableau</a:t>
            </a:r>
            <a:r>
              <a:rPr lang="fr-FR" dirty="0"/>
              <a:t>, un </a:t>
            </a:r>
            <a:r>
              <a:rPr lang="fr-FR" i="1" dirty="0"/>
              <a:t>tableau croisé dynamique </a:t>
            </a:r>
            <a:r>
              <a:rPr lang="fr-FR" dirty="0"/>
              <a:t>ou un </a:t>
            </a:r>
            <a:r>
              <a:rPr lang="fr-FR" i="1" dirty="0"/>
              <a:t>graphique croisé dynamique</a:t>
            </a:r>
            <a:r>
              <a:rPr lang="fr-FR" dirty="0"/>
              <a:t>.</a:t>
            </a:r>
          </a:p>
          <a:p>
            <a:pPr>
              <a:spcBef>
                <a:spcPts val="300"/>
              </a:spcBef>
              <a:spcAft>
                <a:spcPts val="300"/>
              </a:spcAft>
            </a:pPr>
            <a:r>
              <a:rPr lang="fr-FR" dirty="0"/>
              <a:t>Une source à partir d’une base </a:t>
            </a:r>
            <a:r>
              <a:rPr lang="fr-FR" dirty="0" err="1"/>
              <a:t>Analysis</a:t>
            </a:r>
            <a:r>
              <a:rPr lang="fr-FR" dirty="0"/>
              <a:t> Services peut alimenter un </a:t>
            </a:r>
            <a:r>
              <a:rPr lang="fr-FR" i="1" dirty="0"/>
              <a:t>tableau croisé dynamique</a:t>
            </a:r>
            <a:r>
              <a:rPr lang="fr-FR" dirty="0"/>
              <a:t>, un </a:t>
            </a:r>
            <a:r>
              <a:rPr lang="fr-FR" i="1" dirty="0"/>
              <a:t>graphique croisé dynamique </a:t>
            </a:r>
            <a:r>
              <a:rPr lang="fr-FR" dirty="0"/>
              <a:t>ou une </a:t>
            </a:r>
            <a:r>
              <a:rPr lang="fr-FR" i="1" dirty="0"/>
              <a:t>formule de cube</a:t>
            </a:r>
            <a:r>
              <a:rPr lang="fr-FR" dirty="0"/>
              <a:t>.</a:t>
            </a:r>
          </a:p>
          <a:p>
            <a:pPr>
              <a:spcBef>
                <a:spcPts val="300"/>
              </a:spcBef>
              <a:spcAft>
                <a:spcPts val="300"/>
              </a:spcAft>
            </a:pPr>
            <a:r>
              <a:rPr lang="fr-FR" dirty="0" smtClean="0"/>
              <a:t>…</a:t>
            </a:r>
          </a:p>
          <a:p>
            <a:pPr>
              <a:spcBef>
                <a:spcPts val="300"/>
              </a:spcBef>
              <a:spcAft>
                <a:spcPts val="300"/>
              </a:spcAft>
            </a:pPr>
            <a:r>
              <a:rPr lang="fr-FR" dirty="0"/>
              <a:t>les deux principaux outils : SSDT (</a:t>
            </a:r>
            <a:r>
              <a:rPr lang="fr-FR" i="1" dirty="0"/>
              <a:t>SQL Server Data Tools</a:t>
            </a:r>
            <a:r>
              <a:rPr lang="fr-FR" dirty="0"/>
              <a:t>) et SSMS (</a:t>
            </a:r>
            <a:r>
              <a:rPr lang="fr-FR" i="1" dirty="0"/>
              <a:t>SQL Server Management Studio</a:t>
            </a:r>
            <a:r>
              <a:rPr lang="fr-FR" dirty="0"/>
              <a:t>),</a:t>
            </a:r>
          </a:p>
          <a:p>
            <a:pPr marL="285750" indent="-285750">
              <a:spcBef>
                <a:spcPts val="300"/>
              </a:spcBef>
              <a:spcAft>
                <a:spcPts val="300"/>
              </a:spcAft>
              <a:buFont typeface="Arial" panose="020B0604020202020204" pitchFamily="34" charset="0"/>
              <a:buChar char="•"/>
            </a:pPr>
            <a:r>
              <a:rPr lang="fr-FR" dirty="0"/>
              <a:t>SSDT est l’interface dédiée au développement. C’est une édition </a:t>
            </a:r>
            <a:r>
              <a:rPr lang="fr-FR" dirty="0" smtClean="0"/>
              <a:t>de Microsoft </a:t>
            </a:r>
            <a:r>
              <a:rPr lang="fr-FR" dirty="0"/>
              <a:t>Visual Studio consacrée à la BI.</a:t>
            </a:r>
          </a:p>
          <a:p>
            <a:pPr marL="285750" indent="-285750">
              <a:spcBef>
                <a:spcPts val="300"/>
              </a:spcBef>
              <a:spcAft>
                <a:spcPts val="300"/>
              </a:spcAft>
              <a:buFont typeface="Arial" panose="020B0604020202020204" pitchFamily="34" charset="0"/>
              <a:buChar char="•"/>
            </a:pPr>
            <a:r>
              <a:rPr lang="fr-FR" dirty="0"/>
              <a:t>SSMS est dédié à la gestion des serveurs, ou des instances de serveur</a:t>
            </a:r>
            <a:r>
              <a:rPr lang="fr-FR" dirty="0" smtClean="0"/>
              <a:t>.</a:t>
            </a:r>
            <a:endParaRPr lang="fr-FR" dirty="0"/>
          </a:p>
        </p:txBody>
      </p:sp>
      <p:sp>
        <p:nvSpPr>
          <p:cNvPr id="10" name="ZoneTexte 9"/>
          <p:cNvSpPr txBox="1"/>
          <p:nvPr/>
        </p:nvSpPr>
        <p:spPr>
          <a:xfrm>
            <a:off x="107504" y="107340"/>
            <a:ext cx="162512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Extraits de livre</a:t>
            </a:r>
            <a:endParaRPr lang="fr-FR" dirty="0"/>
          </a:p>
        </p:txBody>
      </p:sp>
      <p:sp>
        <p:nvSpPr>
          <p:cNvPr id="4" name="Rectangle 3"/>
          <p:cNvSpPr/>
          <p:nvPr/>
        </p:nvSpPr>
        <p:spPr>
          <a:xfrm>
            <a:off x="467544" y="6104329"/>
            <a:ext cx="8064896" cy="276999"/>
          </a:xfrm>
          <a:prstGeom prst="rect">
            <a:avLst/>
          </a:prstGeom>
        </p:spPr>
        <p:txBody>
          <a:bodyPr wrap="square">
            <a:spAutoFit/>
          </a:bodyPr>
          <a:lstStyle/>
          <a:p>
            <a:r>
              <a:rPr lang="fr-FR" sz="1200" dirty="0" smtClean="0"/>
              <a:t>Source : </a:t>
            </a:r>
            <a:r>
              <a:rPr lang="fr-FR" sz="1200" b="1" dirty="0" smtClean="0"/>
              <a:t>SQL </a:t>
            </a:r>
            <a:r>
              <a:rPr lang="fr-FR" sz="1200" b="1" dirty="0"/>
              <a:t>Server </a:t>
            </a:r>
            <a:r>
              <a:rPr lang="fr-FR" sz="1200" b="1" dirty="0" smtClean="0"/>
              <a:t>2014 : Implémentation </a:t>
            </a:r>
            <a:r>
              <a:rPr lang="fr-FR" sz="1200" b="1" dirty="0"/>
              <a:t>d'une solution de Business </a:t>
            </a:r>
            <a:r>
              <a:rPr lang="fr-FR" sz="1200" b="1" dirty="0" smtClean="0"/>
              <a:t>Intelligence   //   </a:t>
            </a:r>
            <a:r>
              <a:rPr lang="fr-FR" sz="1200" dirty="0" smtClean="0"/>
              <a:t>Thomas GAUCHET - Edition ENI </a:t>
            </a:r>
          </a:p>
        </p:txBody>
      </p:sp>
    </p:spTree>
    <p:extLst>
      <p:ext uri="{BB962C8B-B14F-4D97-AF65-F5344CB8AC3E}">
        <p14:creationId xmlns:p14="http://schemas.microsoft.com/office/powerpoint/2010/main" val="2289362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78" y="1268760"/>
            <a:ext cx="8424936" cy="4431983"/>
          </a:xfrm>
          <a:prstGeom prst="rect">
            <a:avLst/>
          </a:prstGeom>
        </p:spPr>
        <p:txBody>
          <a:bodyPr wrap="square">
            <a:spAutoFit/>
          </a:bodyPr>
          <a:lstStyle/>
          <a:p>
            <a:pPr>
              <a:spcBef>
                <a:spcPts val="300"/>
              </a:spcBef>
              <a:spcAft>
                <a:spcPts val="300"/>
              </a:spcAft>
            </a:pPr>
            <a:r>
              <a:rPr lang="fr-FR" b="1" dirty="0"/>
              <a:t>Index</a:t>
            </a:r>
          </a:p>
          <a:p>
            <a:pPr>
              <a:spcBef>
                <a:spcPts val="300"/>
              </a:spcBef>
              <a:spcAft>
                <a:spcPts val="300"/>
              </a:spcAft>
            </a:pPr>
            <a:r>
              <a:rPr lang="fr-FR" dirty="0"/>
              <a:t>Le DM est fortement indexé : il n’est pas rare que la place occupée par les index sur le disque </a:t>
            </a:r>
            <a:r>
              <a:rPr lang="fr-FR" dirty="0" smtClean="0"/>
              <a:t>soit équivalente </a:t>
            </a:r>
            <a:r>
              <a:rPr lang="fr-FR" dirty="0"/>
              <a:t>à celle occupée par les données</a:t>
            </a:r>
            <a:r>
              <a:rPr lang="fr-FR" dirty="0" smtClean="0"/>
              <a:t>.</a:t>
            </a:r>
          </a:p>
          <a:p>
            <a:pPr>
              <a:spcBef>
                <a:spcPts val="300"/>
              </a:spcBef>
              <a:spcAft>
                <a:spcPts val="300"/>
              </a:spcAft>
            </a:pPr>
            <a:r>
              <a:rPr lang="fr-FR" dirty="0" smtClean="0"/>
              <a:t>…</a:t>
            </a:r>
          </a:p>
          <a:p>
            <a:pPr>
              <a:spcBef>
                <a:spcPts val="300"/>
              </a:spcBef>
              <a:spcAft>
                <a:spcPts val="300"/>
              </a:spcAft>
            </a:pPr>
            <a:r>
              <a:rPr lang="fr-FR" b="1" dirty="0"/>
              <a:t>Présentation de SSAS multidimensionnel</a:t>
            </a:r>
            <a:endParaRPr lang="fr-FR" dirty="0"/>
          </a:p>
          <a:p>
            <a:pPr>
              <a:spcBef>
                <a:spcPts val="300"/>
              </a:spcBef>
              <a:spcAft>
                <a:spcPts val="300"/>
              </a:spcAft>
            </a:pPr>
            <a:r>
              <a:rPr lang="fr-FR" dirty="0"/>
              <a:t>MDX, le langage de requête, est plus adapté que le SQL pour écrire des requêtes décisionnelles et des formules de calcul. Obtenir le CA du mois précédent nécessite une requête SQL complexe et peu performante. En MDX, une simple expression permet de retourner instantanément la valeur. La puissance de calcul s’en trouve démultipliée</a:t>
            </a:r>
          </a:p>
          <a:p>
            <a:pPr>
              <a:spcBef>
                <a:spcPts val="300"/>
              </a:spcBef>
              <a:spcAft>
                <a:spcPts val="300"/>
              </a:spcAft>
            </a:pPr>
            <a:r>
              <a:rPr lang="fr-FR" dirty="0" smtClean="0"/>
              <a:t>…</a:t>
            </a:r>
          </a:p>
          <a:p>
            <a:pPr>
              <a:spcBef>
                <a:spcPts val="300"/>
              </a:spcBef>
              <a:spcAft>
                <a:spcPts val="300"/>
              </a:spcAft>
            </a:pPr>
            <a:r>
              <a:rPr lang="fr-FR" dirty="0"/>
              <a:t>Le moteur OLAP construit des agrégats qui permettent une exécution très rapide des requêtes. En SQL, le calcul du CA du mois précédent implique une lecture de toutes les lignes des ventes du mois, alors que dans le cube le moteur n’a qu’à lire les bons agrégats </a:t>
            </a:r>
            <a:r>
              <a:rPr lang="fr-FR" dirty="0" err="1"/>
              <a:t>précalculés</a:t>
            </a:r>
            <a:r>
              <a:rPr lang="fr-FR" dirty="0" smtClean="0"/>
              <a:t>.</a:t>
            </a:r>
            <a:endParaRPr lang="fr-FR" dirty="0"/>
          </a:p>
        </p:txBody>
      </p:sp>
      <p:sp>
        <p:nvSpPr>
          <p:cNvPr id="4" name="ZoneTexte 3"/>
          <p:cNvSpPr txBox="1"/>
          <p:nvPr/>
        </p:nvSpPr>
        <p:spPr>
          <a:xfrm>
            <a:off x="107504" y="107340"/>
            <a:ext cx="162512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Extraits de livre</a:t>
            </a:r>
            <a:endParaRPr lang="fr-FR" dirty="0"/>
          </a:p>
        </p:txBody>
      </p:sp>
      <p:sp>
        <p:nvSpPr>
          <p:cNvPr id="5" name="Rectangle 4"/>
          <p:cNvSpPr/>
          <p:nvPr/>
        </p:nvSpPr>
        <p:spPr>
          <a:xfrm>
            <a:off x="467544" y="6104329"/>
            <a:ext cx="8064896" cy="276999"/>
          </a:xfrm>
          <a:prstGeom prst="rect">
            <a:avLst/>
          </a:prstGeom>
        </p:spPr>
        <p:txBody>
          <a:bodyPr wrap="square">
            <a:spAutoFit/>
          </a:bodyPr>
          <a:lstStyle/>
          <a:p>
            <a:r>
              <a:rPr lang="fr-FR" sz="1200" dirty="0" smtClean="0"/>
              <a:t>Source : </a:t>
            </a:r>
            <a:r>
              <a:rPr lang="fr-FR" sz="1200" b="1" dirty="0" smtClean="0"/>
              <a:t>SQL </a:t>
            </a:r>
            <a:r>
              <a:rPr lang="fr-FR" sz="1200" b="1" dirty="0"/>
              <a:t>Server </a:t>
            </a:r>
            <a:r>
              <a:rPr lang="fr-FR" sz="1200" b="1" dirty="0" smtClean="0"/>
              <a:t>2014 : Implémentation </a:t>
            </a:r>
            <a:r>
              <a:rPr lang="fr-FR" sz="1200" b="1" dirty="0"/>
              <a:t>d'une solution de Business </a:t>
            </a:r>
            <a:r>
              <a:rPr lang="fr-FR" sz="1200" b="1" dirty="0" smtClean="0"/>
              <a:t>Intelligence   //   </a:t>
            </a:r>
            <a:r>
              <a:rPr lang="fr-FR" sz="1200" dirty="0" smtClean="0"/>
              <a:t>Thomas GAUCHET - Edition ENI </a:t>
            </a:r>
          </a:p>
        </p:txBody>
      </p:sp>
    </p:spTree>
    <p:extLst>
      <p:ext uri="{BB962C8B-B14F-4D97-AF65-F5344CB8AC3E}">
        <p14:creationId xmlns:p14="http://schemas.microsoft.com/office/powerpoint/2010/main" val="1143923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836712"/>
            <a:ext cx="8278618" cy="3485570"/>
          </a:xfrm>
          <a:prstGeom prst="rect">
            <a:avLst/>
          </a:prstGeom>
        </p:spPr>
        <p:txBody>
          <a:bodyPr wrap="square">
            <a:spAutoFit/>
          </a:bodyPr>
          <a:lstStyle/>
          <a:p>
            <a:pPr>
              <a:spcBef>
                <a:spcPts val="300"/>
              </a:spcBef>
              <a:spcAft>
                <a:spcPts val="300"/>
              </a:spcAft>
            </a:pPr>
            <a:r>
              <a:rPr lang="fr-FR" dirty="0"/>
              <a:t>La base de données SSAS est l’équivalent de la base de données </a:t>
            </a:r>
            <a:r>
              <a:rPr lang="fr-FR" dirty="0" smtClean="0"/>
              <a:t>SQL</a:t>
            </a:r>
          </a:p>
          <a:p>
            <a:pPr>
              <a:spcBef>
                <a:spcPts val="300"/>
              </a:spcBef>
              <a:spcAft>
                <a:spcPts val="300"/>
              </a:spcAft>
            </a:pPr>
            <a:r>
              <a:rPr lang="fr-FR" dirty="0" smtClean="0"/>
              <a:t>…</a:t>
            </a:r>
          </a:p>
          <a:p>
            <a:pPr>
              <a:spcBef>
                <a:spcPts val="300"/>
              </a:spcBef>
              <a:spcAft>
                <a:spcPts val="300"/>
              </a:spcAft>
            </a:pPr>
            <a:r>
              <a:rPr lang="fr-FR" b="1" dirty="0" smtClean="0"/>
              <a:t>Agrégations</a:t>
            </a:r>
          </a:p>
          <a:p>
            <a:pPr>
              <a:spcBef>
                <a:spcPts val="300"/>
              </a:spcBef>
              <a:spcAft>
                <a:spcPts val="300"/>
              </a:spcAft>
            </a:pPr>
            <a:r>
              <a:rPr lang="fr-FR" dirty="0"/>
              <a:t>Une agrégation est un ensemble de données qui matérialise les agrégats du groupe de mesures dans un fichier, pour éviter au moteur OLAP de les calculer à la volée lors de la requête. L’agrégation est la clé de la performance du cube. Elle repose sur la conception juste et efficace des dimensions.</a:t>
            </a:r>
          </a:p>
          <a:p>
            <a:pPr>
              <a:spcBef>
                <a:spcPts val="300"/>
              </a:spcBef>
              <a:spcAft>
                <a:spcPts val="300"/>
              </a:spcAft>
            </a:pPr>
            <a:r>
              <a:rPr lang="fr-FR" dirty="0"/>
              <a:t>Le travail de conception des agrégations commence en développement dans SSDT une fois le cube stabilisé, puis continue tout au long de la vie du cube en production dans SSMS</a:t>
            </a:r>
            <a:endParaRPr lang="fr-FR" dirty="0" smtClean="0"/>
          </a:p>
          <a:p>
            <a:endParaRPr lang="fr-FR" dirty="0"/>
          </a:p>
        </p:txBody>
      </p:sp>
      <p:sp>
        <p:nvSpPr>
          <p:cNvPr id="10" name="ZoneTexte 9"/>
          <p:cNvSpPr txBox="1"/>
          <p:nvPr/>
        </p:nvSpPr>
        <p:spPr>
          <a:xfrm>
            <a:off x="107504" y="107340"/>
            <a:ext cx="162512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Extraits de livre</a:t>
            </a:r>
            <a:endParaRPr lang="fr-FR" dirty="0"/>
          </a:p>
        </p:txBody>
      </p:sp>
      <p:sp>
        <p:nvSpPr>
          <p:cNvPr id="4" name="Rectangle 3"/>
          <p:cNvSpPr/>
          <p:nvPr/>
        </p:nvSpPr>
        <p:spPr>
          <a:xfrm>
            <a:off x="467544" y="6104329"/>
            <a:ext cx="8064896" cy="276999"/>
          </a:xfrm>
          <a:prstGeom prst="rect">
            <a:avLst/>
          </a:prstGeom>
        </p:spPr>
        <p:txBody>
          <a:bodyPr wrap="square">
            <a:spAutoFit/>
          </a:bodyPr>
          <a:lstStyle/>
          <a:p>
            <a:r>
              <a:rPr lang="fr-FR" sz="1200" dirty="0" smtClean="0"/>
              <a:t>Source : </a:t>
            </a:r>
            <a:r>
              <a:rPr lang="fr-FR" sz="1200" b="1" dirty="0" smtClean="0"/>
              <a:t>SQL </a:t>
            </a:r>
            <a:r>
              <a:rPr lang="fr-FR" sz="1200" b="1" dirty="0"/>
              <a:t>Server </a:t>
            </a:r>
            <a:r>
              <a:rPr lang="fr-FR" sz="1200" b="1" dirty="0" smtClean="0"/>
              <a:t>2014 : Implémentation </a:t>
            </a:r>
            <a:r>
              <a:rPr lang="fr-FR" sz="1200" b="1" dirty="0"/>
              <a:t>d'une solution de Business </a:t>
            </a:r>
            <a:r>
              <a:rPr lang="fr-FR" sz="1200" b="1" dirty="0" smtClean="0"/>
              <a:t>Intelligence   //   </a:t>
            </a:r>
            <a:r>
              <a:rPr lang="fr-FR" sz="1200" dirty="0" smtClean="0"/>
              <a:t>Thomas GAUCHET - Edition ENI </a:t>
            </a:r>
          </a:p>
        </p:txBody>
      </p:sp>
    </p:spTree>
    <p:extLst>
      <p:ext uri="{BB962C8B-B14F-4D97-AF65-F5344CB8AC3E}">
        <p14:creationId xmlns:p14="http://schemas.microsoft.com/office/powerpoint/2010/main" val="829145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353" y="1556792"/>
            <a:ext cx="8777943" cy="3847207"/>
          </a:xfrm>
          <a:prstGeom prst="rect">
            <a:avLst/>
          </a:prstGeom>
        </p:spPr>
        <p:txBody>
          <a:bodyPr wrap="square">
            <a:spAutoFit/>
          </a:bodyPr>
          <a:lstStyle/>
          <a:p>
            <a:pPr>
              <a:spcBef>
                <a:spcPts val="300"/>
              </a:spcBef>
              <a:spcAft>
                <a:spcPts val="300"/>
              </a:spcAft>
            </a:pPr>
            <a:r>
              <a:rPr lang="fr-FR" dirty="0"/>
              <a:t>La dernière étape est de Définir les options d’agrégation. Il s’agit de demander au moteur SSAS </a:t>
            </a:r>
            <a:r>
              <a:rPr lang="fr-FR" dirty="0" smtClean="0"/>
              <a:t>de créer </a:t>
            </a:r>
            <a:r>
              <a:rPr lang="fr-FR" dirty="0"/>
              <a:t>la </a:t>
            </a:r>
            <a:r>
              <a:rPr lang="fr-FR" i="1" dirty="0"/>
              <a:t>conception d’agrégation </a:t>
            </a:r>
            <a:r>
              <a:rPr lang="fr-FR" dirty="0"/>
              <a:t>en fonction des paramètres saisis précédemment. L’objectif est </a:t>
            </a:r>
            <a:r>
              <a:rPr lang="fr-FR" dirty="0" smtClean="0"/>
              <a:t>de trouver </a:t>
            </a:r>
            <a:r>
              <a:rPr lang="fr-FR" dirty="0"/>
              <a:t>un juste milieu entre créer toutes les agrégations possibles en réalisant un produit cartésien </a:t>
            </a:r>
            <a:r>
              <a:rPr lang="fr-FR" dirty="0" smtClean="0"/>
              <a:t>des membres </a:t>
            </a:r>
            <a:r>
              <a:rPr lang="fr-FR" dirty="0"/>
              <a:t>des dimensions et ne créer aucune agrégation. SSAS vous propose de trouver un </a:t>
            </a:r>
            <a:r>
              <a:rPr lang="fr-FR" dirty="0" smtClean="0"/>
              <a:t>compromis entre </a:t>
            </a:r>
            <a:r>
              <a:rPr lang="fr-FR" i="1" dirty="0"/>
              <a:t>gains de performance</a:t>
            </a:r>
            <a:r>
              <a:rPr lang="fr-FR" dirty="0"/>
              <a:t>, mesuré en </a:t>
            </a:r>
            <a:r>
              <a:rPr lang="fr-FR" i="1" dirty="0"/>
              <a:t>%</a:t>
            </a:r>
            <a:r>
              <a:rPr lang="fr-FR" dirty="0"/>
              <a:t>, et l’</a:t>
            </a:r>
            <a:r>
              <a:rPr lang="fr-FR" i="1" dirty="0"/>
              <a:t>espace de stockage </a:t>
            </a:r>
            <a:r>
              <a:rPr lang="fr-FR" dirty="0"/>
              <a:t>utilisé par les agrégats.</a:t>
            </a:r>
          </a:p>
          <a:p>
            <a:pPr>
              <a:spcBef>
                <a:spcPts val="300"/>
              </a:spcBef>
              <a:spcAft>
                <a:spcPts val="300"/>
              </a:spcAft>
            </a:pPr>
            <a:r>
              <a:rPr lang="fr-FR" dirty="0"/>
              <a:t>100 % de </a:t>
            </a:r>
            <a:r>
              <a:rPr lang="fr-FR" i="1" dirty="0"/>
              <a:t>gains de performance </a:t>
            </a:r>
            <a:r>
              <a:rPr lang="fr-FR" dirty="0"/>
              <a:t>correspond au maximum que peut apporter SSAS avec les </a:t>
            </a:r>
            <a:r>
              <a:rPr lang="fr-FR" dirty="0" smtClean="0"/>
              <a:t>agrégations. 0 </a:t>
            </a:r>
            <a:r>
              <a:rPr lang="fr-FR" dirty="0"/>
              <a:t>% correspond à aucune agrégation créée.</a:t>
            </a:r>
          </a:p>
          <a:p>
            <a:pPr>
              <a:spcBef>
                <a:spcPts val="300"/>
              </a:spcBef>
              <a:spcAft>
                <a:spcPts val="300"/>
              </a:spcAft>
            </a:pPr>
            <a:r>
              <a:rPr lang="fr-FR" dirty="0"/>
              <a:t>Concevoir les agrégations est une opération qui peut prendre du temps à SSAS étant donné qu’il </a:t>
            </a:r>
            <a:r>
              <a:rPr lang="fr-FR" dirty="0" smtClean="0"/>
              <a:t>doit tenir </a:t>
            </a:r>
            <a:r>
              <a:rPr lang="fr-FR" dirty="0"/>
              <a:t>compte d’un nombre élevé de combinaisons possibles. Un bouton Démarrer (ou </a:t>
            </a:r>
            <a:r>
              <a:rPr lang="fr-FR" dirty="0" smtClean="0"/>
              <a:t>Continuer) permet </a:t>
            </a:r>
            <a:r>
              <a:rPr lang="fr-FR" dirty="0"/>
              <a:t>de démarrer la conception. Lors de la conception, le graphique se met à jour, présentant </a:t>
            </a:r>
            <a:r>
              <a:rPr lang="fr-FR" dirty="0" smtClean="0"/>
              <a:t>les </a:t>
            </a:r>
            <a:r>
              <a:rPr lang="fr-FR" i="1" dirty="0" smtClean="0"/>
              <a:t>gains </a:t>
            </a:r>
            <a:r>
              <a:rPr lang="fr-FR" i="1" dirty="0"/>
              <a:t>de performance </a:t>
            </a:r>
            <a:r>
              <a:rPr lang="fr-FR" dirty="0"/>
              <a:t>en ordonnée pour l’</a:t>
            </a:r>
            <a:r>
              <a:rPr lang="fr-FR" i="1" dirty="0"/>
              <a:t>espace de stockage </a:t>
            </a:r>
            <a:r>
              <a:rPr lang="fr-FR" dirty="0"/>
              <a:t>en abscisse.</a:t>
            </a:r>
          </a:p>
        </p:txBody>
      </p:sp>
      <p:sp>
        <p:nvSpPr>
          <p:cNvPr id="7" name="ZoneTexte 6"/>
          <p:cNvSpPr txBox="1"/>
          <p:nvPr/>
        </p:nvSpPr>
        <p:spPr>
          <a:xfrm>
            <a:off x="107504" y="107340"/>
            <a:ext cx="162512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Extraits de livre</a:t>
            </a:r>
            <a:endParaRPr lang="fr-FR" dirty="0"/>
          </a:p>
        </p:txBody>
      </p:sp>
      <p:sp>
        <p:nvSpPr>
          <p:cNvPr id="4" name="Rectangle 3"/>
          <p:cNvSpPr/>
          <p:nvPr/>
        </p:nvSpPr>
        <p:spPr>
          <a:xfrm>
            <a:off x="467544" y="6104329"/>
            <a:ext cx="8064896" cy="276999"/>
          </a:xfrm>
          <a:prstGeom prst="rect">
            <a:avLst/>
          </a:prstGeom>
        </p:spPr>
        <p:txBody>
          <a:bodyPr wrap="square">
            <a:spAutoFit/>
          </a:bodyPr>
          <a:lstStyle/>
          <a:p>
            <a:r>
              <a:rPr lang="fr-FR" sz="1200" dirty="0" smtClean="0"/>
              <a:t>Source : </a:t>
            </a:r>
            <a:r>
              <a:rPr lang="fr-FR" sz="1200" b="1" dirty="0" smtClean="0"/>
              <a:t>SQL </a:t>
            </a:r>
            <a:r>
              <a:rPr lang="fr-FR" sz="1200" b="1" dirty="0"/>
              <a:t>Server </a:t>
            </a:r>
            <a:r>
              <a:rPr lang="fr-FR" sz="1200" b="1" dirty="0" smtClean="0"/>
              <a:t>2014 : Implémentation </a:t>
            </a:r>
            <a:r>
              <a:rPr lang="fr-FR" sz="1200" b="1" dirty="0"/>
              <a:t>d'une solution de Business </a:t>
            </a:r>
            <a:r>
              <a:rPr lang="fr-FR" sz="1200" b="1" dirty="0" smtClean="0"/>
              <a:t>Intelligence   //   </a:t>
            </a:r>
            <a:r>
              <a:rPr lang="fr-FR" sz="1200" dirty="0" smtClean="0"/>
              <a:t>Thomas GAUCHET - Edition ENI </a:t>
            </a:r>
          </a:p>
        </p:txBody>
      </p:sp>
    </p:spTree>
    <p:extLst>
      <p:ext uri="{BB962C8B-B14F-4D97-AF65-F5344CB8AC3E}">
        <p14:creationId xmlns:p14="http://schemas.microsoft.com/office/powerpoint/2010/main" val="20765738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12845"/>
            <a:ext cx="7748180" cy="5301451"/>
          </a:xfrm>
          <a:prstGeom prst="rect">
            <a:avLst/>
          </a:prstGeom>
        </p:spPr>
        <p:txBody>
          <a:bodyPr wrap="square">
            <a:spAutoFit/>
          </a:bodyPr>
          <a:lstStyle/>
          <a:p>
            <a:pPr>
              <a:spcBef>
                <a:spcPts val="300"/>
              </a:spcBef>
              <a:spcAft>
                <a:spcPts val="300"/>
              </a:spcAft>
            </a:pPr>
            <a:r>
              <a:rPr lang="fr-FR" dirty="0"/>
              <a:t>Trois options permettent de conditionner l’arrêt de ce traitement :</a:t>
            </a:r>
          </a:p>
          <a:p>
            <a:pPr marL="285750" indent="-285750">
              <a:spcBef>
                <a:spcPts val="300"/>
              </a:spcBef>
              <a:spcAft>
                <a:spcPts val="300"/>
              </a:spcAft>
              <a:buFont typeface="Arial" panose="020B0604020202020204" pitchFamily="34" charset="0"/>
              <a:buChar char="•"/>
            </a:pPr>
            <a:r>
              <a:rPr lang="fr-FR" dirty="0"/>
              <a:t>L’espace de stockage estimé atteint : la conception s’arrête automatiquement </a:t>
            </a:r>
            <a:r>
              <a:rPr lang="fr-FR" dirty="0" smtClean="0"/>
              <a:t>au-delà d’une limite d’espace </a:t>
            </a:r>
            <a:r>
              <a:rPr lang="fr-FR" dirty="0"/>
              <a:t>de stockage calculé.</a:t>
            </a:r>
          </a:p>
          <a:p>
            <a:pPr marL="285750" indent="-285750">
              <a:spcBef>
                <a:spcPts val="300"/>
              </a:spcBef>
              <a:spcAft>
                <a:spcPts val="300"/>
              </a:spcAft>
              <a:buFont typeface="Arial" panose="020B0604020202020204" pitchFamily="34" charset="0"/>
              <a:buChar char="•"/>
            </a:pPr>
            <a:r>
              <a:rPr lang="fr-FR" dirty="0"/>
              <a:t>Les gains de performance atteignent : la conception s’arrête automatiquement </a:t>
            </a:r>
            <a:r>
              <a:rPr lang="fr-FR" dirty="0" smtClean="0"/>
              <a:t>au-delà d’une limite de </a:t>
            </a:r>
            <a:r>
              <a:rPr lang="fr-FR" dirty="0"/>
              <a:t>gains de performance calculés.</a:t>
            </a:r>
          </a:p>
          <a:p>
            <a:pPr>
              <a:spcBef>
                <a:spcPts val="300"/>
              </a:spcBef>
              <a:spcAft>
                <a:spcPts val="300"/>
              </a:spcAft>
            </a:pPr>
            <a:r>
              <a:rPr lang="fr-FR" dirty="0" smtClean="0"/>
              <a:t>La </a:t>
            </a:r>
            <a:r>
              <a:rPr lang="fr-FR" dirty="0"/>
              <a:t>bonne stratégie à adopter varie selon les développeurs de cube. Partir sur un gain de </a:t>
            </a:r>
            <a:r>
              <a:rPr lang="fr-FR" dirty="0" smtClean="0"/>
              <a:t>performance initial </a:t>
            </a:r>
            <a:r>
              <a:rPr lang="fr-FR" dirty="0"/>
              <a:t>de 30 % est sage. </a:t>
            </a:r>
            <a:endParaRPr lang="fr-FR" dirty="0" smtClean="0"/>
          </a:p>
          <a:p>
            <a:pPr>
              <a:spcBef>
                <a:spcPts val="300"/>
              </a:spcBef>
              <a:spcAft>
                <a:spcPts val="300"/>
              </a:spcAft>
            </a:pPr>
            <a:r>
              <a:rPr lang="fr-FR" dirty="0" smtClean="0"/>
              <a:t>…</a:t>
            </a:r>
          </a:p>
          <a:p>
            <a:pPr>
              <a:spcBef>
                <a:spcPts val="300"/>
              </a:spcBef>
              <a:spcAft>
                <a:spcPts val="300"/>
              </a:spcAft>
            </a:pPr>
            <a:r>
              <a:rPr lang="fr-FR" b="1" dirty="0"/>
              <a:t>Optimisation basée sur l’utilisation</a:t>
            </a:r>
          </a:p>
          <a:p>
            <a:pPr>
              <a:spcBef>
                <a:spcPts val="300"/>
              </a:spcBef>
              <a:spcAft>
                <a:spcPts val="300"/>
              </a:spcAft>
            </a:pPr>
            <a:r>
              <a:rPr lang="fr-FR" dirty="0"/>
              <a:t>Pour affiner les </a:t>
            </a:r>
            <a:r>
              <a:rPr lang="fr-FR" i="1" dirty="0"/>
              <a:t>conceptions d’agrégation </a:t>
            </a:r>
            <a:r>
              <a:rPr lang="fr-FR" dirty="0"/>
              <a:t>créées et déployées en production, SSAS fournit un outil qui prend en compte l’activité réelle des utilisateurs du cube. Le principe est simple. Un échantillonnage de l’activité est enregistré dans un journal (</a:t>
            </a:r>
            <a:r>
              <a:rPr lang="fr-FR" i="1" dirty="0"/>
              <a:t>Query Log</a:t>
            </a:r>
            <a:r>
              <a:rPr lang="fr-FR" dirty="0"/>
              <a:t>) au niveau du serveur. Ce journal est lu par le moteur de </a:t>
            </a:r>
            <a:r>
              <a:rPr lang="fr-FR" i="1" dirty="0"/>
              <a:t>conception d’agrégation</a:t>
            </a:r>
            <a:r>
              <a:rPr lang="fr-FR" dirty="0"/>
              <a:t>. Il en déduit des poids pour chaque agrégation qui, ajoutés aux paramètres déjà exposés dans la section précédente, permettent de calculer au plus juste une nouvelle conception d’agrégation</a:t>
            </a:r>
          </a:p>
          <a:p>
            <a:endParaRPr lang="fr-FR" dirty="0"/>
          </a:p>
        </p:txBody>
      </p:sp>
      <p:sp>
        <p:nvSpPr>
          <p:cNvPr id="10" name="ZoneTexte 9"/>
          <p:cNvSpPr txBox="1"/>
          <p:nvPr/>
        </p:nvSpPr>
        <p:spPr>
          <a:xfrm>
            <a:off x="107504" y="107340"/>
            <a:ext cx="162512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Extraits de livre</a:t>
            </a:r>
            <a:endParaRPr lang="fr-FR" dirty="0"/>
          </a:p>
        </p:txBody>
      </p:sp>
      <p:sp>
        <p:nvSpPr>
          <p:cNvPr id="4" name="Rectangle 3"/>
          <p:cNvSpPr/>
          <p:nvPr/>
        </p:nvSpPr>
        <p:spPr>
          <a:xfrm>
            <a:off x="467544" y="6104329"/>
            <a:ext cx="8064896" cy="276999"/>
          </a:xfrm>
          <a:prstGeom prst="rect">
            <a:avLst/>
          </a:prstGeom>
        </p:spPr>
        <p:txBody>
          <a:bodyPr wrap="square">
            <a:spAutoFit/>
          </a:bodyPr>
          <a:lstStyle/>
          <a:p>
            <a:r>
              <a:rPr lang="fr-FR" sz="1200" dirty="0" smtClean="0"/>
              <a:t>Source : </a:t>
            </a:r>
            <a:r>
              <a:rPr lang="fr-FR" sz="1200" b="1" dirty="0" smtClean="0"/>
              <a:t>SQL </a:t>
            </a:r>
            <a:r>
              <a:rPr lang="fr-FR" sz="1200" b="1" dirty="0"/>
              <a:t>Server </a:t>
            </a:r>
            <a:r>
              <a:rPr lang="fr-FR" sz="1200" b="1" dirty="0" smtClean="0"/>
              <a:t>2014 : Implémentation </a:t>
            </a:r>
            <a:r>
              <a:rPr lang="fr-FR" sz="1200" b="1" dirty="0"/>
              <a:t>d'une solution de Business </a:t>
            </a:r>
            <a:r>
              <a:rPr lang="fr-FR" sz="1200" b="1" dirty="0" smtClean="0"/>
              <a:t>Intelligence   //   </a:t>
            </a:r>
            <a:r>
              <a:rPr lang="fr-FR" sz="1200" dirty="0" smtClean="0"/>
              <a:t>Thomas GAUCHET - Edition ENI </a:t>
            </a:r>
          </a:p>
        </p:txBody>
      </p:sp>
    </p:spTree>
    <p:extLst>
      <p:ext uri="{BB962C8B-B14F-4D97-AF65-F5344CB8AC3E}">
        <p14:creationId xmlns:p14="http://schemas.microsoft.com/office/powerpoint/2010/main" val="2932510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07504" y="107340"/>
            <a:ext cx="162512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Extraits de livre</a:t>
            </a:r>
            <a:endParaRPr lang="fr-FR"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548680"/>
            <a:ext cx="5829300" cy="519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67544" y="6104329"/>
            <a:ext cx="8064896" cy="276999"/>
          </a:xfrm>
          <a:prstGeom prst="rect">
            <a:avLst/>
          </a:prstGeom>
        </p:spPr>
        <p:txBody>
          <a:bodyPr wrap="square">
            <a:spAutoFit/>
          </a:bodyPr>
          <a:lstStyle/>
          <a:p>
            <a:r>
              <a:rPr lang="fr-FR" sz="1200" dirty="0" smtClean="0"/>
              <a:t>Source : </a:t>
            </a:r>
            <a:r>
              <a:rPr lang="fr-FR" sz="1200" b="1" dirty="0" smtClean="0"/>
              <a:t>SQL </a:t>
            </a:r>
            <a:r>
              <a:rPr lang="fr-FR" sz="1200" b="1" dirty="0"/>
              <a:t>Server </a:t>
            </a:r>
            <a:r>
              <a:rPr lang="fr-FR" sz="1200" b="1" dirty="0" smtClean="0"/>
              <a:t>2014 : Implémentation </a:t>
            </a:r>
            <a:r>
              <a:rPr lang="fr-FR" sz="1200" b="1" dirty="0"/>
              <a:t>d'une solution de Business </a:t>
            </a:r>
            <a:r>
              <a:rPr lang="fr-FR" sz="1200" b="1" dirty="0" smtClean="0"/>
              <a:t>Intelligence   //   </a:t>
            </a:r>
            <a:r>
              <a:rPr lang="fr-FR" sz="1200" dirty="0" smtClean="0"/>
              <a:t>Thomas GAUCHET - Edition ENI </a:t>
            </a:r>
          </a:p>
        </p:txBody>
      </p:sp>
    </p:spTree>
    <p:extLst>
      <p:ext uri="{BB962C8B-B14F-4D97-AF65-F5344CB8AC3E}">
        <p14:creationId xmlns:p14="http://schemas.microsoft.com/office/powerpoint/2010/main" val="1563760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07504" y="107340"/>
            <a:ext cx="2761397"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Architecture de la chaine BI</a:t>
            </a:r>
            <a:endParaRPr lang="fr-FR" dirty="0"/>
          </a:p>
        </p:txBody>
      </p:sp>
      <p:sp>
        <p:nvSpPr>
          <p:cNvPr id="2" name="Rectangle à coins arrondis 1"/>
          <p:cNvSpPr/>
          <p:nvPr/>
        </p:nvSpPr>
        <p:spPr>
          <a:xfrm>
            <a:off x="395536" y="2852936"/>
            <a:ext cx="108012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a:t>
            </a:r>
            <a:r>
              <a:rPr lang="fr-FR" dirty="0" smtClean="0"/>
              <a:t>ichier</a:t>
            </a:r>
          </a:p>
          <a:p>
            <a:pPr algn="ctr"/>
            <a:r>
              <a:rPr lang="fr-FR" dirty="0" smtClean="0"/>
              <a:t>ACCESS</a:t>
            </a:r>
            <a:endParaRPr lang="fr-FR" dirty="0"/>
          </a:p>
        </p:txBody>
      </p:sp>
      <p:sp>
        <p:nvSpPr>
          <p:cNvPr id="7" name="Rectangle à coins arrondis 6"/>
          <p:cNvSpPr/>
          <p:nvPr/>
        </p:nvSpPr>
        <p:spPr>
          <a:xfrm>
            <a:off x="395536" y="3861048"/>
            <a:ext cx="108012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a:t>
            </a:r>
            <a:r>
              <a:rPr lang="fr-FR" dirty="0" smtClean="0"/>
              <a:t>ichier</a:t>
            </a:r>
          </a:p>
          <a:p>
            <a:pPr algn="ctr"/>
            <a:r>
              <a:rPr lang="fr-FR" dirty="0" smtClean="0"/>
              <a:t>EXCEL</a:t>
            </a:r>
            <a:endParaRPr lang="fr-FR" dirty="0"/>
          </a:p>
        </p:txBody>
      </p:sp>
      <p:sp>
        <p:nvSpPr>
          <p:cNvPr id="8" name="Rectangle à coins arrondis 7"/>
          <p:cNvSpPr/>
          <p:nvPr/>
        </p:nvSpPr>
        <p:spPr>
          <a:xfrm>
            <a:off x="395536" y="1700808"/>
            <a:ext cx="108012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Base</a:t>
            </a:r>
          </a:p>
          <a:p>
            <a:pPr algn="ctr"/>
            <a:r>
              <a:rPr lang="fr-FR" dirty="0" smtClean="0"/>
              <a:t>SQL SERVER</a:t>
            </a:r>
            <a:endParaRPr lang="fr-FR" dirty="0"/>
          </a:p>
        </p:txBody>
      </p:sp>
      <p:sp>
        <p:nvSpPr>
          <p:cNvPr id="9" name="Rectangle à coins arrondis 8"/>
          <p:cNvSpPr/>
          <p:nvPr/>
        </p:nvSpPr>
        <p:spPr>
          <a:xfrm>
            <a:off x="389866" y="4941168"/>
            <a:ext cx="108012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Fichier</a:t>
            </a:r>
          </a:p>
          <a:p>
            <a:pPr algn="ctr"/>
            <a:r>
              <a:rPr lang="fr-FR" dirty="0" smtClean="0"/>
              <a:t>CSV</a:t>
            </a:r>
            <a:endParaRPr lang="fr-FR" dirty="0"/>
          </a:p>
        </p:txBody>
      </p:sp>
      <p:sp>
        <p:nvSpPr>
          <p:cNvPr id="10" name="Rectangle à coins arrondis 9"/>
          <p:cNvSpPr/>
          <p:nvPr/>
        </p:nvSpPr>
        <p:spPr>
          <a:xfrm>
            <a:off x="2267744" y="3356992"/>
            <a:ext cx="108012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ETL</a:t>
            </a:r>
          </a:p>
          <a:p>
            <a:pPr algn="ctr"/>
            <a:r>
              <a:rPr lang="fr-FR" dirty="0" smtClean="0"/>
              <a:t>SSIS</a:t>
            </a:r>
            <a:endParaRPr lang="fr-FR" dirty="0"/>
          </a:p>
        </p:txBody>
      </p:sp>
      <p:sp>
        <p:nvSpPr>
          <p:cNvPr id="13" name="Rectangle à coins arrondis 12"/>
          <p:cNvSpPr/>
          <p:nvPr/>
        </p:nvSpPr>
        <p:spPr>
          <a:xfrm>
            <a:off x="3779912" y="3356992"/>
            <a:ext cx="144016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DWH</a:t>
            </a:r>
          </a:p>
          <a:p>
            <a:pPr algn="ctr"/>
            <a:r>
              <a:rPr lang="fr-FR" dirty="0" smtClean="0"/>
              <a:t>SQL SERVER</a:t>
            </a:r>
            <a:endParaRPr lang="fr-FR" dirty="0"/>
          </a:p>
        </p:txBody>
      </p:sp>
      <p:sp>
        <p:nvSpPr>
          <p:cNvPr id="14" name="Rectangle à coins arrondis 13"/>
          <p:cNvSpPr/>
          <p:nvPr/>
        </p:nvSpPr>
        <p:spPr>
          <a:xfrm>
            <a:off x="5652120" y="3356992"/>
            <a:ext cx="144016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Base OLAP</a:t>
            </a:r>
          </a:p>
          <a:p>
            <a:pPr algn="ctr"/>
            <a:r>
              <a:rPr lang="fr-FR" dirty="0" smtClean="0"/>
              <a:t>SSAS</a:t>
            </a:r>
            <a:endParaRPr lang="fr-FR" dirty="0"/>
          </a:p>
        </p:txBody>
      </p:sp>
      <p:sp>
        <p:nvSpPr>
          <p:cNvPr id="15" name="Rectangle à coins arrondis 14"/>
          <p:cNvSpPr/>
          <p:nvPr/>
        </p:nvSpPr>
        <p:spPr>
          <a:xfrm>
            <a:off x="7596336" y="3356992"/>
            <a:ext cx="144016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Reporting</a:t>
            </a:r>
          </a:p>
          <a:p>
            <a:pPr algn="ctr"/>
            <a:r>
              <a:rPr lang="fr-FR" dirty="0" smtClean="0"/>
              <a:t>SSRS</a:t>
            </a:r>
            <a:endParaRPr lang="fr-FR" dirty="0"/>
          </a:p>
        </p:txBody>
      </p:sp>
      <p:sp>
        <p:nvSpPr>
          <p:cNvPr id="17" name="Rectangle à coins arrondis 16"/>
          <p:cNvSpPr/>
          <p:nvPr/>
        </p:nvSpPr>
        <p:spPr>
          <a:xfrm>
            <a:off x="5220073" y="4794840"/>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Moteur de calcul d’agrégats + Web-services</a:t>
            </a:r>
            <a:endParaRPr lang="fr-FR" dirty="0"/>
          </a:p>
        </p:txBody>
      </p:sp>
      <p:cxnSp>
        <p:nvCxnSpPr>
          <p:cNvPr id="20" name="Connecteur droit avec flèche 19"/>
          <p:cNvCxnSpPr>
            <a:stCxn id="10" idx="3"/>
            <a:endCxn id="13" idx="1"/>
          </p:cNvCxnSpPr>
          <p:nvPr/>
        </p:nvCxnSpPr>
        <p:spPr>
          <a:xfrm>
            <a:off x="3347864" y="3789040"/>
            <a:ext cx="432048"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2" name="Connecteur droit avec flèche 21"/>
          <p:cNvCxnSpPr>
            <a:stCxn id="13" idx="3"/>
            <a:endCxn id="14" idx="1"/>
          </p:cNvCxnSpPr>
          <p:nvPr/>
        </p:nvCxnSpPr>
        <p:spPr>
          <a:xfrm>
            <a:off x="5220072" y="3789040"/>
            <a:ext cx="432048"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6" name="Connecteur en angle 25"/>
          <p:cNvCxnSpPr>
            <a:stCxn id="8" idx="3"/>
            <a:endCxn id="10" idx="1"/>
          </p:cNvCxnSpPr>
          <p:nvPr/>
        </p:nvCxnSpPr>
        <p:spPr>
          <a:xfrm>
            <a:off x="1475656" y="2132856"/>
            <a:ext cx="792088" cy="1656184"/>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Connecteur en angle 27"/>
          <p:cNvCxnSpPr>
            <a:stCxn id="2" idx="3"/>
            <a:endCxn id="10" idx="1"/>
          </p:cNvCxnSpPr>
          <p:nvPr/>
        </p:nvCxnSpPr>
        <p:spPr>
          <a:xfrm>
            <a:off x="1475656" y="3212976"/>
            <a:ext cx="792088" cy="576064"/>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Connecteur en angle 29"/>
          <p:cNvCxnSpPr>
            <a:stCxn id="7" idx="3"/>
            <a:endCxn id="10" idx="1"/>
          </p:cNvCxnSpPr>
          <p:nvPr/>
        </p:nvCxnSpPr>
        <p:spPr>
          <a:xfrm flipV="1">
            <a:off x="1475656" y="3789040"/>
            <a:ext cx="792088" cy="432048"/>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24" name="Connecteur en angle 1023"/>
          <p:cNvCxnSpPr>
            <a:stCxn id="9" idx="3"/>
            <a:endCxn id="10" idx="1"/>
          </p:cNvCxnSpPr>
          <p:nvPr/>
        </p:nvCxnSpPr>
        <p:spPr>
          <a:xfrm flipV="1">
            <a:off x="1469986" y="3789040"/>
            <a:ext cx="797758" cy="1512168"/>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sp>
        <p:nvSpPr>
          <p:cNvPr id="1032" name="Rectangle 1031"/>
          <p:cNvSpPr/>
          <p:nvPr/>
        </p:nvSpPr>
        <p:spPr>
          <a:xfrm>
            <a:off x="179512" y="1412776"/>
            <a:ext cx="3312368" cy="4464496"/>
          </a:xfrm>
          <a:prstGeom prst="rect">
            <a:avLst/>
          </a:prstGeom>
          <a:noFill/>
          <a:ln w="635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p:cNvSpPr/>
          <p:nvPr/>
        </p:nvSpPr>
        <p:spPr>
          <a:xfrm>
            <a:off x="3563888" y="1412776"/>
            <a:ext cx="3624798" cy="4464496"/>
          </a:xfrm>
          <a:prstGeom prst="rect">
            <a:avLst/>
          </a:prstGeom>
          <a:noFill/>
          <a:ln w="635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p:cNvSpPr/>
          <p:nvPr/>
        </p:nvSpPr>
        <p:spPr>
          <a:xfrm>
            <a:off x="7283906" y="1412776"/>
            <a:ext cx="1812399" cy="4464496"/>
          </a:xfrm>
          <a:prstGeom prst="rect">
            <a:avLst/>
          </a:prstGeom>
          <a:noFill/>
          <a:ln w="635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p:cNvSpPr txBox="1"/>
          <p:nvPr/>
        </p:nvSpPr>
        <p:spPr>
          <a:xfrm>
            <a:off x="2441664" y="1531043"/>
            <a:ext cx="732279"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b="1" dirty="0" smtClean="0"/>
              <a:t>ETL</a:t>
            </a:r>
            <a:endParaRPr lang="fr-FR" b="1" dirty="0"/>
          </a:p>
        </p:txBody>
      </p:sp>
      <p:sp>
        <p:nvSpPr>
          <p:cNvPr id="44" name="ZoneTexte 43"/>
          <p:cNvSpPr txBox="1"/>
          <p:nvPr/>
        </p:nvSpPr>
        <p:spPr>
          <a:xfrm>
            <a:off x="7452320" y="1516142"/>
            <a:ext cx="1440159"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fr-FR" b="1" dirty="0" smtClean="0"/>
              <a:t>REPORTING</a:t>
            </a:r>
            <a:endParaRPr lang="fr-FR" b="1" dirty="0"/>
          </a:p>
        </p:txBody>
      </p:sp>
      <p:sp>
        <p:nvSpPr>
          <p:cNvPr id="45" name="ZoneTexte 44"/>
          <p:cNvSpPr txBox="1"/>
          <p:nvPr/>
        </p:nvSpPr>
        <p:spPr>
          <a:xfrm>
            <a:off x="4644008" y="1516142"/>
            <a:ext cx="1654681"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b="1" dirty="0" smtClean="0"/>
              <a:t>DWH / CUBES</a:t>
            </a:r>
            <a:endParaRPr lang="fr-FR" b="1" dirty="0"/>
          </a:p>
        </p:txBody>
      </p:sp>
      <p:cxnSp>
        <p:nvCxnSpPr>
          <p:cNvPr id="1034" name="Connecteur droit avec flèche 1033"/>
          <p:cNvCxnSpPr>
            <a:stCxn id="14" idx="3"/>
            <a:endCxn id="15" idx="1"/>
          </p:cNvCxnSpPr>
          <p:nvPr/>
        </p:nvCxnSpPr>
        <p:spPr>
          <a:xfrm>
            <a:off x="7092280" y="3789040"/>
            <a:ext cx="504056"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44" name="Connecteur en angle 1043"/>
          <p:cNvCxnSpPr>
            <a:stCxn id="17" idx="0"/>
            <a:endCxn id="14" idx="2"/>
          </p:cNvCxnSpPr>
          <p:nvPr/>
        </p:nvCxnSpPr>
        <p:spPr>
          <a:xfrm rot="5400000" flipH="1" flipV="1">
            <a:off x="5977312" y="4399953"/>
            <a:ext cx="573752" cy="216023"/>
          </a:xfrm>
          <a:prstGeom prst="bentConnector3">
            <a:avLst/>
          </a:prstGeom>
        </p:spPr>
        <p:style>
          <a:lnRef idx="3">
            <a:schemeClr val="accent1"/>
          </a:lnRef>
          <a:fillRef idx="0">
            <a:schemeClr val="accent1"/>
          </a:fillRef>
          <a:effectRef idx="2">
            <a:schemeClr val="accent1"/>
          </a:effectRef>
          <a:fontRef idx="minor">
            <a:schemeClr val="tx1"/>
          </a:fontRef>
        </p:style>
      </p:cxnSp>
      <p:pic>
        <p:nvPicPr>
          <p:cNvPr id="27" name="Picture 61"/>
          <p:cNvPicPr/>
          <p:nvPr/>
        </p:nvPicPr>
        <p:blipFill>
          <a:blip r:embed="rId3" cstate="print">
            <a:extLst>
              <a:ext uri="{28A0092B-C50C-407E-A947-70E740481C1C}">
                <a14:useLocalDpi xmlns:a14="http://schemas.microsoft.com/office/drawing/2010/main" val="0"/>
              </a:ext>
            </a:extLst>
          </a:blip>
          <a:stretch>
            <a:fillRect/>
          </a:stretch>
        </p:blipFill>
        <p:spPr>
          <a:xfrm>
            <a:off x="6876257" y="232514"/>
            <a:ext cx="1978376" cy="892230"/>
          </a:xfrm>
          <a:prstGeom prst="rect">
            <a:avLst/>
          </a:prstGeom>
        </p:spPr>
      </p:pic>
    </p:spTree>
    <p:extLst>
      <p:ext uri="{BB962C8B-B14F-4D97-AF65-F5344CB8AC3E}">
        <p14:creationId xmlns:p14="http://schemas.microsoft.com/office/powerpoint/2010/main" val="4078144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07504" y="107340"/>
            <a:ext cx="2237279"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Détails de la chaine BI</a:t>
            </a:r>
            <a:endParaRPr lang="fr-FR" dirty="0"/>
          </a:p>
        </p:txBody>
      </p:sp>
      <p:sp>
        <p:nvSpPr>
          <p:cNvPr id="7" name="ZoneTexte 6"/>
          <p:cNvSpPr txBox="1"/>
          <p:nvPr/>
        </p:nvSpPr>
        <p:spPr>
          <a:xfrm>
            <a:off x="114963" y="653787"/>
            <a:ext cx="732279"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b="1" dirty="0" smtClean="0"/>
              <a:t>ETL</a:t>
            </a:r>
            <a:endParaRPr lang="fr-FR" b="1" dirty="0"/>
          </a:p>
        </p:txBody>
      </p:sp>
      <p:sp>
        <p:nvSpPr>
          <p:cNvPr id="8" name="ZoneTexte 7"/>
          <p:cNvSpPr txBox="1"/>
          <p:nvPr/>
        </p:nvSpPr>
        <p:spPr>
          <a:xfrm>
            <a:off x="106216" y="4139788"/>
            <a:ext cx="1360693"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fr-FR" b="1" dirty="0" smtClean="0"/>
              <a:t>REPORTING</a:t>
            </a:r>
            <a:endParaRPr lang="fr-FR" b="1" dirty="0"/>
          </a:p>
        </p:txBody>
      </p:sp>
      <p:sp>
        <p:nvSpPr>
          <p:cNvPr id="9" name="ZoneTexte 8"/>
          <p:cNvSpPr txBox="1"/>
          <p:nvPr/>
        </p:nvSpPr>
        <p:spPr>
          <a:xfrm>
            <a:off x="128939" y="1835532"/>
            <a:ext cx="155399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b="1" dirty="0" smtClean="0"/>
              <a:t>DWH / CUBES</a:t>
            </a:r>
            <a:endParaRPr lang="fr-FR" b="1" dirty="0"/>
          </a:p>
        </p:txBody>
      </p:sp>
      <p:sp>
        <p:nvSpPr>
          <p:cNvPr id="10" name="Rectangle 9"/>
          <p:cNvSpPr/>
          <p:nvPr/>
        </p:nvSpPr>
        <p:spPr>
          <a:xfrm>
            <a:off x="1106870" y="2204864"/>
            <a:ext cx="7748180" cy="1985159"/>
          </a:xfrm>
          <a:prstGeom prst="rect">
            <a:avLst/>
          </a:prstGeom>
        </p:spPr>
        <p:txBody>
          <a:bodyPr wrap="square">
            <a:spAutoFit/>
          </a:bodyPr>
          <a:lstStyle/>
          <a:p>
            <a:pPr>
              <a:spcBef>
                <a:spcPts val="300"/>
              </a:spcBef>
              <a:spcAft>
                <a:spcPts val="300"/>
              </a:spcAft>
            </a:pPr>
            <a:r>
              <a:rPr lang="fr-FR" dirty="0" smtClean="0"/>
              <a:t>C’est le « cœur » </a:t>
            </a:r>
            <a:r>
              <a:rPr lang="fr-FR" dirty="0"/>
              <a:t>de la chaine </a:t>
            </a:r>
            <a:r>
              <a:rPr lang="fr-FR" dirty="0" smtClean="0"/>
              <a:t>BI que nous allons réaliser.</a:t>
            </a:r>
            <a:endParaRPr lang="fr-FR" dirty="0"/>
          </a:p>
          <a:p>
            <a:pPr>
              <a:spcBef>
                <a:spcPts val="300"/>
              </a:spcBef>
              <a:spcAft>
                <a:spcPts val="300"/>
              </a:spcAft>
            </a:pPr>
            <a:r>
              <a:rPr lang="fr-FR" dirty="0" smtClean="0"/>
              <a:t>On </a:t>
            </a:r>
            <a:r>
              <a:rPr lang="fr-FR" dirty="0"/>
              <a:t>s’appuie sur les livres &amp; ressources Internet </a:t>
            </a:r>
            <a:r>
              <a:rPr lang="fr-FR" dirty="0" smtClean="0"/>
              <a:t>pour sa création et sa configuration</a:t>
            </a:r>
          </a:p>
          <a:p>
            <a:pPr>
              <a:spcBef>
                <a:spcPts val="300"/>
              </a:spcBef>
              <a:spcAft>
                <a:spcPts val="300"/>
              </a:spcAft>
            </a:pPr>
            <a:r>
              <a:rPr lang="fr-FR" dirty="0" smtClean="0"/>
              <a:t>Le DWH est modélisé en étoile / flocon / galaxie (à voir)</a:t>
            </a:r>
            <a:endParaRPr lang="fr-FR" dirty="0"/>
          </a:p>
          <a:p>
            <a:pPr>
              <a:spcBef>
                <a:spcPts val="300"/>
              </a:spcBef>
              <a:spcAft>
                <a:spcPts val="300"/>
              </a:spcAft>
            </a:pPr>
            <a:r>
              <a:rPr lang="fr-FR" dirty="0"/>
              <a:t>Le moteur de calcul d’agrégats est un programme Java servant à « optimiser » la structure et le calcul des cubes (Agrégats, cf. cours du D111)</a:t>
            </a:r>
          </a:p>
        </p:txBody>
      </p:sp>
      <p:sp>
        <p:nvSpPr>
          <p:cNvPr id="13" name="Rectangle 12"/>
          <p:cNvSpPr/>
          <p:nvPr/>
        </p:nvSpPr>
        <p:spPr>
          <a:xfrm>
            <a:off x="1082874" y="4449886"/>
            <a:ext cx="7748180" cy="923330"/>
          </a:xfrm>
          <a:prstGeom prst="rect">
            <a:avLst/>
          </a:prstGeom>
        </p:spPr>
        <p:txBody>
          <a:bodyPr wrap="square">
            <a:spAutoFit/>
          </a:bodyPr>
          <a:lstStyle/>
          <a:p>
            <a:r>
              <a:rPr lang="fr-FR" dirty="0" smtClean="0"/>
              <a:t>Reports de sortie, sur un sujet « métier ». Permet de </a:t>
            </a:r>
            <a:r>
              <a:rPr lang="fr-FR" dirty="0" err="1" smtClean="0"/>
              <a:t>benchmarker</a:t>
            </a:r>
            <a:r>
              <a:rPr lang="fr-FR" dirty="0" smtClean="0"/>
              <a:t> entre elles les différentes optimisations faites par le </a:t>
            </a:r>
            <a:r>
              <a:rPr lang="fr-FR" dirty="0"/>
              <a:t>moteur de calcul d’agrégats </a:t>
            </a:r>
            <a:r>
              <a:rPr lang="fr-FR" dirty="0" smtClean="0"/>
              <a:t>sur un </a:t>
            </a:r>
            <a:r>
              <a:rPr lang="fr-FR" dirty="0"/>
              <a:t>vrai cas </a:t>
            </a:r>
            <a:r>
              <a:rPr lang="fr-FR" dirty="0" smtClean="0"/>
              <a:t>métier</a:t>
            </a:r>
            <a:r>
              <a:rPr lang="fr-FR" dirty="0"/>
              <a:t> </a:t>
            </a:r>
            <a:r>
              <a:rPr lang="fr-FR" dirty="0" smtClean="0"/>
              <a:t>: Calcul du CA, de la marge, évolution des ventes…</a:t>
            </a:r>
            <a:endParaRPr lang="fr-FR" dirty="0"/>
          </a:p>
        </p:txBody>
      </p:sp>
      <p:sp>
        <p:nvSpPr>
          <p:cNvPr id="14" name="Rectangle 13"/>
          <p:cNvSpPr/>
          <p:nvPr/>
        </p:nvSpPr>
        <p:spPr>
          <a:xfrm>
            <a:off x="1115616" y="1015568"/>
            <a:ext cx="7748180" cy="646331"/>
          </a:xfrm>
          <a:prstGeom prst="rect">
            <a:avLst/>
          </a:prstGeom>
        </p:spPr>
        <p:txBody>
          <a:bodyPr wrap="square">
            <a:spAutoFit/>
          </a:bodyPr>
          <a:lstStyle/>
          <a:p>
            <a:pPr>
              <a:spcBef>
                <a:spcPts val="300"/>
              </a:spcBef>
              <a:spcAft>
                <a:spcPts val="300"/>
              </a:spcAft>
            </a:pPr>
            <a:r>
              <a:rPr lang="fr-FR" dirty="0"/>
              <a:t>« Cerise sur le gâteau » </a:t>
            </a:r>
            <a:r>
              <a:rPr lang="fr-FR" dirty="0" smtClean="0"/>
              <a:t>: </a:t>
            </a:r>
            <a:r>
              <a:rPr lang="fr-FR" dirty="0"/>
              <a:t>L’ETL et ses fichiers-sources de différents formats. </a:t>
            </a:r>
            <a:r>
              <a:rPr lang="fr-FR" dirty="0" smtClean="0"/>
              <a:t>Cette partie du projet est optionnelle, et sera donc traité à la fin.</a:t>
            </a:r>
            <a:endParaRPr lang="fr-FR" dirty="0"/>
          </a:p>
        </p:txBody>
      </p:sp>
      <p:cxnSp>
        <p:nvCxnSpPr>
          <p:cNvPr id="4" name="Connecteur droit 3"/>
          <p:cNvCxnSpPr/>
          <p:nvPr/>
        </p:nvCxnSpPr>
        <p:spPr>
          <a:xfrm>
            <a:off x="1466909" y="4149080"/>
            <a:ext cx="7364145"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Connecteur droit 17"/>
          <p:cNvCxnSpPr/>
          <p:nvPr/>
        </p:nvCxnSpPr>
        <p:spPr>
          <a:xfrm>
            <a:off x="1682934" y="1844824"/>
            <a:ext cx="712846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Connecteur droit 18"/>
          <p:cNvCxnSpPr/>
          <p:nvPr/>
        </p:nvCxnSpPr>
        <p:spPr>
          <a:xfrm flipV="1">
            <a:off x="853935" y="654299"/>
            <a:ext cx="7992558" cy="15290"/>
          </a:xfrm>
          <a:prstGeom prst="line">
            <a:avLst/>
          </a:prstGeom>
        </p:spPr>
        <p:style>
          <a:lnRef idx="3">
            <a:schemeClr val="accent3"/>
          </a:lnRef>
          <a:fillRef idx="0">
            <a:schemeClr val="accent3"/>
          </a:fillRef>
          <a:effectRef idx="2">
            <a:schemeClr val="accent3"/>
          </a:effectRef>
          <a:fontRef idx="minor">
            <a:schemeClr val="tx1"/>
          </a:fontRef>
        </p:style>
      </p:cxnSp>
      <p:sp>
        <p:nvSpPr>
          <p:cNvPr id="23" name="ZoneTexte 22"/>
          <p:cNvSpPr txBox="1"/>
          <p:nvPr/>
        </p:nvSpPr>
        <p:spPr>
          <a:xfrm>
            <a:off x="481102" y="5562347"/>
            <a:ext cx="828092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spcBef>
                <a:spcPts val="300"/>
              </a:spcBef>
              <a:spcAft>
                <a:spcPts val="300"/>
              </a:spcAft>
            </a:pPr>
            <a:r>
              <a:rPr lang="fr-FR" dirty="0" smtClean="0"/>
              <a:t>Si nous réalisons </a:t>
            </a:r>
            <a:r>
              <a:rPr lang="fr-FR" dirty="0"/>
              <a:t>ces 3 partie, nous démontrerons la mise en œuvre d’une chaine complète de BI en </a:t>
            </a:r>
            <a:r>
              <a:rPr lang="fr-FR" dirty="0" err="1"/>
              <a:t>stack</a:t>
            </a:r>
            <a:r>
              <a:rPr lang="fr-FR" dirty="0"/>
              <a:t> Microsoft.</a:t>
            </a:r>
          </a:p>
        </p:txBody>
      </p:sp>
    </p:spTree>
    <p:extLst>
      <p:ext uri="{BB962C8B-B14F-4D97-AF65-F5344CB8AC3E}">
        <p14:creationId xmlns:p14="http://schemas.microsoft.com/office/powerpoint/2010/main" val="4078144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07504" y="107340"/>
            <a:ext cx="2314223"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Détails de la partie ETL</a:t>
            </a:r>
            <a:endParaRPr lang="fr-FR" dirty="0"/>
          </a:p>
        </p:txBody>
      </p:sp>
      <p:sp>
        <p:nvSpPr>
          <p:cNvPr id="8" name="Rectangle à coins arrondis 7"/>
          <p:cNvSpPr/>
          <p:nvPr/>
        </p:nvSpPr>
        <p:spPr>
          <a:xfrm>
            <a:off x="251305" y="4293096"/>
            <a:ext cx="165051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Fichier ACCESS</a:t>
            </a:r>
            <a:endParaRPr lang="fr-FR" dirty="0"/>
          </a:p>
        </p:txBody>
      </p:sp>
      <p:sp>
        <p:nvSpPr>
          <p:cNvPr id="9" name="Rectangle à coins arrondis 8"/>
          <p:cNvSpPr/>
          <p:nvPr/>
        </p:nvSpPr>
        <p:spPr>
          <a:xfrm>
            <a:off x="257190" y="5003410"/>
            <a:ext cx="165051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Fichier EXCEL</a:t>
            </a:r>
            <a:endParaRPr lang="fr-FR" dirty="0"/>
          </a:p>
        </p:txBody>
      </p:sp>
      <p:sp>
        <p:nvSpPr>
          <p:cNvPr id="10" name="Rectangle à coins arrondis 9"/>
          <p:cNvSpPr/>
          <p:nvPr/>
        </p:nvSpPr>
        <p:spPr>
          <a:xfrm>
            <a:off x="251520" y="1032626"/>
            <a:ext cx="108012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Base</a:t>
            </a:r>
          </a:p>
          <a:p>
            <a:pPr algn="ctr"/>
            <a:r>
              <a:rPr lang="fr-FR" dirty="0" smtClean="0"/>
              <a:t>SQL SERVER</a:t>
            </a:r>
            <a:endParaRPr lang="fr-FR" dirty="0"/>
          </a:p>
        </p:txBody>
      </p:sp>
      <p:sp>
        <p:nvSpPr>
          <p:cNvPr id="13" name="Rectangle à coins arrondis 12"/>
          <p:cNvSpPr/>
          <p:nvPr/>
        </p:nvSpPr>
        <p:spPr>
          <a:xfrm>
            <a:off x="251520" y="5649944"/>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Fichier CSV</a:t>
            </a:r>
            <a:endParaRPr lang="fr-FR" dirty="0"/>
          </a:p>
        </p:txBody>
      </p:sp>
      <p:sp>
        <p:nvSpPr>
          <p:cNvPr id="14" name="Rectangle à coins arrondis 13"/>
          <p:cNvSpPr/>
          <p:nvPr/>
        </p:nvSpPr>
        <p:spPr>
          <a:xfrm>
            <a:off x="245635" y="2706011"/>
            <a:ext cx="108012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ETL</a:t>
            </a:r>
          </a:p>
          <a:p>
            <a:pPr algn="ctr"/>
            <a:r>
              <a:rPr lang="fr-FR" dirty="0" smtClean="0"/>
              <a:t>SSIS</a:t>
            </a:r>
            <a:endParaRPr lang="fr-FR" dirty="0"/>
          </a:p>
        </p:txBody>
      </p:sp>
      <p:sp>
        <p:nvSpPr>
          <p:cNvPr id="29" name="Rectangle 28"/>
          <p:cNvSpPr/>
          <p:nvPr/>
        </p:nvSpPr>
        <p:spPr>
          <a:xfrm>
            <a:off x="3304346" y="4379453"/>
            <a:ext cx="5805948" cy="923330"/>
          </a:xfrm>
          <a:prstGeom prst="rect">
            <a:avLst/>
          </a:prstGeom>
        </p:spPr>
        <p:txBody>
          <a:bodyPr wrap="none">
            <a:spAutoFit/>
          </a:bodyPr>
          <a:lstStyle/>
          <a:p>
            <a:r>
              <a:rPr lang="fr-FR" dirty="0" smtClean="0"/>
              <a:t>Ce sont des fichiers d’exemples, sur un périmètre restreint : </a:t>
            </a:r>
          </a:p>
          <a:p>
            <a:pPr marL="285750" indent="-285750">
              <a:buFont typeface="Arial" panose="020B0604020202020204" pitchFamily="34" charset="0"/>
              <a:buChar char="•"/>
            </a:pPr>
            <a:r>
              <a:rPr lang="fr-FR" b="1" dirty="0" smtClean="0"/>
              <a:t>Access</a:t>
            </a:r>
            <a:r>
              <a:rPr lang="fr-FR" dirty="0" smtClean="0"/>
              <a:t> : Fichier de suivi client par exemple</a:t>
            </a:r>
          </a:p>
          <a:p>
            <a:pPr marL="285750" indent="-285750">
              <a:buFont typeface="Arial" panose="020B0604020202020204" pitchFamily="34" charset="0"/>
              <a:buChar char="•"/>
            </a:pPr>
            <a:r>
              <a:rPr lang="fr-FR" b="1" dirty="0" smtClean="0"/>
              <a:t>Excel</a:t>
            </a:r>
            <a:r>
              <a:rPr lang="fr-FR" dirty="0" smtClean="0"/>
              <a:t> : Fichier du </a:t>
            </a:r>
            <a:r>
              <a:rPr lang="fr-FR" dirty="0"/>
              <a:t>SAV par </a:t>
            </a:r>
            <a:r>
              <a:rPr lang="fr-FR" dirty="0" smtClean="0"/>
              <a:t>exemple</a:t>
            </a:r>
            <a:endParaRPr lang="fr-FR" dirty="0"/>
          </a:p>
        </p:txBody>
      </p:sp>
      <p:sp>
        <p:nvSpPr>
          <p:cNvPr id="2" name="AutoShape 2" descr="Résultat de recherche d'images pour &quot;sql server 2014&quot;"/>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0" name="Picture 4" descr="http://www.google.fr/url?source=imglanding&amp;ct=img&amp;q=http://sqlbak.com/blog/wp-content/uploads/2014/02/sql-server2014logo.jpg&amp;sa=X&amp;ei=lqd2VZKbDMq1UbmRgcAB&amp;ved=0CAkQ8wc&amp;usg=AFQjCNHjfXcM2c-7gmab92ffuuQ7Y1FCw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2449" y="1019497"/>
            <a:ext cx="1054115" cy="86636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319" y="2780517"/>
            <a:ext cx="1669156" cy="575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descr="http://www.google.fr/url?source=imglanding&amp;ct=img&amp;q=http://ressources.blogdumoderateur.com/2013/10/excel.png&amp;sa=X&amp;ei=b6h2VYmLIIz3ULPugPAN&amp;ved=0CAkQ8wc&amp;usg=AFQjCNFwnDfA671Q22gWb7GEwRde8b7Yc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2643" y="5243626"/>
            <a:ext cx="580309" cy="580309"/>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9"/>
          <p:cNvSpPr>
            <a:spLocks noChangeAspect="1" noChangeArrowheads="1"/>
          </p:cNvSpPr>
          <p:nvPr/>
        </p:nvSpPr>
        <p:spPr bwMode="auto">
          <a:xfrm>
            <a:off x="63500" y="-136525"/>
            <a:ext cx="1943100" cy="1943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9" name="Picture 11" descr="http://www.google.fr/url?source=imglanding&amp;ct=img&amp;q=http://3.bp.blogspot.com/-JjtdMy0WcVI/VNLyTihEhkI/AAAAAAAAAE8/CaAHazdbqRk/s1600/ms%2Baccess%2Br%C3%A9paration.png&amp;sa=X&amp;ei=tah2Ve3gJIHcUvi2gMgD&amp;ved=0CAkQ8wc&amp;usg=AFQjCNEm2gpSKH1CGopY1DFeAPREAyOX0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4562" t="6717" r="4843" b="3400"/>
          <a:stretch/>
        </p:blipFill>
        <p:spPr bwMode="auto">
          <a:xfrm>
            <a:off x="2202380" y="4149080"/>
            <a:ext cx="590572" cy="58593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2864242" y="890136"/>
            <a:ext cx="6341159" cy="1477328"/>
          </a:xfrm>
          <a:prstGeom prst="rect">
            <a:avLst/>
          </a:prstGeom>
        </p:spPr>
        <p:txBody>
          <a:bodyPr wrap="none">
            <a:spAutoFit/>
          </a:bodyPr>
          <a:lstStyle/>
          <a:p>
            <a:r>
              <a:rPr lang="fr-FR" dirty="0" smtClean="0"/>
              <a:t>C’est une base relationnelle, suivant un schéma normalisé (3FN)</a:t>
            </a:r>
          </a:p>
          <a:p>
            <a:r>
              <a:rPr lang="fr-FR" b="1" dirty="0" smtClean="0"/>
              <a:t>Pour créer sa structure</a:t>
            </a:r>
          </a:p>
          <a:p>
            <a:r>
              <a:rPr lang="fr-FR" dirty="0" smtClean="0"/>
              <a:t>Utiliser le script de la structure de la base opérationnelle</a:t>
            </a:r>
          </a:p>
          <a:p>
            <a:r>
              <a:rPr lang="fr-FR" b="1" dirty="0" smtClean="0"/>
              <a:t>Pour la peupler</a:t>
            </a:r>
          </a:p>
          <a:p>
            <a:r>
              <a:rPr lang="fr-FR" dirty="0" smtClean="0"/>
              <a:t>Générer des données de tests via un script SQL / T-SQL</a:t>
            </a:r>
            <a:endParaRPr lang="fr-FR" dirty="0"/>
          </a:p>
        </p:txBody>
      </p:sp>
      <p:sp>
        <p:nvSpPr>
          <p:cNvPr id="36" name="Rectangle 35"/>
          <p:cNvSpPr/>
          <p:nvPr/>
        </p:nvSpPr>
        <p:spPr>
          <a:xfrm>
            <a:off x="4181088" y="2870010"/>
            <a:ext cx="4752528" cy="646331"/>
          </a:xfrm>
          <a:prstGeom prst="rect">
            <a:avLst/>
          </a:prstGeom>
        </p:spPr>
        <p:txBody>
          <a:bodyPr wrap="square">
            <a:spAutoFit/>
          </a:bodyPr>
          <a:lstStyle/>
          <a:p>
            <a:r>
              <a:rPr lang="fr-FR" dirty="0" smtClean="0"/>
              <a:t>C’est l’ETL de la suite BI de Microsoft. Se </a:t>
            </a:r>
            <a:r>
              <a:rPr lang="fr-FR" dirty="0"/>
              <a:t>référer aux </a:t>
            </a:r>
            <a:r>
              <a:rPr lang="fr-FR" dirty="0" smtClean="0"/>
              <a:t>documents &amp; livres pour créer le traitement.</a:t>
            </a:r>
            <a:endParaRPr lang="fr-FR" dirty="0"/>
          </a:p>
        </p:txBody>
      </p:sp>
      <p:sp>
        <p:nvSpPr>
          <p:cNvPr id="17" name="ZoneTexte 16"/>
          <p:cNvSpPr txBox="1"/>
          <p:nvPr/>
        </p:nvSpPr>
        <p:spPr>
          <a:xfrm>
            <a:off x="257190" y="6093296"/>
            <a:ext cx="8676426"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spcBef>
                <a:spcPts val="300"/>
              </a:spcBef>
              <a:spcAft>
                <a:spcPts val="300"/>
              </a:spcAft>
            </a:pPr>
            <a:r>
              <a:rPr lang="fr-FR" sz="1600" dirty="0" smtClean="0"/>
              <a:t>La prise en charge par l’ETL des formats Excel, CSV et ACCESS est vraiment optionnelle dans ce projet.</a:t>
            </a:r>
            <a:endParaRPr lang="fr-FR" sz="1600" dirty="0"/>
          </a:p>
        </p:txBody>
      </p:sp>
    </p:spTree>
    <p:extLst>
      <p:ext uri="{BB962C8B-B14F-4D97-AF65-F5344CB8AC3E}">
        <p14:creationId xmlns:p14="http://schemas.microsoft.com/office/powerpoint/2010/main" val="4078144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07504" y="107340"/>
            <a:ext cx="328981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Détails de la partie DWH / CUBES</a:t>
            </a:r>
            <a:endParaRPr lang="fr-FR" dirty="0"/>
          </a:p>
        </p:txBody>
      </p:sp>
      <p:sp>
        <p:nvSpPr>
          <p:cNvPr id="7" name="Rectangle à coins arrondis 6"/>
          <p:cNvSpPr/>
          <p:nvPr/>
        </p:nvSpPr>
        <p:spPr>
          <a:xfrm>
            <a:off x="107504" y="1196752"/>
            <a:ext cx="144016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DWH</a:t>
            </a:r>
          </a:p>
          <a:p>
            <a:pPr algn="ctr"/>
            <a:r>
              <a:rPr lang="fr-FR" dirty="0" smtClean="0"/>
              <a:t>SQL SERVER</a:t>
            </a:r>
            <a:endParaRPr lang="fr-FR" dirty="0"/>
          </a:p>
        </p:txBody>
      </p:sp>
      <p:sp>
        <p:nvSpPr>
          <p:cNvPr id="8" name="Rectangle à coins arrondis 7"/>
          <p:cNvSpPr/>
          <p:nvPr/>
        </p:nvSpPr>
        <p:spPr>
          <a:xfrm>
            <a:off x="137190" y="3059936"/>
            <a:ext cx="144016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Base OLAP</a:t>
            </a:r>
          </a:p>
          <a:p>
            <a:pPr algn="ctr"/>
            <a:r>
              <a:rPr lang="fr-FR" dirty="0" smtClean="0"/>
              <a:t>SSAS</a:t>
            </a:r>
            <a:endParaRPr lang="fr-FR" dirty="0"/>
          </a:p>
        </p:txBody>
      </p:sp>
      <p:sp>
        <p:nvSpPr>
          <p:cNvPr id="2" name="Rectangle 1"/>
          <p:cNvSpPr/>
          <p:nvPr/>
        </p:nvSpPr>
        <p:spPr>
          <a:xfrm>
            <a:off x="3506871" y="3214717"/>
            <a:ext cx="5457618" cy="1200329"/>
          </a:xfrm>
          <a:prstGeom prst="rect">
            <a:avLst/>
          </a:prstGeom>
        </p:spPr>
        <p:txBody>
          <a:bodyPr wrap="square">
            <a:spAutoFit/>
          </a:bodyPr>
          <a:lstStyle/>
          <a:p>
            <a:r>
              <a:rPr lang="fr-FR" dirty="0" smtClean="0"/>
              <a:t>C’est la base OLAP </a:t>
            </a:r>
            <a:r>
              <a:rPr lang="fr-FR" dirty="0"/>
              <a:t>de la suite BI de Microsoft</a:t>
            </a:r>
            <a:r>
              <a:rPr lang="fr-FR" dirty="0" smtClean="0"/>
              <a:t>. Elle contient les cubes, un moteur d’interrogation et un moteur de calcul d’agrégats, simplifié et datant de 2005.</a:t>
            </a:r>
          </a:p>
          <a:p>
            <a:r>
              <a:rPr lang="fr-FR" dirty="0" smtClean="0"/>
              <a:t> Se référer aux documents pour sa configuration. </a:t>
            </a:r>
          </a:p>
        </p:txBody>
      </p:sp>
      <p:sp>
        <p:nvSpPr>
          <p:cNvPr id="19" name="Rectangle 18"/>
          <p:cNvSpPr/>
          <p:nvPr/>
        </p:nvSpPr>
        <p:spPr>
          <a:xfrm>
            <a:off x="2864243" y="890136"/>
            <a:ext cx="6100246" cy="2031325"/>
          </a:xfrm>
          <a:prstGeom prst="rect">
            <a:avLst/>
          </a:prstGeom>
        </p:spPr>
        <p:txBody>
          <a:bodyPr wrap="square">
            <a:spAutoFit/>
          </a:bodyPr>
          <a:lstStyle/>
          <a:p>
            <a:r>
              <a:rPr lang="fr-FR" dirty="0" smtClean="0"/>
              <a:t>C’est une base multidimensionnelle, suivant un schéma en étoile.</a:t>
            </a:r>
          </a:p>
          <a:p>
            <a:r>
              <a:rPr lang="fr-FR" b="1" dirty="0" smtClean="0"/>
              <a:t>Pour créer sa structure</a:t>
            </a:r>
          </a:p>
          <a:p>
            <a:r>
              <a:rPr lang="fr-FR" dirty="0" smtClean="0"/>
              <a:t>Se baser sur la structure de la base opérationnelle (SGBD-R)</a:t>
            </a:r>
          </a:p>
          <a:p>
            <a:r>
              <a:rPr lang="fr-FR" b="1" dirty="0" smtClean="0"/>
              <a:t>Pour la peupler</a:t>
            </a:r>
          </a:p>
          <a:p>
            <a:r>
              <a:rPr lang="fr-FR" dirty="0" smtClean="0"/>
              <a:t>Générer des données de tests via un script SQL / T-SQL en attendant la mise en œuvre de l’ETL qui l’alimentera</a:t>
            </a:r>
            <a:endParaRPr lang="fr-FR" dirty="0"/>
          </a:p>
        </p:txBody>
      </p:sp>
      <p:sp>
        <p:nvSpPr>
          <p:cNvPr id="20" name="Rectangle 19"/>
          <p:cNvSpPr/>
          <p:nvPr/>
        </p:nvSpPr>
        <p:spPr>
          <a:xfrm>
            <a:off x="3098659" y="4653380"/>
            <a:ext cx="6045341" cy="1200329"/>
          </a:xfrm>
          <a:prstGeom prst="rect">
            <a:avLst/>
          </a:prstGeom>
        </p:spPr>
        <p:txBody>
          <a:bodyPr wrap="square">
            <a:spAutoFit/>
          </a:bodyPr>
          <a:lstStyle/>
          <a:p>
            <a:r>
              <a:rPr lang="fr-FR" b="1" dirty="0" smtClean="0"/>
              <a:t>Point technique</a:t>
            </a:r>
          </a:p>
          <a:p>
            <a:r>
              <a:rPr lang="fr-FR" dirty="0" smtClean="0"/>
              <a:t>Il faut « sortir » de SSAS le plan d’exécution des requêtes sur les cubes OLAP, puis générer le meilleur arrangement possible, et enfin retourner  dans SSAS pour le faire appliquer.</a:t>
            </a:r>
            <a:endParaRPr lang="fr-FR" dirty="0"/>
          </a:p>
        </p:txBody>
      </p:sp>
      <p:sp>
        <p:nvSpPr>
          <p:cNvPr id="4" name="AutoShape 2" descr="Résultat de recherche d'images pour &quot;sql server 2014&quot;"/>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100" name="Picture 4" descr="http://www.google.fr/url?source=imglanding&amp;ct=img&amp;q=http://sqlbak.com/blog/wp-content/uploads/2014/02/sql-server2014logo.jpg&amp;sa=X&amp;ei=lqd2VZKbDMq1UbmRgcAB&amp;ved=0CAkQ8wc&amp;usg=AFQjCNHjfXcM2c-7gmab92ffuuQ7Y1FCw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7" y="1196752"/>
            <a:ext cx="965937" cy="79389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www.google.fr/url?source=imglanding&amp;ct=img&amp;q=http://files.websitebuilder.prositehosting.co.uk/fasthosts1899/image/ssas.png&amp;sa=X&amp;ei=8qd2VZHAAoGoUOD2g_AG&amp;ved=0CAkQ8wc4GA&amp;usg=AFQjCNE4D4PSJS_8piqgqD6k3o0gavY3bw"/>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1680" y="3194928"/>
            <a:ext cx="1815191" cy="62228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www.google.fr/url?source=imglanding&amp;ct=img&amp;q=http://www.eclipse.org/xtend/images/java8_logo.png&amp;sa=X&amp;ei=S6h2VbKcGcG0UpulgdgI&amp;ved=0CAkQ8wc&amp;usg=AFQjCNHrMFYUWGNLRMtyJXT2ZqkrqdJcvw"/>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4653380"/>
            <a:ext cx="1190955" cy="1271344"/>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à coins arrondis 24"/>
          <p:cNvSpPr/>
          <p:nvPr/>
        </p:nvSpPr>
        <p:spPr>
          <a:xfrm>
            <a:off x="137190" y="4821496"/>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Moteur de calcul d’agrégats + Web-services</a:t>
            </a:r>
            <a:endParaRPr lang="fr-FR" dirty="0"/>
          </a:p>
        </p:txBody>
      </p:sp>
    </p:spTree>
    <p:extLst>
      <p:ext uri="{BB962C8B-B14F-4D97-AF65-F5344CB8AC3E}">
        <p14:creationId xmlns:p14="http://schemas.microsoft.com/office/powerpoint/2010/main" val="4078144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07504" y="107340"/>
            <a:ext cx="3087833"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Détails de la partie REPORTING</a:t>
            </a:r>
            <a:endParaRPr lang="fr-FR" dirty="0"/>
          </a:p>
        </p:txBody>
      </p:sp>
      <p:sp>
        <p:nvSpPr>
          <p:cNvPr id="7" name="Rectangle à coins arrondis 6"/>
          <p:cNvSpPr/>
          <p:nvPr/>
        </p:nvSpPr>
        <p:spPr>
          <a:xfrm>
            <a:off x="183860" y="1556792"/>
            <a:ext cx="144016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Reporting</a:t>
            </a:r>
          </a:p>
          <a:p>
            <a:pPr algn="ctr"/>
            <a:r>
              <a:rPr lang="fr-FR" dirty="0" smtClean="0"/>
              <a:t>SSRS</a:t>
            </a:r>
            <a:endParaRPr lang="fr-FR" dirty="0"/>
          </a:p>
        </p:txBody>
      </p:sp>
      <p:sp>
        <p:nvSpPr>
          <p:cNvPr id="9" name="Rectangle 8"/>
          <p:cNvSpPr/>
          <p:nvPr/>
        </p:nvSpPr>
        <p:spPr>
          <a:xfrm>
            <a:off x="4211960" y="1568212"/>
            <a:ext cx="4752528" cy="923330"/>
          </a:xfrm>
          <a:prstGeom prst="rect">
            <a:avLst/>
          </a:prstGeom>
        </p:spPr>
        <p:txBody>
          <a:bodyPr wrap="square">
            <a:spAutoFit/>
          </a:bodyPr>
          <a:lstStyle/>
          <a:p>
            <a:r>
              <a:rPr lang="fr-FR" dirty="0" smtClean="0"/>
              <a:t>C’est le créateur / générateur de reports fixes</a:t>
            </a:r>
            <a:r>
              <a:rPr lang="fr-FR" dirty="0"/>
              <a:t> de la suite BI de Microsoft</a:t>
            </a:r>
            <a:r>
              <a:rPr lang="fr-FR" dirty="0" smtClean="0"/>
              <a:t>. </a:t>
            </a:r>
          </a:p>
          <a:p>
            <a:r>
              <a:rPr lang="fr-FR" dirty="0" smtClean="0"/>
              <a:t>Se </a:t>
            </a:r>
            <a:r>
              <a:rPr lang="fr-FR" dirty="0"/>
              <a:t>référer aux </a:t>
            </a:r>
            <a:r>
              <a:rPr lang="fr-FR" dirty="0" smtClean="0"/>
              <a:t>documents &amp; livres </a:t>
            </a:r>
            <a:r>
              <a:rPr lang="fr-FR" dirty="0"/>
              <a:t>pour </a:t>
            </a:r>
            <a:r>
              <a:rPr lang="fr-FR" dirty="0" smtClean="0"/>
              <a:t>les créer.</a:t>
            </a:r>
            <a:endParaRPr lang="fr-FR" dirty="0"/>
          </a:p>
        </p:txBody>
      </p:sp>
      <p:pic>
        <p:nvPicPr>
          <p:cNvPr id="10" name="Picture 4" descr="http://www.google.fr/url?source=imglanding&amp;ct=img&amp;q=http://3.bp.blogspot.com/-NeLHn0zgcZw/U7ajRNLY2_I/AAAAAAAAAro/eWUWeTjFsdk/s1600/logo-reporting-services.png&amp;sa=X&amp;ei=xqd2VamEF4b0UtrRgKgB&amp;ved=0CAkQ8wc4Gg&amp;usg=AFQjCNGgL-IPh6zIOE_OnornZfFPlYftA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1651837"/>
            <a:ext cx="1958077" cy="67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144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07504" y="107340"/>
            <a:ext cx="2254207"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Les objectifs du projet</a:t>
            </a:r>
            <a:endParaRPr lang="fr-FR" dirty="0"/>
          </a:p>
        </p:txBody>
      </p:sp>
      <p:sp>
        <p:nvSpPr>
          <p:cNvPr id="7" name="Rectangle 6"/>
          <p:cNvSpPr/>
          <p:nvPr/>
        </p:nvSpPr>
        <p:spPr>
          <a:xfrm>
            <a:off x="1907704" y="2348880"/>
            <a:ext cx="7272808" cy="1184940"/>
          </a:xfrm>
          <a:prstGeom prst="rect">
            <a:avLst/>
          </a:prstGeom>
        </p:spPr>
        <p:txBody>
          <a:bodyPr wrap="square">
            <a:spAutoFit/>
          </a:bodyPr>
          <a:lstStyle/>
          <a:p>
            <a:pPr>
              <a:spcBef>
                <a:spcPts val="300"/>
              </a:spcBef>
              <a:spcAft>
                <a:spcPts val="600"/>
              </a:spcAft>
            </a:pPr>
            <a:r>
              <a:rPr lang="fr-FR" b="1" dirty="0"/>
              <a:t>Périmètre initial</a:t>
            </a:r>
          </a:p>
          <a:p>
            <a:r>
              <a:rPr lang="fr-FR" sz="1600" dirty="0" smtClean="0"/>
              <a:t>Nous réalisons le </a:t>
            </a:r>
            <a:r>
              <a:rPr lang="fr-FR" sz="1600" b="1" dirty="0" smtClean="0"/>
              <a:t>DWH avec SQL Server, les cubes avec SSAS </a:t>
            </a:r>
            <a:r>
              <a:rPr lang="fr-FR" sz="1600" dirty="0" smtClean="0"/>
              <a:t>et un </a:t>
            </a:r>
            <a:r>
              <a:rPr lang="fr-FR" sz="1600" b="1" dirty="0" smtClean="0"/>
              <a:t>moteur de calcul d’agrégat « simple »</a:t>
            </a:r>
          </a:p>
          <a:p>
            <a:r>
              <a:rPr lang="fr-FR" sz="1600" dirty="0" smtClean="0"/>
              <a:t>Pas d’ETL avec SSIS ni de report avec SSRS</a:t>
            </a:r>
            <a:endParaRPr lang="fr-FR" sz="1600" dirty="0"/>
          </a:p>
        </p:txBody>
      </p:sp>
      <p:sp>
        <p:nvSpPr>
          <p:cNvPr id="9" name="Rectangle 8"/>
          <p:cNvSpPr/>
          <p:nvPr/>
        </p:nvSpPr>
        <p:spPr>
          <a:xfrm>
            <a:off x="1907704" y="5157192"/>
            <a:ext cx="7128792" cy="938719"/>
          </a:xfrm>
          <a:prstGeom prst="rect">
            <a:avLst/>
          </a:prstGeom>
        </p:spPr>
        <p:txBody>
          <a:bodyPr wrap="square">
            <a:spAutoFit/>
          </a:bodyPr>
          <a:lstStyle/>
          <a:p>
            <a:pPr>
              <a:spcBef>
                <a:spcPts val="300"/>
              </a:spcBef>
              <a:spcAft>
                <a:spcPts val="600"/>
              </a:spcAft>
            </a:pPr>
            <a:r>
              <a:rPr lang="fr-FR" b="1" dirty="0"/>
              <a:t>Effet « Waouh » garanti !</a:t>
            </a:r>
          </a:p>
          <a:p>
            <a:r>
              <a:rPr lang="fr-FR" sz="1600" dirty="0" smtClean="0"/>
              <a:t>Nous réalisons la </a:t>
            </a:r>
            <a:r>
              <a:rPr lang="fr-FR" sz="1600" b="1" dirty="0" smtClean="0"/>
              <a:t>chaine complète de BI</a:t>
            </a:r>
            <a:r>
              <a:rPr lang="fr-FR" sz="1600" dirty="0" smtClean="0"/>
              <a:t> : ETL, DWH, OLAP et plusieurs reports SSRS</a:t>
            </a:r>
          </a:p>
          <a:p>
            <a:r>
              <a:rPr lang="fr-FR" sz="1600" dirty="0" smtClean="0"/>
              <a:t>Notre </a:t>
            </a:r>
            <a:r>
              <a:rPr lang="fr-FR" sz="1600" b="1" dirty="0" smtClean="0"/>
              <a:t>moteur de calcul </a:t>
            </a:r>
            <a:r>
              <a:rPr lang="fr-FR" sz="1600" b="1" dirty="0"/>
              <a:t>d’agrégat </a:t>
            </a:r>
            <a:r>
              <a:rPr lang="fr-FR" sz="1600" b="1" dirty="0" smtClean="0"/>
              <a:t>est plus performant </a:t>
            </a:r>
            <a:r>
              <a:rPr lang="fr-FR" sz="1600" dirty="0" smtClean="0"/>
              <a:t>que celui de SSAS</a:t>
            </a:r>
            <a:endParaRPr lang="fr-FR" sz="1600" dirty="0"/>
          </a:p>
        </p:txBody>
      </p:sp>
      <p:sp>
        <p:nvSpPr>
          <p:cNvPr id="10" name="Rectangle 9"/>
          <p:cNvSpPr/>
          <p:nvPr/>
        </p:nvSpPr>
        <p:spPr>
          <a:xfrm>
            <a:off x="1875696" y="3786425"/>
            <a:ext cx="7304816" cy="938719"/>
          </a:xfrm>
          <a:prstGeom prst="rect">
            <a:avLst/>
          </a:prstGeom>
        </p:spPr>
        <p:txBody>
          <a:bodyPr wrap="square">
            <a:spAutoFit/>
          </a:bodyPr>
          <a:lstStyle/>
          <a:p>
            <a:pPr>
              <a:spcBef>
                <a:spcPts val="300"/>
              </a:spcBef>
              <a:spcAft>
                <a:spcPts val="600"/>
              </a:spcAft>
            </a:pPr>
            <a:r>
              <a:rPr lang="fr-FR" b="1" dirty="0" smtClean="0"/>
              <a:t>Aller au-delà…</a:t>
            </a:r>
          </a:p>
          <a:p>
            <a:r>
              <a:rPr lang="fr-FR" sz="1600" dirty="0" smtClean="0"/>
              <a:t>Nous réalisons une chaine partielle de BI : </a:t>
            </a:r>
            <a:r>
              <a:rPr lang="fr-FR" sz="1600" b="1" dirty="0" smtClean="0"/>
              <a:t>DWH, base OLAP et report SSRS simple</a:t>
            </a:r>
          </a:p>
          <a:p>
            <a:r>
              <a:rPr lang="fr-FR" sz="1600" dirty="0" smtClean="0"/>
              <a:t>Notre </a:t>
            </a:r>
            <a:r>
              <a:rPr lang="fr-FR" sz="1600" b="1" dirty="0" smtClean="0"/>
              <a:t>moteur de calcul d’agrégat est globalement équivalent </a:t>
            </a:r>
            <a:r>
              <a:rPr lang="fr-FR" sz="1600" dirty="0" smtClean="0"/>
              <a:t>de celui de SSAS</a:t>
            </a:r>
            <a:endParaRPr lang="fr-FR" sz="1600" dirty="0"/>
          </a:p>
        </p:txBody>
      </p:sp>
      <p:sp>
        <p:nvSpPr>
          <p:cNvPr id="13" name="ZoneTexte 12"/>
          <p:cNvSpPr txBox="1"/>
          <p:nvPr/>
        </p:nvSpPr>
        <p:spPr>
          <a:xfrm>
            <a:off x="179512" y="2771636"/>
            <a:ext cx="158972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b="1" dirty="0" smtClean="0"/>
              <a:t>Note visée </a:t>
            </a:r>
            <a:r>
              <a:rPr lang="fr-FR" dirty="0" smtClean="0"/>
              <a:t>: 14</a:t>
            </a:r>
            <a:endParaRPr lang="fr-FR" dirty="0"/>
          </a:p>
        </p:txBody>
      </p:sp>
      <p:sp>
        <p:nvSpPr>
          <p:cNvPr id="14" name="ZoneTexte 13"/>
          <p:cNvSpPr txBox="1"/>
          <p:nvPr/>
        </p:nvSpPr>
        <p:spPr>
          <a:xfrm>
            <a:off x="141128" y="4183826"/>
            <a:ext cx="1589729"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fr-FR" b="1" dirty="0" smtClean="0"/>
              <a:t>Note visée </a:t>
            </a:r>
            <a:r>
              <a:rPr lang="fr-FR" dirty="0" smtClean="0"/>
              <a:t>: 16</a:t>
            </a:r>
            <a:endParaRPr lang="fr-FR" dirty="0"/>
          </a:p>
        </p:txBody>
      </p:sp>
      <p:sp>
        <p:nvSpPr>
          <p:cNvPr id="15" name="ZoneTexte 14"/>
          <p:cNvSpPr txBox="1"/>
          <p:nvPr/>
        </p:nvSpPr>
        <p:spPr>
          <a:xfrm>
            <a:off x="151901" y="5579948"/>
            <a:ext cx="158972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b="1" dirty="0" smtClean="0"/>
              <a:t>Note visée </a:t>
            </a:r>
            <a:r>
              <a:rPr lang="fr-FR" dirty="0" smtClean="0"/>
              <a:t>: 18</a:t>
            </a:r>
            <a:endParaRPr lang="fr-FR" dirty="0"/>
          </a:p>
        </p:txBody>
      </p:sp>
      <p:sp>
        <p:nvSpPr>
          <p:cNvPr id="16" name="ZoneTexte 15"/>
          <p:cNvSpPr txBox="1"/>
          <p:nvPr/>
        </p:nvSpPr>
        <p:spPr>
          <a:xfrm>
            <a:off x="395536" y="704938"/>
            <a:ext cx="8280920" cy="110799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fr-FR" b="1" dirty="0" smtClean="0"/>
              <a:t>Rappel : </a:t>
            </a:r>
            <a:r>
              <a:rPr lang="fr-FR" dirty="0" smtClean="0"/>
              <a:t>La formation fait 60 ECTS</a:t>
            </a:r>
          </a:p>
          <a:p>
            <a:pPr marL="285750" indent="-285750">
              <a:buFont typeface="Arial" panose="020B0604020202020204" pitchFamily="34" charset="0"/>
              <a:buChar char="•"/>
            </a:pPr>
            <a:r>
              <a:rPr lang="fr-FR" sz="1600" dirty="0" smtClean="0"/>
              <a:t>Un module est coefficient 3</a:t>
            </a:r>
          </a:p>
          <a:p>
            <a:pPr marL="285750" indent="-285750">
              <a:buFont typeface="Arial" panose="020B0604020202020204" pitchFamily="34" charset="0"/>
              <a:buChar char="•"/>
            </a:pPr>
            <a:r>
              <a:rPr lang="fr-FR" sz="1600" b="1" dirty="0" smtClean="0"/>
              <a:t>Le projet est coefficient 9</a:t>
            </a:r>
          </a:p>
          <a:p>
            <a:r>
              <a:rPr lang="fr-FR" sz="1600" dirty="0" smtClean="0"/>
              <a:t>Si vous êtes exempté de stage, ce projet représente </a:t>
            </a:r>
            <a:r>
              <a:rPr lang="fr-FR" sz="1600" b="1" dirty="0" smtClean="0"/>
              <a:t>22% de votre note finale</a:t>
            </a:r>
            <a:endParaRPr lang="fr-FR" sz="1600" b="1" dirty="0"/>
          </a:p>
        </p:txBody>
      </p:sp>
      <p:sp>
        <p:nvSpPr>
          <p:cNvPr id="17" name="ZoneTexte 16"/>
          <p:cNvSpPr txBox="1"/>
          <p:nvPr/>
        </p:nvSpPr>
        <p:spPr>
          <a:xfrm>
            <a:off x="187514" y="2402304"/>
            <a:ext cx="1581727"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fr-FR" dirty="0" smtClean="0"/>
              <a:t>A minima</a:t>
            </a:r>
            <a:endParaRPr lang="fr-FR" dirty="0"/>
          </a:p>
        </p:txBody>
      </p:sp>
      <p:sp>
        <p:nvSpPr>
          <p:cNvPr id="18" name="ZoneTexte 17"/>
          <p:cNvSpPr txBox="1"/>
          <p:nvPr/>
        </p:nvSpPr>
        <p:spPr>
          <a:xfrm>
            <a:off x="153703" y="3804428"/>
            <a:ext cx="1577153"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fr-FR" dirty="0" smtClean="0"/>
              <a:t>En plus</a:t>
            </a:r>
            <a:endParaRPr lang="fr-FR" dirty="0"/>
          </a:p>
        </p:txBody>
      </p:sp>
      <p:sp>
        <p:nvSpPr>
          <p:cNvPr id="19" name="ZoneTexte 18"/>
          <p:cNvSpPr txBox="1"/>
          <p:nvPr/>
        </p:nvSpPr>
        <p:spPr>
          <a:xfrm>
            <a:off x="142930" y="5210616"/>
            <a:ext cx="15987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fr-FR" dirty="0" smtClean="0"/>
              <a:t>Idéalement</a:t>
            </a:r>
            <a:endParaRPr lang="fr-FR" dirty="0"/>
          </a:p>
        </p:txBody>
      </p:sp>
    </p:spTree>
    <p:extLst>
      <p:ext uri="{BB962C8B-B14F-4D97-AF65-F5344CB8AC3E}">
        <p14:creationId xmlns:p14="http://schemas.microsoft.com/office/powerpoint/2010/main" val="4078144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51520" y="1628800"/>
            <a:ext cx="8496944" cy="2088232"/>
          </a:xfrm>
          <a:prstGeom prst="rect">
            <a:avLst/>
          </a:prstGeom>
          <a:noFill/>
          <a:ln w="254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251521" y="3861048"/>
            <a:ext cx="8496944" cy="1800200"/>
          </a:xfrm>
          <a:prstGeom prst="rect">
            <a:avLst/>
          </a:prstGeom>
          <a:noFill/>
          <a:ln w="254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107504" y="107340"/>
            <a:ext cx="2871427"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fr-FR" dirty="0" smtClean="0"/>
              <a:t>Macro-planning prévisionnel</a:t>
            </a:r>
            <a:endParaRPr lang="fr-FR" dirty="0"/>
          </a:p>
        </p:txBody>
      </p:sp>
      <p:sp>
        <p:nvSpPr>
          <p:cNvPr id="13" name="Rectangle à coins arrondis 12"/>
          <p:cNvSpPr/>
          <p:nvPr/>
        </p:nvSpPr>
        <p:spPr>
          <a:xfrm>
            <a:off x="6156176" y="2060848"/>
            <a:ext cx="216024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ETL</a:t>
            </a:r>
          </a:p>
          <a:p>
            <a:pPr algn="ctr"/>
            <a:r>
              <a:rPr lang="fr-FR" dirty="0" smtClean="0"/>
              <a:t>SSIS</a:t>
            </a:r>
            <a:endParaRPr lang="fr-FR" dirty="0"/>
          </a:p>
        </p:txBody>
      </p:sp>
      <p:sp>
        <p:nvSpPr>
          <p:cNvPr id="14" name="Rectangle à coins arrondis 13"/>
          <p:cNvSpPr/>
          <p:nvPr/>
        </p:nvSpPr>
        <p:spPr>
          <a:xfrm>
            <a:off x="395536" y="2924944"/>
            <a:ext cx="1634500"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DWH</a:t>
            </a:r>
          </a:p>
          <a:p>
            <a:pPr algn="ctr"/>
            <a:r>
              <a:rPr lang="fr-FR" dirty="0" smtClean="0"/>
              <a:t>SQL SERVER</a:t>
            </a:r>
            <a:endParaRPr lang="fr-FR" dirty="0"/>
          </a:p>
        </p:txBody>
      </p:sp>
      <p:sp>
        <p:nvSpPr>
          <p:cNvPr id="15" name="Rectangle à coins arrondis 14"/>
          <p:cNvSpPr/>
          <p:nvPr/>
        </p:nvSpPr>
        <p:spPr>
          <a:xfrm>
            <a:off x="2121436" y="2924944"/>
            <a:ext cx="1586468"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Base OLAP</a:t>
            </a:r>
          </a:p>
          <a:p>
            <a:pPr algn="ctr"/>
            <a:r>
              <a:rPr lang="fr-FR" dirty="0" smtClean="0"/>
              <a:t>SSAS</a:t>
            </a:r>
            <a:endParaRPr lang="fr-FR" dirty="0"/>
          </a:p>
        </p:txBody>
      </p:sp>
      <p:sp>
        <p:nvSpPr>
          <p:cNvPr id="16" name="Rectangle à coins arrondis 15"/>
          <p:cNvSpPr/>
          <p:nvPr/>
        </p:nvSpPr>
        <p:spPr>
          <a:xfrm>
            <a:off x="3923928" y="2060309"/>
            <a:ext cx="219624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Reporting</a:t>
            </a:r>
          </a:p>
          <a:p>
            <a:pPr algn="ctr"/>
            <a:r>
              <a:rPr lang="fr-FR" dirty="0" smtClean="0"/>
              <a:t>SSRS</a:t>
            </a:r>
            <a:endParaRPr lang="fr-FR" dirty="0"/>
          </a:p>
        </p:txBody>
      </p:sp>
      <p:sp>
        <p:nvSpPr>
          <p:cNvPr id="17" name="Rectangle à coins arrondis 16"/>
          <p:cNvSpPr/>
          <p:nvPr/>
        </p:nvSpPr>
        <p:spPr>
          <a:xfrm>
            <a:off x="3923928" y="4509120"/>
            <a:ext cx="219624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Moteur de calcul d’agrégats</a:t>
            </a:r>
            <a:endParaRPr lang="fr-FR" dirty="0"/>
          </a:p>
        </p:txBody>
      </p:sp>
      <p:sp>
        <p:nvSpPr>
          <p:cNvPr id="32" name="Rectangle 31"/>
          <p:cNvSpPr/>
          <p:nvPr/>
        </p:nvSpPr>
        <p:spPr>
          <a:xfrm>
            <a:off x="267575" y="5142383"/>
            <a:ext cx="3316952" cy="461665"/>
          </a:xfrm>
          <a:prstGeom prst="rect">
            <a:avLst/>
          </a:prstGeom>
        </p:spPr>
        <p:txBody>
          <a:bodyPr wrap="square">
            <a:spAutoFit/>
          </a:bodyPr>
          <a:lstStyle/>
          <a:p>
            <a:r>
              <a:rPr lang="fr-FR" sz="2400" b="1" dirty="0" smtClean="0">
                <a:solidFill>
                  <a:srgbClr val="FF0000"/>
                </a:solidFill>
              </a:rPr>
              <a:t>Equipe 2</a:t>
            </a:r>
            <a:endParaRPr lang="fr-FR" sz="2400" dirty="0">
              <a:solidFill>
                <a:srgbClr val="FF0000"/>
              </a:solidFill>
            </a:endParaRPr>
          </a:p>
        </p:txBody>
      </p:sp>
      <p:sp>
        <p:nvSpPr>
          <p:cNvPr id="33" name="Rectangle 32"/>
          <p:cNvSpPr/>
          <p:nvPr/>
        </p:nvSpPr>
        <p:spPr>
          <a:xfrm>
            <a:off x="2762387" y="1836113"/>
            <a:ext cx="1233549" cy="584775"/>
          </a:xfrm>
          <a:prstGeom prst="rect">
            <a:avLst/>
          </a:prstGeom>
        </p:spPr>
        <p:txBody>
          <a:bodyPr wrap="square">
            <a:spAutoFit/>
          </a:bodyPr>
          <a:lstStyle/>
          <a:p>
            <a:pPr algn="ctr"/>
            <a:r>
              <a:rPr lang="fr-FR" sz="1600" dirty="0" smtClean="0">
                <a:solidFill>
                  <a:schemeClr val="tx2"/>
                </a:solidFill>
              </a:rPr>
              <a:t>Membres de l’équipe 1</a:t>
            </a:r>
            <a:endParaRPr lang="fr-FR" sz="1600" dirty="0">
              <a:solidFill>
                <a:schemeClr val="tx2"/>
              </a:solidFill>
            </a:endParaRPr>
          </a:p>
        </p:txBody>
      </p:sp>
      <p:cxnSp>
        <p:nvCxnSpPr>
          <p:cNvPr id="4" name="Connecteur droit avec flèche 3"/>
          <p:cNvCxnSpPr/>
          <p:nvPr/>
        </p:nvCxnSpPr>
        <p:spPr>
          <a:xfrm>
            <a:off x="390952" y="1196752"/>
            <a:ext cx="842952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36512" y="563345"/>
            <a:ext cx="1024927" cy="461665"/>
          </a:xfrm>
          <a:prstGeom prst="rect">
            <a:avLst/>
          </a:prstGeom>
        </p:spPr>
        <p:txBody>
          <a:bodyPr wrap="square">
            <a:spAutoFit/>
          </a:bodyPr>
          <a:lstStyle/>
          <a:p>
            <a:r>
              <a:rPr lang="fr-FR" sz="2400" b="1" dirty="0" smtClean="0"/>
              <a:t>22/06</a:t>
            </a:r>
            <a:endParaRPr lang="fr-FR" sz="2400" dirty="0"/>
          </a:p>
        </p:txBody>
      </p:sp>
      <p:sp>
        <p:nvSpPr>
          <p:cNvPr id="35" name="Rectangle 34"/>
          <p:cNvSpPr/>
          <p:nvPr/>
        </p:nvSpPr>
        <p:spPr>
          <a:xfrm>
            <a:off x="3419872" y="571467"/>
            <a:ext cx="1024927" cy="461665"/>
          </a:xfrm>
          <a:prstGeom prst="rect">
            <a:avLst/>
          </a:prstGeom>
        </p:spPr>
        <p:txBody>
          <a:bodyPr wrap="square">
            <a:spAutoFit/>
          </a:bodyPr>
          <a:lstStyle/>
          <a:p>
            <a:r>
              <a:rPr lang="fr-FR" sz="2400" b="1" dirty="0" smtClean="0"/>
              <a:t>22/07</a:t>
            </a:r>
            <a:endParaRPr lang="fr-FR" sz="2400" dirty="0"/>
          </a:p>
        </p:txBody>
      </p:sp>
      <p:sp>
        <p:nvSpPr>
          <p:cNvPr id="36" name="Rectangle 35"/>
          <p:cNvSpPr/>
          <p:nvPr/>
        </p:nvSpPr>
        <p:spPr>
          <a:xfrm>
            <a:off x="5652120" y="571467"/>
            <a:ext cx="1024927" cy="461665"/>
          </a:xfrm>
          <a:prstGeom prst="rect">
            <a:avLst/>
          </a:prstGeom>
        </p:spPr>
        <p:txBody>
          <a:bodyPr wrap="square">
            <a:spAutoFit/>
          </a:bodyPr>
          <a:lstStyle/>
          <a:p>
            <a:r>
              <a:rPr lang="fr-FR" sz="2400" b="1" dirty="0" smtClean="0"/>
              <a:t>22/08</a:t>
            </a:r>
            <a:endParaRPr lang="fr-FR" sz="2400" dirty="0"/>
          </a:p>
        </p:txBody>
      </p:sp>
      <p:sp>
        <p:nvSpPr>
          <p:cNvPr id="37" name="Rectangle 36"/>
          <p:cNvSpPr/>
          <p:nvPr/>
        </p:nvSpPr>
        <p:spPr>
          <a:xfrm>
            <a:off x="7723538" y="571467"/>
            <a:ext cx="1024927" cy="461665"/>
          </a:xfrm>
          <a:prstGeom prst="rect">
            <a:avLst/>
          </a:prstGeom>
        </p:spPr>
        <p:txBody>
          <a:bodyPr wrap="square">
            <a:spAutoFit/>
          </a:bodyPr>
          <a:lstStyle/>
          <a:p>
            <a:r>
              <a:rPr lang="fr-FR" sz="2400" b="1" dirty="0" smtClean="0"/>
              <a:t>22/09</a:t>
            </a:r>
            <a:endParaRPr lang="fr-FR" sz="2400" dirty="0"/>
          </a:p>
        </p:txBody>
      </p:sp>
      <p:cxnSp>
        <p:nvCxnSpPr>
          <p:cNvPr id="38" name="Connecteur droit 37"/>
          <p:cNvCxnSpPr/>
          <p:nvPr/>
        </p:nvCxnSpPr>
        <p:spPr>
          <a:xfrm flipH="1">
            <a:off x="395534" y="980728"/>
            <a:ext cx="2" cy="379644"/>
          </a:xfrm>
          <a:prstGeom prst="line">
            <a:avLst/>
          </a:prstGeom>
        </p:spPr>
        <p:style>
          <a:lnRef idx="3">
            <a:schemeClr val="dk1"/>
          </a:lnRef>
          <a:fillRef idx="0">
            <a:schemeClr val="dk1"/>
          </a:fillRef>
          <a:effectRef idx="2">
            <a:schemeClr val="dk1"/>
          </a:effectRef>
          <a:fontRef idx="minor">
            <a:schemeClr val="tx1"/>
          </a:fontRef>
        </p:style>
      </p:cxnSp>
      <p:cxnSp>
        <p:nvCxnSpPr>
          <p:cNvPr id="40" name="Connecteur droit 39"/>
          <p:cNvCxnSpPr/>
          <p:nvPr/>
        </p:nvCxnSpPr>
        <p:spPr>
          <a:xfrm flipH="1">
            <a:off x="3851918" y="1033132"/>
            <a:ext cx="2" cy="379644"/>
          </a:xfrm>
          <a:prstGeom prst="line">
            <a:avLst/>
          </a:prstGeom>
        </p:spPr>
        <p:style>
          <a:lnRef idx="3">
            <a:schemeClr val="dk1"/>
          </a:lnRef>
          <a:fillRef idx="0">
            <a:schemeClr val="dk1"/>
          </a:fillRef>
          <a:effectRef idx="2">
            <a:schemeClr val="dk1"/>
          </a:effectRef>
          <a:fontRef idx="minor">
            <a:schemeClr val="tx1"/>
          </a:fontRef>
        </p:style>
      </p:cxnSp>
      <p:cxnSp>
        <p:nvCxnSpPr>
          <p:cNvPr id="41" name="Connecteur droit 40"/>
          <p:cNvCxnSpPr/>
          <p:nvPr/>
        </p:nvCxnSpPr>
        <p:spPr>
          <a:xfrm flipH="1">
            <a:off x="6084166" y="1033132"/>
            <a:ext cx="2" cy="379644"/>
          </a:xfrm>
          <a:prstGeom prst="line">
            <a:avLst/>
          </a:prstGeom>
        </p:spPr>
        <p:style>
          <a:lnRef idx="3">
            <a:schemeClr val="dk1"/>
          </a:lnRef>
          <a:fillRef idx="0">
            <a:schemeClr val="dk1"/>
          </a:fillRef>
          <a:effectRef idx="2">
            <a:schemeClr val="dk1"/>
          </a:effectRef>
          <a:fontRef idx="minor">
            <a:schemeClr val="tx1"/>
          </a:fontRef>
        </p:style>
      </p:cxnSp>
      <p:cxnSp>
        <p:nvCxnSpPr>
          <p:cNvPr id="42" name="Connecteur droit 41"/>
          <p:cNvCxnSpPr/>
          <p:nvPr/>
        </p:nvCxnSpPr>
        <p:spPr>
          <a:xfrm flipH="1">
            <a:off x="8244408" y="1033132"/>
            <a:ext cx="2" cy="379644"/>
          </a:xfrm>
          <a:prstGeom prst="line">
            <a:avLst/>
          </a:prstGeom>
        </p:spPr>
        <p:style>
          <a:lnRef idx="3">
            <a:schemeClr val="dk1"/>
          </a:lnRef>
          <a:fillRef idx="0">
            <a:schemeClr val="dk1"/>
          </a:fillRef>
          <a:effectRef idx="2">
            <a:schemeClr val="dk1"/>
          </a:effectRef>
          <a:fontRef idx="minor">
            <a:schemeClr val="tx1"/>
          </a:fontRef>
        </p:style>
      </p:cxnSp>
      <p:cxnSp>
        <p:nvCxnSpPr>
          <p:cNvPr id="45" name="Connecteur en angle 44"/>
          <p:cNvCxnSpPr>
            <a:stCxn id="15" idx="0"/>
            <a:endCxn id="16" idx="1"/>
          </p:cNvCxnSpPr>
          <p:nvPr/>
        </p:nvCxnSpPr>
        <p:spPr>
          <a:xfrm rot="5400000" flipH="1" flipV="1">
            <a:off x="3203006" y="2204022"/>
            <a:ext cx="432587" cy="100925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251521" y="1666835"/>
            <a:ext cx="3316952" cy="461665"/>
          </a:xfrm>
          <a:prstGeom prst="rect">
            <a:avLst/>
          </a:prstGeom>
        </p:spPr>
        <p:txBody>
          <a:bodyPr wrap="square">
            <a:spAutoFit/>
          </a:bodyPr>
          <a:lstStyle/>
          <a:p>
            <a:r>
              <a:rPr lang="fr-FR" sz="2400" b="1" dirty="0" smtClean="0">
                <a:solidFill>
                  <a:schemeClr val="tx2"/>
                </a:solidFill>
              </a:rPr>
              <a:t>Equipe 1</a:t>
            </a:r>
            <a:endParaRPr lang="fr-FR" sz="2400" dirty="0">
              <a:solidFill>
                <a:schemeClr val="tx2"/>
              </a:solidFill>
            </a:endParaRPr>
          </a:p>
        </p:txBody>
      </p:sp>
      <p:sp>
        <p:nvSpPr>
          <p:cNvPr id="47" name="Rectangle 46"/>
          <p:cNvSpPr/>
          <p:nvPr/>
        </p:nvSpPr>
        <p:spPr>
          <a:xfrm>
            <a:off x="2690379" y="4982978"/>
            <a:ext cx="1233549" cy="584775"/>
          </a:xfrm>
          <a:prstGeom prst="rect">
            <a:avLst/>
          </a:prstGeom>
        </p:spPr>
        <p:txBody>
          <a:bodyPr wrap="square">
            <a:spAutoFit/>
          </a:bodyPr>
          <a:lstStyle/>
          <a:p>
            <a:pPr algn="ctr"/>
            <a:r>
              <a:rPr lang="fr-FR" sz="1600" dirty="0" smtClean="0">
                <a:solidFill>
                  <a:srgbClr val="FF0000"/>
                </a:solidFill>
              </a:rPr>
              <a:t>Membres de l’équipe 2</a:t>
            </a:r>
            <a:endParaRPr lang="fr-FR" sz="1600" dirty="0">
              <a:solidFill>
                <a:srgbClr val="FF0000"/>
              </a:solidFill>
            </a:endParaRPr>
          </a:p>
        </p:txBody>
      </p:sp>
      <p:cxnSp>
        <p:nvCxnSpPr>
          <p:cNvPr id="49" name="Connecteur en angle 48"/>
          <p:cNvCxnSpPr>
            <a:stCxn id="15" idx="2"/>
            <a:endCxn id="17" idx="1"/>
          </p:cNvCxnSpPr>
          <p:nvPr/>
        </p:nvCxnSpPr>
        <p:spPr>
          <a:xfrm rot="16200000" flipH="1">
            <a:off x="3239279" y="4256519"/>
            <a:ext cx="360040" cy="1009258"/>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sp>
        <p:nvSpPr>
          <p:cNvPr id="50" name="Rectangle 49"/>
          <p:cNvSpPr/>
          <p:nvPr/>
        </p:nvSpPr>
        <p:spPr>
          <a:xfrm>
            <a:off x="504643" y="2539374"/>
            <a:ext cx="1434025" cy="338554"/>
          </a:xfrm>
          <a:prstGeom prst="rect">
            <a:avLst/>
          </a:prstGeom>
        </p:spPr>
        <p:txBody>
          <a:bodyPr wrap="square">
            <a:spAutoFit/>
          </a:bodyPr>
          <a:lstStyle/>
          <a:p>
            <a:pPr algn="ctr"/>
            <a:r>
              <a:rPr lang="fr-FR" sz="1600" dirty="0" smtClean="0">
                <a:solidFill>
                  <a:schemeClr val="tx2"/>
                </a:solidFill>
              </a:rPr>
              <a:t>Commun 1 &amp; 2</a:t>
            </a:r>
            <a:endParaRPr lang="fr-FR" sz="1600" dirty="0">
              <a:solidFill>
                <a:schemeClr val="tx2"/>
              </a:solidFill>
            </a:endParaRPr>
          </a:p>
        </p:txBody>
      </p:sp>
      <p:sp>
        <p:nvSpPr>
          <p:cNvPr id="51" name="Rectangle 50"/>
          <p:cNvSpPr/>
          <p:nvPr/>
        </p:nvSpPr>
        <p:spPr>
          <a:xfrm>
            <a:off x="475951" y="4622942"/>
            <a:ext cx="1434025" cy="338554"/>
          </a:xfrm>
          <a:prstGeom prst="rect">
            <a:avLst/>
          </a:prstGeom>
        </p:spPr>
        <p:txBody>
          <a:bodyPr wrap="square">
            <a:spAutoFit/>
          </a:bodyPr>
          <a:lstStyle/>
          <a:p>
            <a:pPr algn="ctr"/>
            <a:r>
              <a:rPr lang="fr-FR" sz="1600" dirty="0" smtClean="0">
                <a:solidFill>
                  <a:srgbClr val="FF0000"/>
                </a:solidFill>
              </a:rPr>
              <a:t>Commun 1 &amp; 2</a:t>
            </a:r>
            <a:endParaRPr lang="fr-FR" sz="1600" dirty="0">
              <a:solidFill>
                <a:srgbClr val="FF0000"/>
              </a:solidFill>
            </a:endParaRPr>
          </a:p>
        </p:txBody>
      </p:sp>
      <p:sp>
        <p:nvSpPr>
          <p:cNvPr id="27" name="ZoneTexte 26"/>
          <p:cNvSpPr txBox="1"/>
          <p:nvPr/>
        </p:nvSpPr>
        <p:spPr>
          <a:xfrm>
            <a:off x="251519" y="5805264"/>
            <a:ext cx="849694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fr-FR" dirty="0" smtClean="0"/>
              <a:t>1 mois par lot  //  Chaque lot inclut sa documentation, ses développements et ses tests</a:t>
            </a:r>
            <a:endParaRPr lang="fr-FR" sz="1600" dirty="0"/>
          </a:p>
        </p:txBody>
      </p:sp>
      <p:sp>
        <p:nvSpPr>
          <p:cNvPr id="29" name="Rectangle à coins arrondis 28"/>
          <p:cNvSpPr/>
          <p:nvPr/>
        </p:nvSpPr>
        <p:spPr>
          <a:xfrm>
            <a:off x="6164583" y="4509119"/>
            <a:ext cx="219624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Optimisation du moteur + Web-services</a:t>
            </a:r>
            <a:endParaRPr lang="fr-FR" dirty="0"/>
          </a:p>
        </p:txBody>
      </p:sp>
      <p:sp>
        <p:nvSpPr>
          <p:cNvPr id="30" name="ZoneTexte 29"/>
          <p:cNvSpPr txBox="1"/>
          <p:nvPr/>
        </p:nvSpPr>
        <p:spPr>
          <a:xfrm>
            <a:off x="1635514" y="1043444"/>
            <a:ext cx="78904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FR" dirty="0" smtClean="0"/>
              <a:t>LOT 1</a:t>
            </a:r>
            <a:endParaRPr lang="fr-FR" sz="1600" dirty="0"/>
          </a:p>
        </p:txBody>
      </p:sp>
      <p:sp>
        <p:nvSpPr>
          <p:cNvPr id="31" name="ZoneTexte 30"/>
          <p:cNvSpPr txBox="1"/>
          <p:nvPr/>
        </p:nvSpPr>
        <p:spPr>
          <a:xfrm>
            <a:off x="4512821" y="1043444"/>
            <a:ext cx="78904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FR" dirty="0" smtClean="0"/>
              <a:t>LOT 2</a:t>
            </a:r>
            <a:endParaRPr lang="fr-FR" sz="1600" dirty="0"/>
          </a:p>
        </p:txBody>
      </p:sp>
      <p:sp>
        <p:nvSpPr>
          <p:cNvPr id="39" name="ZoneTexte 38"/>
          <p:cNvSpPr txBox="1"/>
          <p:nvPr/>
        </p:nvSpPr>
        <p:spPr>
          <a:xfrm>
            <a:off x="6841774" y="1043444"/>
            <a:ext cx="78904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FR" dirty="0" smtClean="0"/>
              <a:t>LOT 3</a:t>
            </a:r>
            <a:endParaRPr lang="fr-FR" sz="1600" dirty="0"/>
          </a:p>
        </p:txBody>
      </p:sp>
    </p:spTree>
    <p:extLst>
      <p:ext uri="{BB962C8B-B14F-4D97-AF65-F5344CB8AC3E}">
        <p14:creationId xmlns:p14="http://schemas.microsoft.com/office/powerpoint/2010/main" val="4078144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1407</TotalTime>
  <Words>2421</Words>
  <Application>Microsoft Office PowerPoint</Application>
  <PresentationFormat>Affichage à l'écran (4:3)</PresentationFormat>
  <Paragraphs>261</Paragraphs>
  <Slides>26</Slides>
  <Notes>26</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26</vt:i4>
      </vt:variant>
    </vt:vector>
  </HeadingPairs>
  <TitlesOfParts>
    <vt:vector size="28" baseType="lpstr">
      <vt:lpstr>Thème Office</vt:lpstr>
      <vt:lpstr>Document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GCE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S0075842</dc:creator>
  <cp:lastModifiedBy>S0075842</cp:lastModifiedBy>
  <cp:revision>100</cp:revision>
  <dcterms:created xsi:type="dcterms:W3CDTF">2015-04-28T11:53:17Z</dcterms:created>
  <dcterms:modified xsi:type="dcterms:W3CDTF">2015-06-09T13:27:10Z</dcterms:modified>
</cp:coreProperties>
</file>