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01" r:id="rId2"/>
    <p:sldId id="333" r:id="rId3"/>
    <p:sldId id="327" r:id="rId4"/>
    <p:sldId id="317" r:id="rId5"/>
    <p:sldId id="326" r:id="rId6"/>
    <p:sldId id="318" r:id="rId7"/>
    <p:sldId id="330" r:id="rId8"/>
    <p:sldId id="319" r:id="rId9"/>
    <p:sldId id="320" r:id="rId10"/>
    <p:sldId id="322" r:id="rId11"/>
    <p:sldId id="321" r:id="rId12"/>
    <p:sldId id="323" r:id="rId13"/>
    <p:sldId id="324" r:id="rId14"/>
    <p:sldId id="331" r:id="rId15"/>
    <p:sldId id="334" r:id="rId16"/>
    <p:sldId id="335" r:id="rId17"/>
    <p:sldId id="338" r:id="rId18"/>
    <p:sldId id="339" r:id="rId19"/>
    <p:sldId id="340" r:id="rId20"/>
    <p:sldId id="342" r:id="rId21"/>
    <p:sldId id="34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09/06/2015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09/06/2015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09/06/2015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09/06/2015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://upload.wikimedia.org/wikipedia/commons/e/ef/Bhakra_Main_Canal.JP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://upload.wikimedia.org/wikipedia/commons/e/ef/Bhakra_Main_Canal.JP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535768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CASE 5 </a:t>
            </a:r>
            <a:r>
              <a:rPr lang="fr-FR" dirty="0"/>
              <a:t>: Approvisionnement des </a:t>
            </a:r>
            <a:r>
              <a:rPr lang="fr-FR" dirty="0" smtClean="0"/>
              <a:t>entrepôts et magasins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68344" y="107340"/>
            <a:ext cx="13681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41" name="ZoneTexte 40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42" name="Rogner un rectangle avec un coin du même côté 41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44" name="ZoneTexte 43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cxnSp>
        <p:nvCxnSpPr>
          <p:cNvPr id="58" name="Connecteur droit 57"/>
          <p:cNvCxnSpPr>
            <a:stCxn id="36" idx="0"/>
            <a:endCxn id="44" idx="1"/>
          </p:cNvCxnSpPr>
          <p:nvPr/>
        </p:nvCxnSpPr>
        <p:spPr>
          <a:xfrm flipV="1">
            <a:off x="2215585" y="4290084"/>
            <a:ext cx="550607" cy="4750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41" idx="2"/>
            <a:endCxn id="45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02233" y="3501008"/>
            <a:ext cx="1656184" cy="126041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2956958" y="4792784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UPDATE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170533" y="4585147"/>
            <a:ext cx="2045052" cy="1733031"/>
            <a:chOff x="355136" y="2612750"/>
            <a:chExt cx="2045052" cy="1733031"/>
          </a:xfrm>
        </p:grpSpPr>
        <p:sp>
          <p:nvSpPr>
            <p:cNvPr id="18" name="ZoneTexte 17"/>
            <p:cNvSpPr txBox="1"/>
            <p:nvPr/>
          </p:nvSpPr>
          <p:spPr>
            <a:xfrm>
              <a:off x="355137" y="2960786"/>
              <a:ext cx="2045051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355136" y="2612750"/>
              <a:ext cx="2045051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2215584" y="5394848"/>
            <a:ext cx="46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Rouleau </a:t>
            </a:r>
            <a:r>
              <a:rPr lang="fr-FR" dirty="0" err="1" smtClean="0"/>
              <a:t>antigoutte</a:t>
            </a:r>
            <a:r>
              <a:rPr lang="fr-FR" dirty="0" smtClean="0"/>
              <a:t> L180 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043608" y="639376"/>
            <a:ext cx="5431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</a:t>
            </a:r>
            <a:r>
              <a:rPr lang="fr-FR" dirty="0"/>
              <a:t>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</a:t>
            </a:r>
            <a:r>
              <a:rPr lang="fr-FR" dirty="0"/>
              <a:t>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461088" y="3642283"/>
            <a:ext cx="3036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</a:t>
            </a:r>
            <a:endParaRPr lang="fr-FR" dirty="0" smtClean="0"/>
          </a:p>
          <a:p>
            <a:r>
              <a:rPr lang="fr-FR" dirty="0" smtClean="0"/>
              <a:t>{ « Entrepôt Gradignan (33) », </a:t>
            </a:r>
          </a:p>
          <a:p>
            <a:r>
              <a:rPr lang="fr-FR" dirty="0" smtClean="0"/>
              <a:t>« Rouleau </a:t>
            </a:r>
            <a:r>
              <a:rPr lang="fr-FR" dirty="0" err="1"/>
              <a:t>antigoutte</a:t>
            </a:r>
            <a:r>
              <a:rPr lang="fr-FR" dirty="0"/>
              <a:t> L180  </a:t>
            </a:r>
            <a:r>
              <a:rPr lang="fr-FR" dirty="0" smtClean="0"/>
              <a:t>»,</a:t>
            </a:r>
          </a:p>
          <a:p>
            <a:r>
              <a:rPr lang="fr-FR" dirty="0" smtClean="0"/>
              <a:t>1200 pièces disponibles 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0398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6 </a:t>
            </a:r>
            <a:r>
              <a:rPr lang="fr-FR" dirty="0"/>
              <a:t>: Pricing des produits par </a:t>
            </a:r>
            <a:r>
              <a:rPr lang="fr-FR" dirty="0" smtClean="0"/>
              <a:t>magasin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28214" y="107340"/>
            <a:ext cx="13681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52" name="Groupe 51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53" name="ZoneTexte 52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54" name="Rogner un rectangle avec un coin du même côté 53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5" name="Connecteur droit 64"/>
          <p:cNvCxnSpPr>
            <a:stCxn id="36" idx="0"/>
            <a:endCxn id="54" idx="2"/>
          </p:cNvCxnSpPr>
          <p:nvPr/>
        </p:nvCxnSpPr>
        <p:spPr>
          <a:xfrm>
            <a:off x="2215585" y="4765167"/>
            <a:ext cx="1348303" cy="2310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319300" y="4550588"/>
            <a:ext cx="2764868" cy="19027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4006896" y="4077072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294700" y="4585147"/>
            <a:ext cx="2045052" cy="1733031"/>
            <a:chOff x="355136" y="2612750"/>
            <a:chExt cx="2045052" cy="1733031"/>
          </a:xfrm>
        </p:grpSpPr>
        <p:sp>
          <p:nvSpPr>
            <p:cNvPr id="14" name="ZoneTexte 13"/>
            <p:cNvSpPr txBox="1"/>
            <p:nvPr/>
          </p:nvSpPr>
          <p:spPr>
            <a:xfrm>
              <a:off x="355137" y="2960786"/>
              <a:ext cx="2045051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15" name="Rogner un rectangle avec un coin du même côté 14"/>
            <p:cNvSpPr/>
            <p:nvPr/>
          </p:nvSpPr>
          <p:spPr>
            <a:xfrm>
              <a:off x="355136" y="2612750"/>
              <a:ext cx="2045051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294701" y="299695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</a:t>
            </a:r>
          </a:p>
          <a:p>
            <a:r>
              <a:rPr lang="fr-FR" dirty="0" smtClean="0"/>
              <a:t>{ </a:t>
            </a:r>
            <a:r>
              <a:rPr lang="fr-FR" dirty="0"/>
              <a:t>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5202077" y="2283504"/>
            <a:ext cx="1184250" cy="1086700"/>
            <a:chOff x="4716016" y="3219219"/>
            <a:chExt cx="1184250" cy="1086700"/>
          </a:xfrm>
        </p:grpSpPr>
        <p:sp>
          <p:nvSpPr>
            <p:cNvPr id="18" name="ZoneTexte 17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cxnSp>
        <p:nvCxnSpPr>
          <p:cNvPr id="21" name="Connecteur droit 20"/>
          <p:cNvCxnSpPr>
            <a:stCxn id="18" idx="2"/>
          </p:cNvCxnSpPr>
          <p:nvPr/>
        </p:nvCxnSpPr>
        <p:spPr>
          <a:xfrm>
            <a:off x="5794202" y="3370204"/>
            <a:ext cx="0" cy="14459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91880" y="1196752"/>
            <a:ext cx="4325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Exemples</a:t>
            </a:r>
            <a:r>
              <a:rPr lang="fr-FR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R », « Magasin de Talence ZAC (33)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</a:t>
            </a:r>
            <a:r>
              <a:rPr lang="fr-FR" dirty="0"/>
              <a:t> I », « Site Internet vente au public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149684" y="4816168"/>
            <a:ext cx="2994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</a:t>
            </a:r>
            <a:endParaRPr lang="fr-FR" dirty="0"/>
          </a:p>
          <a:p>
            <a:r>
              <a:rPr lang="fr-FR" dirty="0" smtClean="0"/>
              <a:t>{ «</a:t>
            </a:r>
            <a:r>
              <a:rPr lang="fr-FR" dirty="0"/>
              <a:t> Magasin de Talence ZAC (33) </a:t>
            </a:r>
            <a:r>
              <a:rPr lang="fr-FR" dirty="0" smtClean="0"/>
              <a:t>»,</a:t>
            </a:r>
          </a:p>
          <a:p>
            <a:r>
              <a:rPr lang="fr-FR" dirty="0"/>
              <a:t>« Taille-haie sur perche RPT4545E 450W </a:t>
            </a:r>
            <a:r>
              <a:rPr lang="fr-FR" dirty="0" smtClean="0"/>
              <a:t>»,</a:t>
            </a:r>
          </a:p>
          <a:p>
            <a:r>
              <a:rPr lang="fr-FR" dirty="0" smtClean="0"/>
              <a:t>124,92 € HT,</a:t>
            </a:r>
          </a:p>
          <a:p>
            <a:r>
              <a:rPr lang="fr-FR" dirty="0" smtClean="0"/>
              <a:t>24,98 € TVA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74382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7 </a:t>
            </a:r>
            <a:r>
              <a:rPr lang="fr-FR" dirty="0"/>
              <a:t>: Création de </a:t>
            </a:r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596336" y="107340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2969146" y="928191"/>
            <a:ext cx="1352570" cy="871256"/>
            <a:chOff x="723454" y="1367937"/>
            <a:chExt cx="1352570" cy="871256"/>
          </a:xfrm>
        </p:grpSpPr>
        <p:sp>
          <p:nvSpPr>
            <p:cNvPr id="23" name="ZoneTexte 22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24" name="Rogner un rectangle avec un coin du même côté 23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6527882" y="927157"/>
            <a:ext cx="1488836" cy="1302143"/>
            <a:chOff x="2555708" y="2590016"/>
            <a:chExt cx="1488836" cy="1302143"/>
          </a:xfrm>
        </p:grpSpPr>
        <p:sp>
          <p:nvSpPr>
            <p:cNvPr id="38" name="ZoneTexte 37"/>
            <p:cNvSpPr txBox="1"/>
            <p:nvPr/>
          </p:nvSpPr>
          <p:spPr>
            <a:xfrm>
              <a:off x="2555708" y="2938052"/>
              <a:ext cx="1488836" cy="9541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NOM CLIENT</a:t>
              </a:r>
            </a:p>
            <a:p>
              <a:r>
                <a:rPr lang="fr-FR" sz="1400" dirty="0" smtClean="0"/>
                <a:t>TYPE_CLIENT</a:t>
              </a:r>
            </a:p>
            <a:p>
              <a:r>
                <a:rPr lang="fr-FR" sz="1400" dirty="0" smtClean="0"/>
                <a:t>ID_VILLE_CLIENT</a:t>
              </a:r>
            </a:p>
            <a:p>
              <a:r>
                <a:rPr lang="fr-FR" sz="1400" dirty="0" smtClean="0"/>
                <a:t>TAUX_REMISE</a:t>
              </a:r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cxnSp>
        <p:nvCxnSpPr>
          <p:cNvPr id="63" name="Connecteur droit 62"/>
          <p:cNvCxnSpPr>
            <a:stCxn id="24" idx="0"/>
            <a:endCxn id="39" idx="2"/>
          </p:cNvCxnSpPr>
          <p:nvPr/>
        </p:nvCxnSpPr>
        <p:spPr>
          <a:xfrm flipV="1">
            <a:off x="4321716" y="1107177"/>
            <a:ext cx="2206166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60534" y="815360"/>
            <a:ext cx="1739858" cy="149737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6527882" y="2312733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0" y="876117"/>
            <a:ext cx="296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33000 », « Bordeaux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33680</a:t>
            </a:r>
            <a:r>
              <a:rPr lang="fr-FR" dirty="0"/>
              <a:t> », « </a:t>
            </a:r>
            <a:r>
              <a:rPr lang="fr-FR" dirty="0" smtClean="0"/>
              <a:t>Le Temple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218100" y="2491628"/>
            <a:ext cx="5088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»</a:t>
            </a:r>
            <a:r>
              <a:rPr lang="fr-FR" dirty="0" smtClean="0"/>
              <a:t>,« Bordeaux », « 0%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»,« Bordeaux », «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040" y="3551252"/>
            <a:ext cx="29622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Type du 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 </a:t>
            </a:r>
            <a:r>
              <a:rPr lang="fr-FR" dirty="0"/>
              <a:t>: </a:t>
            </a:r>
            <a:r>
              <a:rPr lang="fr-FR" dirty="0" smtClean="0"/>
              <a:t>Anonyme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 </a:t>
            </a:r>
            <a:r>
              <a:rPr lang="fr-FR" dirty="0"/>
              <a:t>: </a:t>
            </a:r>
            <a:r>
              <a:rPr lang="fr-FR" dirty="0" smtClean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 </a:t>
            </a:r>
            <a:r>
              <a:rPr lang="fr-FR" dirty="0"/>
              <a:t>: Nominatif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 </a:t>
            </a:r>
            <a:r>
              <a:rPr lang="fr-FR" dirty="0"/>
              <a:t>: </a:t>
            </a:r>
            <a:r>
              <a:rPr lang="fr-FR" dirty="0" smtClean="0"/>
              <a:t>Professionnel artisan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 </a:t>
            </a:r>
            <a:r>
              <a:rPr lang="fr-FR" dirty="0"/>
              <a:t>: </a:t>
            </a:r>
            <a:r>
              <a:rPr lang="fr-FR" dirty="0" smtClean="0"/>
              <a:t>Société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645024"/>
            <a:ext cx="2520280" cy="1080120"/>
          </a:xfrm>
          <a:prstGeom prst="wedgeRectCallout">
            <a:avLst>
              <a:gd name="adj1" fmla="val -89768"/>
              <a:gd name="adj2" fmla="val -14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Typiquement</a:t>
            </a:r>
            <a:r>
              <a:rPr lang="fr-FR" dirty="0" smtClean="0"/>
              <a:t> : La caissière demande le code-postal au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58800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8 </a:t>
            </a:r>
            <a:r>
              <a:rPr lang="fr-FR" dirty="0"/>
              <a:t>: Ventes en </a:t>
            </a:r>
            <a:r>
              <a:rPr lang="fr-FR" dirty="0" smtClean="0"/>
              <a:t>magasin ou </a:t>
            </a:r>
            <a:r>
              <a:rPr lang="fr-FR" dirty="0"/>
              <a:t>sur Internet &amp; MAJ des stocks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596336" y="107340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6527882" y="927157"/>
            <a:ext cx="1488836" cy="1302143"/>
            <a:chOff x="2555708" y="2590016"/>
            <a:chExt cx="1488836" cy="1302143"/>
          </a:xfrm>
        </p:grpSpPr>
        <p:sp>
          <p:nvSpPr>
            <p:cNvPr id="50" name="ZoneTexte 49"/>
            <p:cNvSpPr txBox="1"/>
            <p:nvPr/>
          </p:nvSpPr>
          <p:spPr>
            <a:xfrm>
              <a:off x="2555708" y="2938052"/>
              <a:ext cx="1488836" cy="9541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NOM CLIENT</a:t>
              </a:r>
            </a:p>
            <a:p>
              <a:r>
                <a:rPr lang="fr-FR" sz="1400" dirty="0"/>
                <a:t>TYPE_CLIENT</a:t>
              </a:r>
            </a:p>
            <a:p>
              <a:r>
                <a:rPr lang="fr-FR" sz="1400" dirty="0"/>
                <a:t>ID_VILLE_CLIENT</a:t>
              </a:r>
            </a:p>
            <a:p>
              <a:r>
                <a:rPr lang="fr-FR" sz="1400" dirty="0"/>
                <a:t>TAUX_REMISE</a:t>
              </a:r>
            </a:p>
          </p:txBody>
        </p:sp>
        <p:sp>
          <p:nvSpPr>
            <p:cNvPr id="51" name="Rogner un rectangle avec un coin du même côté 50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53" name="ZoneTexte 52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54" name="Rogner un rectangle avec un coin du même côté 53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59" name="ZoneTexte 58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ID_TICKET</a:t>
              </a:r>
              <a:endParaRPr lang="fr-FR" sz="1400" dirty="0"/>
            </a:p>
            <a:p>
              <a:r>
                <a:rPr lang="fr-FR" sz="1400" dirty="0"/>
                <a:t>ID_CLIENT</a:t>
              </a:r>
            </a:p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60" name="Rogner un rectangle avec un coin du même côté 59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62" name="ZoneTexte 61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ID_PRIXPRODUIT</a:t>
              </a:r>
            </a:p>
          </p:txBody>
        </p:sp>
        <p:sp>
          <p:nvSpPr>
            <p:cNvPr id="63" name="Rogner un rectangle avec un coin du même côté 62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65" name="ZoneTexte 64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66" name="Rogner un rectangle avec un coin du même côté 65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73" name="Connecteur droit 72"/>
          <p:cNvCxnSpPr>
            <a:stCxn id="54" idx="0"/>
            <a:endCxn id="60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50" idx="2"/>
            <a:endCxn id="60" idx="3"/>
          </p:cNvCxnSpPr>
          <p:nvPr/>
        </p:nvCxnSpPr>
        <p:spPr>
          <a:xfrm>
            <a:off x="7272300" y="2229300"/>
            <a:ext cx="1" cy="3969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66" idx="0"/>
            <a:endCxn id="63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59" idx="2"/>
            <a:endCxn id="63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84168" y="2529440"/>
            <a:ext cx="2376264" cy="31318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ZoneTexte 79"/>
          <p:cNvSpPr txBox="1"/>
          <p:nvPr/>
        </p:nvSpPr>
        <p:spPr>
          <a:xfrm>
            <a:off x="6577462" y="566642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81" name="Groupe 80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82" name="ZoneTexte 81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83" name="Rogner un rectangle avec un coin du même côté 82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sp>
        <p:nvSpPr>
          <p:cNvPr id="84" name="Rectangle 83"/>
          <p:cNvSpPr/>
          <p:nvPr/>
        </p:nvSpPr>
        <p:spPr>
          <a:xfrm>
            <a:off x="2602233" y="3501008"/>
            <a:ext cx="1656184" cy="126041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1489360" y="3957868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UPDATE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6" name="Connecteur droit 85"/>
          <p:cNvCxnSpPr>
            <a:stCxn id="53" idx="2"/>
            <a:endCxn id="83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7504" y="4761426"/>
            <a:ext cx="345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</a:t>
            </a:r>
            <a:endParaRPr lang="fr-FR" dirty="0"/>
          </a:p>
          <a:p>
            <a:r>
              <a:rPr lang="fr-FR" dirty="0" smtClean="0"/>
              <a:t>{ «</a:t>
            </a:r>
            <a:r>
              <a:rPr lang="fr-FR" dirty="0"/>
              <a:t> Magasin de Talence ZAC (33) </a:t>
            </a:r>
            <a:r>
              <a:rPr lang="fr-FR" dirty="0" smtClean="0"/>
              <a:t>»,</a:t>
            </a:r>
          </a:p>
          <a:p>
            <a:r>
              <a:rPr lang="fr-FR" dirty="0"/>
              <a:t>« Taille-haie sur perche RPT4545E 450W </a:t>
            </a:r>
            <a:r>
              <a:rPr lang="fr-FR" dirty="0" smtClean="0"/>
              <a:t>»,</a:t>
            </a:r>
          </a:p>
          <a:p>
            <a:r>
              <a:rPr lang="fr-FR" dirty="0" smtClean="0"/>
              <a:t>124,92 € HT,</a:t>
            </a:r>
          </a:p>
          <a:p>
            <a:r>
              <a:rPr lang="fr-FR" dirty="0" smtClean="0"/>
              <a:t>24,98 € TVA }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133893" y="2233299"/>
            <a:ext cx="2492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</a:t>
            </a:r>
            <a:endParaRPr lang="fr-FR" dirty="0"/>
          </a:p>
          <a:p>
            <a:r>
              <a:rPr lang="fr-FR" dirty="0"/>
              <a:t>{« R », « Magasin de Talence ZAC (33)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1427900" y="915615"/>
            <a:ext cx="5088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»</a:t>
            </a:r>
            <a:r>
              <a:rPr lang="fr-FR" dirty="0" smtClean="0"/>
              <a:t>,« Bordeaux », « 0%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»,« Bordeaux », «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20442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8 </a:t>
            </a:r>
            <a:r>
              <a:rPr lang="fr-FR" dirty="0"/>
              <a:t>: Ventes en </a:t>
            </a:r>
            <a:r>
              <a:rPr lang="fr-FR" dirty="0" smtClean="0"/>
              <a:t>magasin ou sur Internet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596336" y="107340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58" name="Groupe 57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59" name="ZoneTexte 58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ID_TICKET</a:t>
              </a:r>
              <a:endParaRPr lang="fr-FR" sz="1400" dirty="0"/>
            </a:p>
            <a:p>
              <a:r>
                <a:rPr lang="fr-FR" sz="1400" dirty="0"/>
                <a:t>ID_CLIENT</a:t>
              </a:r>
            </a:p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60" name="Rogner un rectangle avec un coin du même côté 59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62" name="ZoneTexte 61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ID_PRIXPRODUIT</a:t>
              </a:r>
            </a:p>
          </p:txBody>
        </p:sp>
        <p:sp>
          <p:nvSpPr>
            <p:cNvPr id="63" name="Rogner un rectangle avec un coin du même côté 62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cxnSp>
        <p:nvCxnSpPr>
          <p:cNvPr id="78" name="Connecteur droit 77"/>
          <p:cNvCxnSpPr>
            <a:stCxn id="59" idx="2"/>
            <a:endCxn id="63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84168" y="2529440"/>
            <a:ext cx="2376264" cy="31318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ZoneTexte 79"/>
          <p:cNvSpPr txBox="1"/>
          <p:nvPr/>
        </p:nvSpPr>
        <p:spPr>
          <a:xfrm>
            <a:off x="6577462" y="566642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81" name="Groupe 80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82" name="ZoneTexte 81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83" name="Rogner un rectangle avec un coin du même côté 82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sp>
        <p:nvSpPr>
          <p:cNvPr id="84" name="Rectangle 83"/>
          <p:cNvSpPr/>
          <p:nvPr/>
        </p:nvSpPr>
        <p:spPr>
          <a:xfrm>
            <a:off x="2602233" y="3501008"/>
            <a:ext cx="1656184" cy="126041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1489360" y="3957868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UPDATE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75954" y="2086144"/>
            <a:ext cx="2520280" cy="1080120"/>
          </a:xfrm>
          <a:prstGeom prst="wedgeRectCallout">
            <a:avLst>
              <a:gd name="adj1" fmla="val 30415"/>
              <a:gd name="adj2" fmla="val 804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Mise à jour du stock : </a:t>
            </a:r>
            <a:r>
              <a:rPr lang="fr-FR" dirty="0" smtClean="0"/>
              <a:t>Dès la vente, le stock du magasin sera décrémenté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2245160" y="5121187"/>
            <a:ext cx="2520280" cy="1080120"/>
          </a:xfrm>
          <a:prstGeom prst="wedgeRectCallout">
            <a:avLst>
              <a:gd name="adj1" fmla="val 114316"/>
              <a:gd name="adj2" fmla="val -486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Tickets : </a:t>
            </a:r>
            <a:r>
              <a:rPr lang="fr-FR" dirty="0" smtClean="0"/>
              <a:t>Reprend la notion du ticket de caisse, de 1 à N produits achetés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4094458" y="836712"/>
            <a:ext cx="2520280" cy="1080120"/>
          </a:xfrm>
          <a:prstGeom prst="wedgeRectCallout">
            <a:avLst>
              <a:gd name="adj1" fmla="val 34950"/>
              <a:gd name="adj2" fmla="val 1080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Montant de la vente : </a:t>
            </a:r>
            <a:r>
              <a:rPr lang="fr-FR" dirty="0" smtClean="0"/>
              <a:t>Somme tous les prix-produits du ticket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5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SIMULATEURS D’ACTIVITE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91524"/>
            <a:ext cx="62464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Création du référentiel de villes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lieux : Entrepôts, magasins, site Web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catégories de produits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produits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Approvisionnement des entrepôts et magasins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Pricing des produits par magasin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Création de clients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Ventes </a:t>
            </a:r>
            <a:r>
              <a:rPr lang="fr-FR" dirty="0"/>
              <a:t>en magasin ou sur Internet &amp; MAJ des stocks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508104" y="1124744"/>
            <a:ext cx="32403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508104" y="4941168"/>
            <a:ext cx="325982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vente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7504" y="107340"/>
            <a:ext cx="12885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Simulateurs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508104" y="1646476"/>
            <a:ext cx="32403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524038" y="2168208"/>
            <a:ext cx="32244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524038" y="2755556"/>
            <a:ext cx="32244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508104" y="4427820"/>
            <a:ext cx="32403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création clients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525802" y="3277288"/>
            <a:ext cx="32244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492060" y="3803280"/>
            <a:ext cx="32244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6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16116" y="111106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Création de clients nominatifs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07504" y="116632"/>
            <a:ext cx="32403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création clients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7097209" y="1270783"/>
            <a:ext cx="1739858" cy="1992560"/>
            <a:chOff x="6360534" y="320173"/>
            <a:chExt cx="1739858" cy="1992560"/>
          </a:xfrm>
        </p:grpSpPr>
        <p:grpSp>
          <p:nvGrpSpPr>
            <p:cNvPr id="12" name="Groupe 11"/>
            <p:cNvGrpSpPr/>
            <p:nvPr/>
          </p:nvGrpSpPr>
          <p:grpSpPr>
            <a:xfrm>
              <a:off x="6527882" y="927157"/>
              <a:ext cx="1488836" cy="1302143"/>
              <a:chOff x="2555708" y="2590016"/>
              <a:chExt cx="1488836" cy="1302143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2555708" y="2938052"/>
                <a:ext cx="1488836" cy="9541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NOM CLIENT</a:t>
                </a:r>
              </a:p>
              <a:p>
                <a:r>
                  <a:rPr lang="fr-FR" sz="1400" dirty="0" smtClean="0"/>
                  <a:t>TYPE_CLIENT</a:t>
                </a:r>
              </a:p>
              <a:p>
                <a:r>
                  <a:rPr lang="fr-FR" sz="1400" dirty="0" smtClean="0"/>
                  <a:t>ID_VILLE_CLIENT</a:t>
                </a:r>
              </a:p>
              <a:p>
                <a:r>
                  <a:rPr lang="fr-FR" sz="1400" dirty="0" smtClean="0"/>
                  <a:t>TAUX_REMISE</a:t>
                </a:r>
              </a:p>
            </p:txBody>
          </p:sp>
          <p:sp>
            <p:nvSpPr>
              <p:cNvPr id="14" name="Rogner un rectangle avec un coin du même côté 13"/>
              <p:cNvSpPr/>
              <p:nvPr/>
            </p:nvSpPr>
            <p:spPr>
              <a:xfrm>
                <a:off x="2555708" y="2590016"/>
                <a:ext cx="1488836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CLIENTS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360534" y="815360"/>
              <a:ext cx="1739858" cy="149737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577462" y="320173"/>
              <a:ext cx="138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INSERT INTO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7" name="Picture 2" descr="http://www.google.fr/url?source=imglanding&amp;ct=img&amp;q=https://cdn4.iconfinder.com/data/icons/meBaze-Freebies/512/reload.png&amp;sa=X&amp;ei=Ho1lVdmVNMfYU7jigOgO&amp;ved=0CAkQ8wc&amp;usg=AFQjCNH9hXtBKC9pq-Lvp5GTl2ky3ceanQ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3" y="80535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378496" y="980728"/>
            <a:ext cx="5064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Fréquence de lancement </a:t>
            </a:r>
            <a:r>
              <a:rPr lang="fr-FR" dirty="0"/>
              <a:t>: Tous les jours. </a:t>
            </a:r>
          </a:p>
        </p:txBody>
      </p:sp>
      <p:pic>
        <p:nvPicPr>
          <p:cNvPr id="29" name="Picture 2" descr="File:Bhakra Main Canal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728102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google.fr/url?source=imglanding&amp;ct=img&amp;q=http://img0.mxstatic.com/wallpapers/16b9d0b8e3e9b4839986f43c5930f2e7_large.jpeg&amp;sa=X&amp;ei=7I9lVbXAM8GkUtKVgYAN&amp;ved=0CAkQ8wc&amp;usg=AFQjCNF3p_X4Zb4zDWkHM1wYzXCcSZnAA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882324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410474" y="1772816"/>
            <a:ext cx="495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Mode normal </a:t>
            </a:r>
            <a:r>
              <a:rPr lang="fr-FR" dirty="0" smtClean="0"/>
              <a:t>: Distribution aléatoire du nombre de clients et de leur ville.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10474" y="2876743"/>
            <a:ext cx="51332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Perturbations </a:t>
            </a:r>
            <a:r>
              <a:rPr lang="fr-FR" dirty="0"/>
              <a:t>-</a:t>
            </a:r>
            <a:r>
              <a:rPr lang="fr-FR" dirty="0" smtClean="0"/>
              <a:t> Simuler 2 « biais » statistiques pour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fête des pères (21/06/2015)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</a:t>
            </a:r>
            <a:r>
              <a:rPr lang="fr-FR" dirty="0" smtClean="0"/>
              <a:t>e magasin de Talence (33)</a:t>
            </a:r>
          </a:p>
        </p:txBody>
      </p:sp>
    </p:spTree>
    <p:extLst>
      <p:ext uri="{BB962C8B-B14F-4D97-AF65-F5344CB8AC3E}">
        <p14:creationId xmlns:p14="http://schemas.microsoft.com/office/powerpoint/2010/main" val="2644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7321" y="160338"/>
            <a:ext cx="5227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Ventes </a:t>
            </a:r>
            <a:r>
              <a:rPr lang="fr-FR" b="1" dirty="0"/>
              <a:t>en magasin ou sur Internet &amp; MAJ des stocks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7504" y="116632"/>
            <a:ext cx="21602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vente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6543750" y="2806224"/>
            <a:ext cx="2376264" cy="3600399"/>
            <a:chOff x="6084168" y="2060848"/>
            <a:chExt cx="2376264" cy="3600399"/>
          </a:xfrm>
        </p:grpSpPr>
        <p:grpSp>
          <p:nvGrpSpPr>
            <p:cNvPr id="12" name="Groupe 11"/>
            <p:cNvGrpSpPr/>
            <p:nvPr/>
          </p:nvGrpSpPr>
          <p:grpSpPr>
            <a:xfrm>
              <a:off x="6228185" y="2626204"/>
              <a:ext cx="2088233" cy="1534899"/>
              <a:chOff x="805978" y="5034609"/>
              <a:chExt cx="2088233" cy="1534899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805978" y="5399957"/>
                <a:ext cx="2088233" cy="116955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ID_TICKET</a:t>
                </a:r>
                <a:endParaRPr lang="fr-FR" sz="1400" dirty="0"/>
              </a:p>
              <a:p>
                <a:r>
                  <a:rPr lang="fr-FR" sz="1400" dirty="0"/>
                  <a:t>ID_CLIENT</a:t>
                </a:r>
              </a:p>
              <a:p>
                <a:r>
                  <a:rPr lang="fr-FR" sz="1400" dirty="0"/>
                  <a:t>ID_LIEU</a:t>
                </a:r>
              </a:p>
              <a:p>
                <a:r>
                  <a:rPr lang="fr-FR" sz="1400" dirty="0"/>
                  <a:t>MONTANT_HT_VENTE</a:t>
                </a:r>
              </a:p>
              <a:p>
                <a:r>
                  <a:rPr lang="fr-FR" sz="1400" dirty="0"/>
                  <a:t>MONTANT_TVA_VENTE</a:t>
                </a:r>
                <a:endParaRPr lang="fr-FR" sz="1400" dirty="0" smtClean="0"/>
              </a:p>
            </p:txBody>
          </p:sp>
          <p:sp>
            <p:nvSpPr>
              <p:cNvPr id="14" name="Rogner un rectangle avec un coin du même côté 13"/>
              <p:cNvSpPr/>
              <p:nvPr/>
            </p:nvSpPr>
            <p:spPr>
              <a:xfrm>
                <a:off x="805978" y="5034609"/>
                <a:ext cx="2088232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 smtClean="0"/>
                  <a:t>VENTES</a:t>
                </a:r>
                <a:endParaRPr lang="fr-FR" sz="1400" b="1" dirty="0"/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6516216" y="4816168"/>
              <a:ext cx="1512168" cy="655813"/>
              <a:chOff x="4860032" y="4867028"/>
              <a:chExt cx="1512168" cy="655813"/>
            </a:xfrm>
          </p:grpSpPr>
          <p:sp>
            <p:nvSpPr>
              <p:cNvPr id="24" name="ZoneTexte 23"/>
              <p:cNvSpPr txBox="1"/>
              <p:nvPr/>
            </p:nvSpPr>
            <p:spPr>
              <a:xfrm>
                <a:off x="4860032" y="5215064"/>
                <a:ext cx="1512168" cy="30777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ID_PRIXPRODUIT</a:t>
                </a:r>
              </a:p>
            </p:txBody>
          </p:sp>
          <p:sp>
            <p:nvSpPr>
              <p:cNvPr id="25" name="Rogner un rectangle avec un coin du même côté 24"/>
              <p:cNvSpPr/>
              <p:nvPr/>
            </p:nvSpPr>
            <p:spPr>
              <a:xfrm>
                <a:off x="4860032" y="4867028"/>
                <a:ext cx="1512168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TICKETS</a:t>
                </a:r>
              </a:p>
            </p:txBody>
          </p:sp>
        </p:grpSp>
        <p:cxnSp>
          <p:nvCxnSpPr>
            <p:cNvPr id="26" name="Connecteur droit 25"/>
            <p:cNvCxnSpPr>
              <a:stCxn id="13" idx="2"/>
              <a:endCxn id="25" idx="3"/>
            </p:cNvCxnSpPr>
            <p:nvPr/>
          </p:nvCxnSpPr>
          <p:spPr>
            <a:xfrm flipH="1">
              <a:off x="7272300" y="4161103"/>
              <a:ext cx="2" cy="6550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084168" y="2529440"/>
              <a:ext cx="2376264" cy="313180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610098" y="2060848"/>
              <a:ext cx="138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INSERT INTO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957544" y="787817"/>
            <a:ext cx="1656184" cy="1769874"/>
            <a:chOff x="2602233" y="2991552"/>
            <a:chExt cx="1656184" cy="1769874"/>
          </a:xfrm>
        </p:grpSpPr>
        <p:grpSp>
          <p:nvGrpSpPr>
            <p:cNvPr id="29" name="Groupe 28"/>
            <p:cNvGrpSpPr/>
            <p:nvPr/>
          </p:nvGrpSpPr>
          <p:grpSpPr>
            <a:xfrm>
              <a:off x="2766192" y="3572716"/>
              <a:ext cx="1328266" cy="1086700"/>
              <a:chOff x="6804248" y="3258843"/>
              <a:chExt cx="1328266" cy="1086700"/>
            </a:xfrm>
          </p:grpSpPr>
          <p:sp>
            <p:nvSpPr>
              <p:cNvPr id="30" name="ZoneTexte 29"/>
              <p:cNvSpPr txBox="1"/>
              <p:nvPr/>
            </p:nvSpPr>
            <p:spPr>
              <a:xfrm>
                <a:off x="6804248" y="3606879"/>
                <a:ext cx="1328266" cy="7386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ID_LIEU</a:t>
                </a:r>
              </a:p>
              <a:p>
                <a:r>
                  <a:rPr lang="fr-FR" sz="1400" dirty="0"/>
                  <a:t>ID_PRODUIT</a:t>
                </a:r>
              </a:p>
              <a:p>
                <a:r>
                  <a:rPr lang="fr-FR" sz="1400" dirty="0"/>
                  <a:t>NBR_PRODUITS</a:t>
                </a:r>
                <a:endParaRPr lang="fr-FR" sz="1400" dirty="0" smtClean="0"/>
              </a:p>
            </p:txBody>
          </p:sp>
          <p:sp>
            <p:nvSpPr>
              <p:cNvPr id="31" name="Rogner un rectangle avec un coin du même côté 30"/>
              <p:cNvSpPr/>
              <p:nvPr/>
            </p:nvSpPr>
            <p:spPr>
              <a:xfrm>
                <a:off x="6804248" y="3258843"/>
                <a:ext cx="1328266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STOCKS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602233" y="3501008"/>
              <a:ext cx="1656184" cy="126041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956958" y="2991552"/>
              <a:ext cx="946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UPDATE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4" name="Picture 2" descr="http://www.google.fr/url?source=imglanding&amp;ct=img&amp;q=https://cdn4.iconfinder.com/data/icons/meBaze-Freebies/512/reload.png&amp;sa=X&amp;ei=Ho1lVdmVNMfYU7jigOgO&amp;ved=0CAkQ8wc&amp;usg=AFQjCNH9hXtBKC9pq-Lvp5GTl2ky3ceanQ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3" y="80535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391072" y="972483"/>
            <a:ext cx="5064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Fréquence de lancement </a:t>
            </a:r>
            <a:r>
              <a:rPr lang="fr-FR" dirty="0"/>
              <a:t>: A </a:t>
            </a:r>
            <a:r>
              <a:rPr lang="fr-FR" dirty="0" smtClean="0"/>
              <a:t>chaque vente</a:t>
            </a:r>
          </a:p>
        </p:txBody>
      </p:sp>
      <p:pic>
        <p:nvPicPr>
          <p:cNvPr id="2050" name="Picture 2" descr="File:Bhakra Main Canal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728102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ésultat de recherche d'images pour &quot;vague&quot;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http://www.google.fr/url?source=imglanding&amp;ct=img&amp;q=http://img0.mxstatic.com/wallpapers/16b9d0b8e3e9b4839986f43c5930f2e7_large.jpeg&amp;sa=X&amp;ei=7I9lVbXAM8GkUtKVgYAN&amp;ved=0CAkQ8wc&amp;usg=AFQjCNF3p_X4Zb4zDWkHM1wYzXCcSZnAA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882324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410474" y="2876743"/>
            <a:ext cx="513327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Perturbations </a:t>
            </a:r>
            <a:r>
              <a:rPr lang="fr-FR" dirty="0"/>
              <a:t>-</a:t>
            </a:r>
            <a:r>
              <a:rPr lang="fr-FR" dirty="0" smtClean="0"/>
              <a:t> Simuler 3 « biais » statistiques pour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ventes de perceuses silencieuses corrélées aux ventes de vis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fête des pères (21/06/2015)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</a:t>
            </a:r>
            <a:r>
              <a:rPr lang="fr-FR" dirty="0" smtClean="0"/>
              <a:t>e magasin de Talence (33)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10474" y="1772816"/>
            <a:ext cx="495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Mode normal </a:t>
            </a:r>
            <a:r>
              <a:rPr lang="fr-FR" dirty="0" smtClean="0"/>
              <a:t>: Distribution aléatoire de produits, aucune corrélation.</a:t>
            </a:r>
          </a:p>
        </p:txBody>
      </p:sp>
    </p:spTree>
    <p:extLst>
      <p:ext uri="{BB962C8B-B14F-4D97-AF65-F5344CB8AC3E}">
        <p14:creationId xmlns:p14="http://schemas.microsoft.com/office/powerpoint/2010/main" val="2644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LE MOT DE LA FIN…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767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BASE DE DONNEES</a:t>
            </a:r>
          </a:p>
          <a:p>
            <a:pPr algn="ctr"/>
            <a:r>
              <a:rPr lang="fr-FR" sz="5000" dirty="0" smtClean="0"/>
              <a:t>OPERATIONELLE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img.clubic.com/05523479-photo-logo-skype.jpg&amp;sa=X&amp;ei=6eJ2Va_FOIGyUrWggYgI&amp;ved=0CAkQ8wc&amp;usg=AFQjCNFwjUn1OuhULWDsziDudvxM-9K4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22" y="768797"/>
            <a:ext cx="1063253" cy="10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inkbug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8" y="5169871"/>
            <a:ext cx="1613262" cy="121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38" y="98167"/>
            <a:ext cx="22825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Côté communication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2970" y="692696"/>
            <a:ext cx="6933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Communication d’équipe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Nous allons </a:t>
            </a:r>
            <a:r>
              <a:rPr lang="fr-FR" dirty="0" smtClean="0"/>
              <a:t>privilégier </a:t>
            </a:r>
            <a:r>
              <a:rPr lang="fr-FR" dirty="0"/>
              <a:t>SKYPE pour </a:t>
            </a:r>
            <a:r>
              <a:rPr lang="fr-FR" dirty="0" smtClean="0"/>
              <a:t>les visio-conférences hebdomadaires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Entre-temps, vous </a:t>
            </a:r>
            <a:r>
              <a:rPr lang="fr-FR" dirty="0"/>
              <a:t>pouvez m’envoyer un mail à </a:t>
            </a:r>
            <a:r>
              <a:rPr lang="fr-FR" u="sng" dirty="0" err="1">
                <a:solidFill>
                  <a:schemeClr val="tx2"/>
                </a:solidFill>
              </a:rPr>
              <a:t>olivier.essner</a:t>
            </a:r>
            <a:r>
              <a:rPr lang="fr-FR" u="sng" dirty="0">
                <a:solidFill>
                  <a:schemeClr val="tx2"/>
                </a:solidFill>
              </a:rPr>
              <a:t> (at) </a:t>
            </a:r>
            <a:r>
              <a:rPr lang="fr-FR" u="sng" dirty="0" smtClean="0">
                <a:solidFill>
                  <a:schemeClr val="tx2"/>
                </a:solidFill>
              </a:rPr>
              <a:t>free.fr </a:t>
            </a:r>
            <a:r>
              <a:rPr lang="fr-FR" dirty="0" smtClean="0"/>
              <a:t>Penser à mettre tout le monde en copie des échanges de mails !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572000" y="2738824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err="1"/>
              <a:t>Keep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simple !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 </a:t>
            </a:r>
            <a:r>
              <a:rPr lang="fr-FR" dirty="0"/>
              <a:t>3 mois de travail, les enseignants du Master ne nous demandent pas un projet « techniquement  parfait  » mais « un projet qui marche </a:t>
            </a:r>
            <a:r>
              <a:rPr lang="fr-FR" dirty="0" smtClean="0"/>
              <a:t>»…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5104055"/>
            <a:ext cx="67093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/>
              <a:t>En cas de blocage ou de bug récalcitrant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N’hésitez pas à demander de l’aide aux autres membres de notre équipe. Nos compétences &amp; expériences pro sont variées, il est donc très probable que l’un d’entre nous ai déjà votre solution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4" y="2239543"/>
            <a:ext cx="4120108" cy="255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Début du projet le lundi 22/06/2015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2315153" y="4365104"/>
            <a:ext cx="494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D’ici là, bonne chance pour les examens de Juin !</a:t>
            </a:r>
            <a:endParaRPr lang="fr-FR" dirty="0" smtClean="0"/>
          </a:p>
        </p:txBody>
      </p:sp>
      <p:pic>
        <p:nvPicPr>
          <p:cNvPr id="2050" name="Picture 2" descr="http://www.google.fr/url?source=imglanding&amp;ct=img&amp;q=http://www.michel-vaillant.com/upload/content/photo116_399.jpg&amp;sa=X&amp;ei=q-Z2VZ7nNcvSUevMgIAM&amp;ved=0CAkQ8wc&amp;usg=AFQjCNHFgmCGio-hujBTxCHvB0YLGczs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6" y="4077072"/>
            <a:ext cx="1681847" cy="16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http://www.google.fr/url?source=imglanding&amp;ct=img&amp;q=http://ekladata.com/YKU_jsvfwxIZQ1YuqO-wR9wcIgc.jpg&amp;sa=X&amp;ei=2-Z2VcOBGMn5UIWwgugG&amp;ved=0CAkQ8wc&amp;usg=AFQjCNGS6MN2WXzseH5fPJnsyY-kAJjhl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86" y="419037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807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STRUCTURE DE LA BASE OPERATIONELLE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754040" y="928191"/>
            <a:ext cx="1352570" cy="871256"/>
            <a:chOff x="723454" y="1367937"/>
            <a:chExt cx="1352570" cy="871256"/>
          </a:xfrm>
        </p:grpSpPr>
        <p:sp>
          <p:nvSpPr>
            <p:cNvPr id="16" name="ZoneTexte 15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17" name="Rogner un rectangle avec un coin du même côté 1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51662" y="650564"/>
            <a:ext cx="1800200" cy="655813"/>
            <a:chOff x="2411760" y="1340317"/>
            <a:chExt cx="1800200" cy="655813"/>
          </a:xfrm>
        </p:grpSpPr>
        <p:sp>
          <p:nvSpPr>
            <p:cNvPr id="18" name="ZoneTexte 17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87666" y="1641384"/>
            <a:ext cx="1728192" cy="871256"/>
            <a:chOff x="4427984" y="1328313"/>
            <a:chExt cx="1728192" cy="871256"/>
          </a:xfrm>
        </p:grpSpPr>
        <p:sp>
          <p:nvSpPr>
            <p:cNvPr id="20" name="ZoneTexte 19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ID_UNIVERS_RAYON</a:t>
              </a:r>
            </a:p>
          </p:txBody>
        </p:sp>
        <p:sp>
          <p:nvSpPr>
            <p:cNvPr id="21" name="Rogner un rectangle avec un coin du même côté 20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87666" y="2906662"/>
            <a:ext cx="1734954" cy="871256"/>
            <a:chOff x="6516216" y="1367937"/>
            <a:chExt cx="1734954" cy="871256"/>
          </a:xfrm>
        </p:grpSpPr>
        <p:sp>
          <p:nvSpPr>
            <p:cNvPr id="22" name="ZoneTexte 21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/>
                <a:t>ID_RAYON_FAMILLE</a:t>
              </a:r>
              <a:endParaRPr lang="fr-FR" sz="1400" dirty="0" smtClean="0"/>
            </a:p>
          </p:txBody>
        </p:sp>
        <p:sp>
          <p:nvSpPr>
            <p:cNvPr id="23" name="Rogner un rectangle avec un coin du même côté 22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4162" y="4996188"/>
            <a:ext cx="2117059" cy="1733031"/>
            <a:chOff x="355136" y="2612750"/>
            <a:chExt cx="2117059" cy="1733031"/>
          </a:xfrm>
        </p:grpSpPr>
        <p:sp>
          <p:nvSpPr>
            <p:cNvPr id="32" name="ZoneTexte 31"/>
            <p:cNvSpPr txBox="1"/>
            <p:nvPr/>
          </p:nvSpPr>
          <p:spPr>
            <a:xfrm>
              <a:off x="355136" y="2960786"/>
              <a:ext cx="2117059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355137" y="2612750"/>
              <a:ext cx="211705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527882" y="927157"/>
            <a:ext cx="1488836" cy="1086700"/>
            <a:chOff x="2555708" y="2590016"/>
            <a:chExt cx="1488836" cy="1086700"/>
          </a:xfrm>
        </p:grpSpPr>
        <p:sp>
          <p:nvSpPr>
            <p:cNvPr id="34" name="ZoneTexte 33"/>
            <p:cNvSpPr txBox="1"/>
            <p:nvPr/>
          </p:nvSpPr>
          <p:spPr>
            <a:xfrm>
              <a:off x="2555708" y="2938052"/>
              <a:ext cx="148883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ID_VILLE_CLIENT</a:t>
              </a:r>
            </a:p>
            <a:p>
              <a:r>
                <a:rPr lang="fr-FR" sz="1400" dirty="0" smtClean="0"/>
                <a:t>TAUX_REMISE</a:t>
              </a:r>
            </a:p>
            <a:p>
              <a:r>
                <a:rPr lang="fr-FR" sz="1400" dirty="0"/>
                <a:t>TYPE_CLIENT</a:t>
              </a:r>
              <a:endParaRPr lang="fr-FR" sz="1400" dirty="0" smtClean="0"/>
            </a:p>
          </p:txBody>
        </p:sp>
        <p:sp>
          <p:nvSpPr>
            <p:cNvPr id="35" name="Rogner un rectangle avec un coin du même côté 34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40" name="ZoneTexte 39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ID_TICKET</a:t>
              </a:r>
              <a:endParaRPr lang="fr-FR" sz="1400" dirty="0"/>
            </a:p>
            <a:p>
              <a:r>
                <a:rPr lang="fr-FR" sz="1400" dirty="0"/>
                <a:t>ID_CLIENT</a:t>
              </a:r>
            </a:p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41" name="Rogner un rectangle avec un coin du même côté 40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44" name="ZoneTexte 43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ID_PRIXPRODUIT</a:t>
              </a:r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46" name="ZoneTexte 45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47" name="Rogner un rectangle avec un coin du même côté 46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7" name="Connecteur droit 66"/>
          <p:cNvCxnSpPr>
            <a:stCxn id="18" idx="2"/>
            <a:endCxn id="21" idx="3"/>
          </p:cNvCxnSpPr>
          <p:nvPr/>
        </p:nvCxnSpPr>
        <p:spPr>
          <a:xfrm>
            <a:off x="1251762" y="1306377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0" idx="2"/>
            <a:endCxn id="23" idx="3"/>
          </p:cNvCxnSpPr>
          <p:nvPr/>
        </p:nvCxnSpPr>
        <p:spPr>
          <a:xfrm>
            <a:off x="1251762" y="2512640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2" idx="2"/>
            <a:endCxn id="52" idx="3"/>
          </p:cNvCxnSpPr>
          <p:nvPr/>
        </p:nvCxnSpPr>
        <p:spPr>
          <a:xfrm>
            <a:off x="1255143" y="377791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33" idx="0"/>
            <a:endCxn id="38" idx="1"/>
          </p:cNvCxnSpPr>
          <p:nvPr/>
        </p:nvCxnSpPr>
        <p:spPr>
          <a:xfrm flipV="1">
            <a:off x="2391221" y="4290084"/>
            <a:ext cx="374971" cy="886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6" idx="2"/>
            <a:endCxn id="37" idx="3"/>
          </p:cNvCxnSpPr>
          <p:nvPr/>
        </p:nvCxnSpPr>
        <p:spPr>
          <a:xfrm>
            <a:off x="3430325" y="1799447"/>
            <a:ext cx="0" cy="3040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36" idx="2"/>
            <a:endCxn id="39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37" idx="0"/>
            <a:endCxn id="41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4" idx="2"/>
            <a:endCxn id="41" idx="3"/>
          </p:cNvCxnSpPr>
          <p:nvPr/>
        </p:nvCxnSpPr>
        <p:spPr>
          <a:xfrm>
            <a:off x="7272300" y="2013857"/>
            <a:ext cx="1" cy="6123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7" idx="0"/>
            <a:endCxn id="35" idx="2"/>
          </p:cNvCxnSpPr>
          <p:nvPr/>
        </p:nvCxnSpPr>
        <p:spPr>
          <a:xfrm flipV="1">
            <a:off x="4106610" y="1107177"/>
            <a:ext cx="2421272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7" idx="0"/>
            <a:endCxn id="45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33" idx="0"/>
            <a:endCxn id="47" idx="2"/>
          </p:cNvCxnSpPr>
          <p:nvPr/>
        </p:nvCxnSpPr>
        <p:spPr>
          <a:xfrm flipV="1">
            <a:off x="2391221" y="4996188"/>
            <a:ext cx="1172667" cy="18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0" idx="2"/>
            <a:endCxn id="45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7318" y="3948608"/>
            <a:ext cx="2415650" cy="871256"/>
            <a:chOff x="6516215" y="1367937"/>
            <a:chExt cx="2415650" cy="871256"/>
          </a:xfrm>
        </p:grpSpPr>
        <p:sp>
          <p:nvSpPr>
            <p:cNvPr id="51" name="ZoneTexte 5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</a:p>
            <a:p>
              <a:r>
                <a:rPr lang="fr-FR" sz="1400" dirty="0" smtClean="0"/>
                <a:t>ID_FAMILLE_SSFAMILLE</a:t>
              </a:r>
            </a:p>
          </p:txBody>
        </p:sp>
        <p:sp>
          <p:nvSpPr>
            <p:cNvPr id="52" name="Rogner un rectangle avec un coin du même côté 5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55" name="Connecteur droit 54"/>
          <p:cNvCxnSpPr/>
          <p:nvPr/>
        </p:nvCxnSpPr>
        <p:spPr>
          <a:xfrm>
            <a:off x="1219125" y="481616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0899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 d’utilisation de la base opérationnelle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27713" y="1089390"/>
            <a:ext cx="13851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27713" y="1631704"/>
            <a:ext cx="13851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146968" y="2791772"/>
            <a:ext cx="136591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faible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144726" y="2233710"/>
            <a:ext cx="13681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faible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54990" y="3370192"/>
            <a:ext cx="13681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154990" y="3907308"/>
            <a:ext cx="13681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154990" y="4450312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54990" y="4941168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7504" y="891524"/>
            <a:ext cx="62464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Création du référentiel de villes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lieux : Entrepôts, magasins, site Web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catégories de produits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produits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Approvisionnement des entrepôts et magasins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Pricing des produits par magasin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Création de clients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Ventes </a:t>
            </a:r>
            <a:r>
              <a:rPr lang="fr-FR" dirty="0"/>
              <a:t>en magasin ou sur Internet &amp; MAJ des stocks</a:t>
            </a:r>
          </a:p>
        </p:txBody>
      </p:sp>
    </p:spTree>
    <p:extLst>
      <p:ext uri="{BB962C8B-B14F-4D97-AF65-F5344CB8AC3E}">
        <p14:creationId xmlns:p14="http://schemas.microsoft.com/office/powerpoint/2010/main" val="388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370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1 : Création du référentiel de </a:t>
            </a:r>
            <a:r>
              <a:rPr lang="fr-FR" dirty="0" smtClean="0"/>
              <a:t>villes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8588" y="107340"/>
            <a:ext cx="13851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grpSp>
        <p:nvGrpSpPr>
          <p:cNvPr id="51" name="Groupe 50"/>
          <p:cNvGrpSpPr/>
          <p:nvPr/>
        </p:nvGrpSpPr>
        <p:grpSpPr>
          <a:xfrm>
            <a:off x="2754040" y="928191"/>
            <a:ext cx="1352570" cy="871256"/>
            <a:chOff x="723454" y="1367937"/>
            <a:chExt cx="1352570" cy="871256"/>
          </a:xfrm>
        </p:grpSpPr>
        <p:sp>
          <p:nvSpPr>
            <p:cNvPr id="52" name="ZoneTexte 51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53" name="Rogner un rectangle avec un coin du même côté 52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627784" y="764704"/>
            <a:ext cx="1656184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754040" y="2020198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71600" y="3501008"/>
            <a:ext cx="3126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33400 », « Talence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33170</a:t>
            </a:r>
            <a:r>
              <a:rPr lang="fr-FR" dirty="0"/>
              <a:t> », « </a:t>
            </a:r>
            <a:r>
              <a:rPr lang="fr-FR" dirty="0" smtClean="0"/>
              <a:t>Gradignan</a:t>
            </a:r>
            <a:r>
              <a:rPr lang="fr-FR" dirty="0"/>
              <a:t>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13270</a:t>
            </a:r>
            <a:r>
              <a:rPr lang="fr-FR" dirty="0"/>
              <a:t> », « </a:t>
            </a:r>
            <a:r>
              <a:rPr lang="fr-FR" dirty="0" err="1" smtClean="0"/>
              <a:t>Fos-sur-mer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4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536602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: Ajout des lieux : Entrepôts, magasins, site </a:t>
            </a:r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8588" y="107340"/>
            <a:ext cx="13851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814466"/>
            <a:ext cx="1352570" cy="871256"/>
            <a:chOff x="723454" y="1367937"/>
            <a:chExt cx="1352570" cy="871256"/>
          </a:xfrm>
        </p:grpSpPr>
        <p:sp>
          <p:nvSpPr>
            <p:cNvPr id="23" name="ZoneTexte 22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24" name="Rogner un rectangle avec un coin du même côté 23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479696" y="1989759"/>
            <a:ext cx="1184250" cy="1086700"/>
            <a:chOff x="4716016" y="3219219"/>
            <a:chExt cx="1184250" cy="1086700"/>
          </a:xfrm>
        </p:grpSpPr>
        <p:sp>
          <p:nvSpPr>
            <p:cNvPr id="41" name="ZoneTexte 40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42" name="Rogner un rectangle avec un coin du même côté 41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cxnSp>
        <p:nvCxnSpPr>
          <p:cNvPr id="59" name="Connecteur droit 58"/>
          <p:cNvCxnSpPr>
            <a:stCxn id="23" idx="2"/>
            <a:endCxn id="42" idx="3"/>
          </p:cNvCxnSpPr>
          <p:nvPr/>
        </p:nvCxnSpPr>
        <p:spPr>
          <a:xfrm>
            <a:off x="1071821" y="1685722"/>
            <a:ext cx="0" cy="3040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43729" y="1852323"/>
            <a:ext cx="1656184" cy="14305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376983" y="3282907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43729" y="4293095"/>
            <a:ext cx="5431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R », « Magasin de Talence ZAC (33)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I</a:t>
            </a:r>
            <a:r>
              <a:rPr lang="fr-FR" dirty="0"/>
              <a:t> », « </a:t>
            </a:r>
            <a:r>
              <a:rPr lang="fr-FR" dirty="0" smtClean="0"/>
              <a:t>Site Internet vente au public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483768" y="814466"/>
            <a:ext cx="3770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Types lieux :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 R » : Rayons de vente du magasin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smtClean="0"/>
              <a:t>M</a:t>
            </a:r>
            <a:r>
              <a:rPr lang="fr-FR" dirty="0"/>
              <a:t> </a:t>
            </a:r>
            <a:r>
              <a:rPr lang="fr-FR" dirty="0" smtClean="0"/>
              <a:t>» : Partie stocks du </a:t>
            </a:r>
            <a:r>
              <a:rPr lang="fr-FR" dirty="0"/>
              <a:t>magasin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smtClean="0"/>
              <a:t>I</a:t>
            </a:r>
            <a:r>
              <a:rPr lang="fr-FR" dirty="0"/>
              <a:t> </a:t>
            </a:r>
            <a:r>
              <a:rPr lang="fr-FR" dirty="0" smtClean="0"/>
              <a:t>» : Site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 S » : Partie stocks pour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smtClean="0"/>
              <a:t>E » : Entrepôt régional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smtClean="0"/>
              <a:t>P</a:t>
            </a:r>
            <a:r>
              <a:rPr lang="fr-FR" dirty="0"/>
              <a:t> » : </a:t>
            </a:r>
            <a:r>
              <a:rPr lang="fr-FR" dirty="0" smtClean="0"/>
              <a:t>Plateforme logistique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4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8267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ORGANISATION LOGISTIQUE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627784" y="2132856"/>
            <a:ext cx="144016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Plateforme </a:t>
            </a:r>
            <a:r>
              <a:rPr lang="fr-FR" b="1" dirty="0" smtClean="0"/>
              <a:t>logistique 1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5076056" y="2132856"/>
            <a:ext cx="144016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Plateforme </a:t>
            </a:r>
            <a:r>
              <a:rPr lang="fr-FR" b="1" dirty="0" smtClean="0"/>
              <a:t>logistique 2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592682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1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2205850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2</a:t>
            </a:r>
            <a:endParaRPr lang="fr-FR" b="1" dirty="0"/>
          </a:p>
        </p:txBody>
      </p:sp>
      <p:sp>
        <p:nvSpPr>
          <p:cNvPr id="19" name="Rectangle 18"/>
          <p:cNvSpPr/>
          <p:nvPr/>
        </p:nvSpPr>
        <p:spPr>
          <a:xfrm>
            <a:off x="5489226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9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7175589" y="3146306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10</a:t>
            </a:r>
            <a:endParaRPr lang="fr-FR" b="1" dirty="0"/>
          </a:p>
        </p:txBody>
      </p:sp>
      <p:sp>
        <p:nvSpPr>
          <p:cNvPr id="21" name="Rectangle 20"/>
          <p:cNvSpPr/>
          <p:nvPr/>
        </p:nvSpPr>
        <p:spPr>
          <a:xfrm>
            <a:off x="3833042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2043176" y="4880570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 magasin 1</a:t>
            </a:r>
            <a:endParaRPr lang="fr-FR" b="1" dirty="0"/>
          </a:p>
        </p:txBody>
      </p:sp>
      <p:sp>
        <p:nvSpPr>
          <p:cNvPr id="26" name="Rectangle 25"/>
          <p:cNvSpPr/>
          <p:nvPr/>
        </p:nvSpPr>
        <p:spPr>
          <a:xfrm>
            <a:off x="3761034" y="4880570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7" name="Rectangle 26"/>
          <p:cNvSpPr/>
          <p:nvPr/>
        </p:nvSpPr>
        <p:spPr>
          <a:xfrm>
            <a:off x="5489226" y="4880570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Stock magasin </a:t>
            </a:r>
            <a:r>
              <a:rPr lang="fr-FR" b="1" dirty="0" smtClean="0"/>
              <a:t>12</a:t>
            </a:r>
            <a:endParaRPr lang="fr-FR" b="1" dirty="0"/>
          </a:p>
        </p:txBody>
      </p:sp>
      <p:sp>
        <p:nvSpPr>
          <p:cNvPr id="28" name="Rectangle 27"/>
          <p:cNvSpPr/>
          <p:nvPr/>
        </p:nvSpPr>
        <p:spPr>
          <a:xfrm>
            <a:off x="2043176" y="5528642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Rayons magasin 1</a:t>
            </a:r>
            <a:endParaRPr lang="fr-FR" b="1" dirty="0"/>
          </a:p>
        </p:txBody>
      </p:sp>
      <p:sp>
        <p:nvSpPr>
          <p:cNvPr id="29" name="Rectangle 28"/>
          <p:cNvSpPr/>
          <p:nvPr/>
        </p:nvSpPr>
        <p:spPr>
          <a:xfrm>
            <a:off x="3761034" y="5528642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0" name="Rectangle 29"/>
          <p:cNvSpPr/>
          <p:nvPr/>
        </p:nvSpPr>
        <p:spPr>
          <a:xfrm>
            <a:off x="5489226" y="5528642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Rayons </a:t>
            </a:r>
            <a:r>
              <a:rPr lang="fr-FR" b="1" dirty="0"/>
              <a:t>magasin </a:t>
            </a:r>
            <a:r>
              <a:rPr lang="fr-FR" b="1" dirty="0" smtClean="0"/>
              <a:t>12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719" y="561276"/>
            <a:ext cx="1840806" cy="1224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7154" y="5096594"/>
            <a:ext cx="1659632" cy="1659632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stCxn id="30" idx="3"/>
          </p:cNvCxnSpPr>
          <p:nvPr/>
        </p:nvCxnSpPr>
        <p:spPr>
          <a:xfrm>
            <a:off x="6929386" y="5852678"/>
            <a:ext cx="5666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4" idx="2"/>
          </p:cNvCxnSpPr>
          <p:nvPr/>
        </p:nvCxnSpPr>
        <p:spPr>
          <a:xfrm rot="5400000">
            <a:off x="3920787" y="1932569"/>
            <a:ext cx="779492" cy="485178"/>
          </a:xfrm>
          <a:prstGeom prst="bentConnector3">
            <a:avLst>
              <a:gd name="adj1" fmla="val 9985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4" idx="2"/>
          </p:cNvCxnSpPr>
          <p:nvPr/>
        </p:nvCxnSpPr>
        <p:spPr>
          <a:xfrm rot="16200000" flipH="1">
            <a:off x="4424843" y="1913691"/>
            <a:ext cx="779492" cy="522934"/>
          </a:xfrm>
          <a:prstGeom prst="bentConnector3">
            <a:avLst>
              <a:gd name="adj1" fmla="val 9985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2" idx="1"/>
            <a:endCxn id="17" idx="0"/>
          </p:cNvCxnSpPr>
          <p:nvPr/>
        </p:nvCxnSpPr>
        <p:spPr>
          <a:xfrm rot="10800000" flipV="1">
            <a:off x="1312762" y="2456892"/>
            <a:ext cx="1315022" cy="68407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1520" y="4880570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 Internet</a:t>
            </a:r>
            <a:endParaRPr lang="fr-FR" b="1" dirty="0"/>
          </a:p>
        </p:txBody>
      </p:sp>
      <p:sp>
        <p:nvSpPr>
          <p:cNvPr id="46" name="Rectangle 45"/>
          <p:cNvSpPr/>
          <p:nvPr/>
        </p:nvSpPr>
        <p:spPr>
          <a:xfrm>
            <a:off x="251520" y="5528642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Site Internet</a:t>
            </a:r>
            <a:endParaRPr lang="fr-FR" b="1" dirty="0"/>
          </a:p>
        </p:txBody>
      </p:sp>
      <p:cxnSp>
        <p:nvCxnSpPr>
          <p:cNvPr id="43" name="Connecteur en angle 42"/>
          <p:cNvCxnSpPr>
            <a:stCxn id="17" idx="2"/>
            <a:endCxn id="45" idx="0"/>
          </p:cNvCxnSpPr>
          <p:nvPr/>
        </p:nvCxnSpPr>
        <p:spPr>
          <a:xfrm rot="5400000">
            <a:off x="596416" y="4164224"/>
            <a:ext cx="1091530" cy="341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17" idx="2"/>
            <a:endCxn id="25" idx="0"/>
          </p:cNvCxnSpPr>
          <p:nvPr/>
        </p:nvCxnSpPr>
        <p:spPr>
          <a:xfrm rot="16200000" flipH="1">
            <a:off x="1492244" y="3609558"/>
            <a:ext cx="1091530" cy="145049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17" idx="2"/>
            <a:endCxn id="26" idx="0"/>
          </p:cNvCxnSpPr>
          <p:nvPr/>
        </p:nvCxnSpPr>
        <p:spPr>
          <a:xfrm rot="16200000" flipH="1">
            <a:off x="2351173" y="2750629"/>
            <a:ext cx="1091530" cy="316835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en angle 52"/>
          <p:cNvCxnSpPr>
            <a:stCxn id="17" idx="2"/>
            <a:endCxn id="27" idx="0"/>
          </p:cNvCxnSpPr>
          <p:nvPr/>
        </p:nvCxnSpPr>
        <p:spPr>
          <a:xfrm rot="16200000" flipH="1">
            <a:off x="3215269" y="1886533"/>
            <a:ext cx="1091530" cy="489654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stCxn id="2" idx="2"/>
            <a:endCxn id="18" idx="0"/>
          </p:cNvCxnSpPr>
          <p:nvPr/>
        </p:nvCxnSpPr>
        <p:spPr>
          <a:xfrm rot="5400000">
            <a:off x="2956877" y="2749981"/>
            <a:ext cx="360040" cy="42193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16" idx="2"/>
            <a:endCxn id="19" idx="0"/>
          </p:cNvCxnSpPr>
          <p:nvPr/>
        </p:nvCxnSpPr>
        <p:spPr>
          <a:xfrm rot="16200000" flipH="1">
            <a:off x="5822701" y="2754363"/>
            <a:ext cx="360040" cy="41317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16" idx="3"/>
            <a:endCxn id="20" idx="0"/>
          </p:cNvCxnSpPr>
          <p:nvPr/>
        </p:nvCxnSpPr>
        <p:spPr>
          <a:xfrm>
            <a:off x="6516216" y="2456892"/>
            <a:ext cx="1379453" cy="6894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2" idx="2"/>
            <a:endCxn id="21" idx="0"/>
          </p:cNvCxnSpPr>
          <p:nvPr/>
        </p:nvCxnSpPr>
        <p:spPr>
          <a:xfrm rot="16200000" flipH="1">
            <a:off x="3770473" y="2358319"/>
            <a:ext cx="360040" cy="120525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896938" y="1772692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“P”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284906" y="1778834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“P”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19722" y="2771636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“E”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137827" y="2725896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“E”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0" y="4511238"/>
            <a:ext cx="100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-2726" y="6156012"/>
            <a:ext cx="9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“I”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230910" y="4511238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“M”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228184" y="6156012"/>
            <a:ext cx="102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“R”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02642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3 : </a:t>
            </a:r>
            <a:r>
              <a:rPr lang="fr-FR" dirty="0"/>
              <a:t>Ajout des catégories de </a:t>
            </a:r>
            <a:r>
              <a:rPr lang="fr-FR" dirty="0" smtClean="0"/>
              <a:t>produits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96336" y="107340"/>
            <a:ext cx="13681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faible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663874" y="967415"/>
            <a:ext cx="1800200" cy="655813"/>
            <a:chOff x="2411760" y="1340317"/>
            <a:chExt cx="1800200" cy="655813"/>
          </a:xfrm>
        </p:grpSpPr>
        <p:sp>
          <p:nvSpPr>
            <p:cNvPr id="29" name="ZoneTexte 28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30" name="Rogner un rectangle avec un coin du même côté 29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99878" y="1958235"/>
            <a:ext cx="1728192" cy="871256"/>
            <a:chOff x="4427984" y="1328313"/>
            <a:chExt cx="1728192" cy="871256"/>
          </a:xfrm>
        </p:grpSpPr>
        <p:sp>
          <p:nvSpPr>
            <p:cNvPr id="32" name="ZoneTexte 31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ID_UNIVERS_RAYON</a:t>
              </a:r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99878" y="3223513"/>
            <a:ext cx="1734954" cy="871256"/>
            <a:chOff x="6516216" y="1367937"/>
            <a:chExt cx="1734954" cy="871256"/>
          </a:xfrm>
        </p:grpSpPr>
        <p:sp>
          <p:nvSpPr>
            <p:cNvPr id="35" name="ZoneTexte 34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/>
                <a:t>ID_RAYON_FAMILLE</a:t>
              </a:r>
              <a:endParaRPr lang="fr-FR" sz="1400" dirty="0" smtClean="0"/>
            </a:p>
          </p:txBody>
        </p:sp>
        <p:sp>
          <p:nvSpPr>
            <p:cNvPr id="36" name="Rogner un rectangle avec un coin du même côté 35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cxnSp>
        <p:nvCxnSpPr>
          <p:cNvPr id="58" name="Connecteur droit 57"/>
          <p:cNvCxnSpPr>
            <a:stCxn id="29" idx="2"/>
            <a:endCxn id="33" idx="3"/>
          </p:cNvCxnSpPr>
          <p:nvPr/>
        </p:nvCxnSpPr>
        <p:spPr>
          <a:xfrm>
            <a:off x="1563974" y="1623228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32" idx="2"/>
            <a:endCxn id="36" idx="3"/>
          </p:cNvCxnSpPr>
          <p:nvPr/>
        </p:nvCxnSpPr>
        <p:spPr>
          <a:xfrm>
            <a:off x="1563974" y="2829491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9512" y="764704"/>
            <a:ext cx="2736304" cy="46805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872517" y="544522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131840" y="764704"/>
            <a:ext cx="3140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Intérieur et décoration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Jardin et extérieur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097560" y="1924005"/>
            <a:ext cx="4232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Peinture, papiers peints et enduits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Outils à moteur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249959" y="3183255"/>
            <a:ext cx="25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Outils du peintre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56150" y="4350613"/>
            <a:ext cx="2415650" cy="871256"/>
            <a:chOff x="6516215" y="1367937"/>
            <a:chExt cx="2415650" cy="871256"/>
          </a:xfrm>
        </p:grpSpPr>
        <p:sp>
          <p:nvSpPr>
            <p:cNvPr id="21" name="ZoneTexte 2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</a:p>
            <a:p>
              <a:r>
                <a:rPr lang="fr-FR" sz="1400" dirty="0" smtClean="0"/>
                <a:t>ID_FAMILLE_SSFAMILLE</a:t>
              </a:r>
            </a:p>
          </p:txBody>
        </p:sp>
        <p:sp>
          <p:nvSpPr>
            <p:cNvPr id="22" name="Rogner un rectangle avec un coin du même côté 2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23" name="Connecteur droit 22"/>
          <p:cNvCxnSpPr>
            <a:stCxn id="35" idx="2"/>
            <a:endCxn id="22" idx="3"/>
          </p:cNvCxnSpPr>
          <p:nvPr/>
        </p:nvCxnSpPr>
        <p:spPr>
          <a:xfrm flipH="1">
            <a:off x="1563975" y="4094769"/>
            <a:ext cx="3380" cy="255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284249" y="4360138"/>
            <a:ext cx="301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Pinceaux 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Taille-haie </a:t>
            </a:r>
            <a:r>
              <a:rPr lang="fr-FR" dirty="0" smtClean="0"/>
              <a:t> électrique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72170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4 </a:t>
            </a:r>
            <a:r>
              <a:rPr lang="fr-FR" dirty="0"/>
              <a:t>: Ajout des </a:t>
            </a:r>
            <a:r>
              <a:rPr lang="fr-FR" dirty="0" smtClean="0"/>
              <a:t>produits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96336" y="107340"/>
            <a:ext cx="13681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faible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660943" y="2598644"/>
            <a:ext cx="2045052" cy="1733031"/>
            <a:chOff x="355136" y="2612750"/>
            <a:chExt cx="2045052" cy="1733031"/>
          </a:xfrm>
        </p:grpSpPr>
        <p:sp>
          <p:nvSpPr>
            <p:cNvPr id="41" name="ZoneTexte 40"/>
            <p:cNvSpPr txBox="1"/>
            <p:nvPr/>
          </p:nvSpPr>
          <p:spPr>
            <a:xfrm>
              <a:off x="355137" y="2960786"/>
              <a:ext cx="2045051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 smtClean="0"/>
                <a:t>MARQUE_PRODUIT</a:t>
              </a:r>
            </a:p>
            <a:p>
              <a:r>
                <a:rPr lang="fr-FR" sz="1400" dirty="0" smtClean="0"/>
                <a:t>GROSSISTE_PRODUIT</a:t>
              </a:r>
            </a:p>
          </p:txBody>
        </p:sp>
        <p:sp>
          <p:nvSpPr>
            <p:cNvPr id="42" name="Rogner un rectangle avec un coin du même côté 41"/>
            <p:cNvSpPr/>
            <p:nvPr/>
          </p:nvSpPr>
          <p:spPr>
            <a:xfrm>
              <a:off x="355136" y="2612750"/>
              <a:ext cx="2045051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cxnSp>
        <p:nvCxnSpPr>
          <p:cNvPr id="63" name="Connecteur droit 62"/>
          <p:cNvCxnSpPr>
            <a:stCxn id="14" idx="2"/>
            <a:endCxn id="42" idx="3"/>
          </p:cNvCxnSpPr>
          <p:nvPr/>
        </p:nvCxnSpPr>
        <p:spPr>
          <a:xfrm>
            <a:off x="1683468" y="2068008"/>
            <a:ext cx="1" cy="5306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97763" y="2346615"/>
            <a:ext cx="2424256" cy="22345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988630" y="4599552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475643" y="1196752"/>
            <a:ext cx="2415650" cy="871256"/>
            <a:chOff x="6516215" y="1367937"/>
            <a:chExt cx="2415650" cy="871256"/>
          </a:xfrm>
        </p:grpSpPr>
        <p:sp>
          <p:nvSpPr>
            <p:cNvPr id="14" name="ZoneTexte 13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</a:p>
            <a:p>
              <a:r>
                <a:rPr lang="fr-FR" sz="1400" dirty="0" smtClean="0"/>
                <a:t>ID_FAMILLE_SSFAMILLE</a:t>
              </a:r>
            </a:p>
          </p:txBody>
        </p:sp>
        <p:sp>
          <p:nvSpPr>
            <p:cNvPr id="15" name="Rogner un rectangle avec un coin du même côté 14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-36512" y="5157192"/>
            <a:ext cx="929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Rouleau </a:t>
            </a:r>
            <a:r>
              <a:rPr lang="fr-FR" dirty="0" err="1" smtClean="0"/>
              <a:t>antigoutte</a:t>
            </a:r>
            <a:r>
              <a:rPr lang="fr-FR" dirty="0" smtClean="0"/>
              <a:t> L180 »,«</a:t>
            </a:r>
            <a:r>
              <a:rPr lang="fr-FR" dirty="0"/>
              <a:t> 5,95 € », « 20% </a:t>
            </a:r>
            <a:r>
              <a:rPr lang="fr-FR" dirty="0" smtClean="0"/>
              <a:t>»,« Julien S.A. »,«</a:t>
            </a:r>
            <a:r>
              <a:rPr lang="fr-FR" dirty="0"/>
              <a:t> </a:t>
            </a:r>
            <a:r>
              <a:rPr lang="fr-FR" dirty="0" smtClean="0"/>
              <a:t>France Peintures SARL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»,«</a:t>
            </a:r>
            <a:r>
              <a:rPr lang="fr-FR" dirty="0"/>
              <a:t> </a:t>
            </a:r>
            <a:r>
              <a:rPr lang="fr-FR" dirty="0" smtClean="0"/>
              <a:t>101,00 </a:t>
            </a:r>
            <a:r>
              <a:rPr lang="fr-FR" dirty="0"/>
              <a:t>€ </a:t>
            </a:r>
            <a:r>
              <a:rPr lang="fr-FR" dirty="0" smtClean="0"/>
              <a:t>»,«</a:t>
            </a:r>
            <a:r>
              <a:rPr lang="fr-FR" dirty="0"/>
              <a:t> 20% </a:t>
            </a:r>
            <a:r>
              <a:rPr lang="fr-FR" dirty="0" smtClean="0"/>
              <a:t>»,«</a:t>
            </a:r>
            <a:r>
              <a:rPr lang="fr-FR" dirty="0"/>
              <a:t> Roby LTD </a:t>
            </a:r>
            <a:r>
              <a:rPr lang="fr-FR" dirty="0" smtClean="0"/>
              <a:t>»,«</a:t>
            </a:r>
            <a:r>
              <a:rPr lang="fr-FR" dirty="0"/>
              <a:t>Roby LTD »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284249" y="1221318"/>
            <a:ext cx="301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Pinceaux 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Taille-haie </a:t>
            </a:r>
            <a:r>
              <a:rPr lang="fr-FR" dirty="0" smtClean="0"/>
              <a:t> électrique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912</Words>
  <Application>Microsoft Office PowerPoint</Application>
  <PresentationFormat>Affichage à l'écran (4:3)</PresentationFormat>
  <Paragraphs>405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S0075842</cp:lastModifiedBy>
  <cp:revision>73</cp:revision>
  <dcterms:created xsi:type="dcterms:W3CDTF">2015-04-28T11:53:17Z</dcterms:created>
  <dcterms:modified xsi:type="dcterms:W3CDTF">2015-06-09T13:26:23Z</dcterms:modified>
</cp:coreProperties>
</file>