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01" r:id="rId2"/>
    <p:sldId id="333" r:id="rId3"/>
    <p:sldId id="357" r:id="rId4"/>
    <p:sldId id="327" r:id="rId5"/>
    <p:sldId id="343" r:id="rId6"/>
    <p:sldId id="386" r:id="rId7"/>
    <p:sldId id="379" r:id="rId8"/>
    <p:sldId id="387" r:id="rId9"/>
    <p:sldId id="366" r:id="rId10"/>
    <p:sldId id="388" r:id="rId11"/>
    <p:sldId id="389" r:id="rId12"/>
    <p:sldId id="390" r:id="rId13"/>
    <p:sldId id="391" r:id="rId14"/>
    <p:sldId id="334" r:id="rId15"/>
    <p:sldId id="346" r:id="rId16"/>
    <p:sldId id="354" r:id="rId17"/>
    <p:sldId id="352" r:id="rId18"/>
    <p:sldId id="362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83" r:id="rId28"/>
    <p:sldId id="375" r:id="rId29"/>
    <p:sldId id="377" r:id="rId30"/>
    <p:sldId id="363" r:id="rId31"/>
    <p:sldId id="384" r:id="rId32"/>
    <p:sldId id="385" r:id="rId33"/>
    <p:sldId id="353" r:id="rId34"/>
    <p:sldId id="338" r:id="rId35"/>
    <p:sldId id="344" r:id="rId36"/>
    <p:sldId id="345" r:id="rId37"/>
    <p:sldId id="392" r:id="rId38"/>
    <p:sldId id="393" r:id="rId39"/>
    <p:sldId id="394" r:id="rId40"/>
    <p:sldId id="358" r:id="rId41"/>
    <p:sldId id="360" r:id="rId42"/>
    <p:sldId id="361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23/07/2015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23/07/2015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M2SIID-ODE/Projet_OD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43506(v=sql.120)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055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technet.microsoft.com/fr-fr/evalcenter/dn205290.aspx" TargetMode="External"/><Relationship Id="rId4" Type="http://schemas.openxmlformats.org/officeDocument/2006/relationships/hyperlink" Target="http://go.microsoft.com/fwlink/?LinkId=18679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41(v=sql.120)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97(v=sql.120).asp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coffee.com/SQLServer2014_0005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en-us/library/ms143786.asp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-netbeans-jsp-142931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204009.aspx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7052" y="1115452"/>
            <a:ext cx="4174797" cy="461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5476" y="188640"/>
            <a:ext cx="30163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Liaison avec le dépôt Git Hub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9" y="1115452"/>
            <a:ext cx="417646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Sur le client Git Hub : Cliquer sur le « </a:t>
            </a:r>
            <a:r>
              <a:rPr lang="fr-FR" b="1" dirty="0" smtClean="0"/>
              <a:t>+</a:t>
            </a:r>
            <a:r>
              <a:rPr lang="fr-FR" dirty="0" smtClean="0"/>
              <a:t> » en haut à gauche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Sélectionner l’onglet « </a:t>
            </a:r>
            <a:r>
              <a:rPr lang="fr-FR" b="1" dirty="0"/>
              <a:t>Clone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puis le projet « </a:t>
            </a:r>
            <a:r>
              <a:rPr lang="fr-FR" b="1" dirty="0"/>
              <a:t>M2SIID - ODE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b="1" dirty="0" smtClean="0"/>
              <a:t>Clone M2SIID-ODE</a:t>
            </a:r>
            <a:r>
              <a:rPr lang="fr-FR" dirty="0" smtClean="0"/>
              <a:t> » en bas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Un explorateur s’ouvre pour spécifier l’emplacement local où seront sauvées les données chargées depuis Git Hub.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652213" y="11154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60232" y="5229200"/>
            <a:ext cx="2201617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5084261" y="1295472"/>
            <a:ext cx="20800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4288" y="147549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156176" y="2198285"/>
            <a:ext cx="28276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2" idx="2"/>
            <a:endCxn id="23" idx="0"/>
          </p:cNvCxnSpPr>
          <p:nvPr/>
        </p:nvCxnSpPr>
        <p:spPr>
          <a:xfrm>
            <a:off x="7380312" y="1835532"/>
            <a:ext cx="189711" cy="36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3" idx="2"/>
          </p:cNvCxnSpPr>
          <p:nvPr/>
        </p:nvCxnSpPr>
        <p:spPr>
          <a:xfrm>
            <a:off x="7570023" y="2558325"/>
            <a:ext cx="191017" cy="267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75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25843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de fichiers en local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764704"/>
            <a:ext cx="770485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Dans le répertoire local de Git, créer votre fichier / répertoire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Par défaut, Git Hub ajoute automatiquement ces fichiers / dossiers en tant que nouveau « </a:t>
            </a:r>
            <a:r>
              <a:rPr lang="fr-FR" b="1" dirty="0" smtClean="0"/>
              <a:t>change</a:t>
            </a:r>
            <a:r>
              <a:rPr lang="fr-FR" dirty="0" smtClean="0"/>
              <a:t> »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5375548" cy="10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4355976" y="3811833"/>
            <a:ext cx="4188346" cy="9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1763688" y="5310500"/>
            <a:ext cx="5045154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restent sur votre 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738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0883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Commit de fichiers sur Git Hub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483" y="764704"/>
            <a:ext cx="2713658" cy="13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980728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Mettre </a:t>
            </a:r>
            <a:r>
              <a:rPr lang="fr-FR" dirty="0"/>
              <a:t>un titre et un </a:t>
            </a:r>
            <a:r>
              <a:rPr lang="fr-FR" dirty="0" smtClean="0"/>
              <a:t>commentaire, 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puis cliquer sur « COMMIT </a:t>
            </a:r>
            <a:r>
              <a:rPr lang="fr-FR" dirty="0" smtClean="0"/>
              <a:t>TO MASTER »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95536" y="1812940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sont recopiés sur votre repo Git local, donc accessible à vous seul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4384997"/>
            <a:ext cx="758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allant sur la page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projet, vous verrez votre Commit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https://github.com/M2SIID-ODE/Projet_ODE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95536" y="271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 haut à droite, cliquer sur </a:t>
            </a:r>
            <a:r>
              <a:rPr lang="fr-FR" dirty="0"/>
              <a:t>« </a:t>
            </a:r>
            <a:r>
              <a:rPr lang="fr-FR" dirty="0" smtClean="0"/>
              <a:t>SYNC »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3356992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Votre repo Git local est recopié sur le dépôt Git Hub, donc accessible à tout le monde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14581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108" y="5031328"/>
            <a:ext cx="6998740" cy="13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452320" y="2721016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63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Modification de fichiers existants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1913" y="836712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7977" y="843147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1556792"/>
            <a:ext cx="5328592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Vous récupérez les changements des autres développeurs sur votre repo Git local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95537" y="2708920"/>
            <a:ext cx="770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2.  Vous pouvez modifier le fichier, puis suivez les mêmes étapes que précédemment : Commit, puis </a:t>
            </a:r>
            <a:r>
              <a:rPr lang="fr-FR" dirty="0" err="1" smtClean="0"/>
              <a:t>Sync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29238" y="3995772"/>
            <a:ext cx="114126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29238" y="4277995"/>
            <a:ext cx="8763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b="1" dirty="0" err="1" smtClean="0"/>
              <a:t>Commitez</a:t>
            </a:r>
            <a:r>
              <a:rPr lang="fr-FR" b="1" dirty="0" smtClean="0"/>
              <a:t> souvent sous </a:t>
            </a:r>
            <a:r>
              <a:rPr lang="fr-FR" b="1" dirty="0" err="1" smtClean="0"/>
              <a:t>GitHub</a:t>
            </a:r>
            <a:endParaRPr lang="fr-FR" b="1" dirty="0" smtClean="0"/>
          </a:p>
          <a:p>
            <a:r>
              <a:rPr lang="fr-FR" dirty="0" smtClean="0"/>
              <a:t>ça permet la sauvegarde en double de votre travail, et d’éventuelles relecture de votre code par les autres membres</a:t>
            </a:r>
          </a:p>
          <a:p>
            <a:endParaRPr lang="fr-FR" dirty="0"/>
          </a:p>
          <a:p>
            <a:r>
              <a:rPr lang="fr-FR" b="1" dirty="0" smtClean="0"/>
              <a:t>Utilisez Git Hub pour tous les documents </a:t>
            </a:r>
            <a:endParaRPr lang="fr-FR" dirty="0"/>
          </a:p>
          <a:p>
            <a:r>
              <a:rPr lang="fr-FR" dirty="0" smtClean="0"/>
              <a:t>Que ça soit des codes-sources, des scripts SQL, des documents Word, des tableaux Excel…</a:t>
            </a:r>
          </a:p>
        </p:txBody>
      </p:sp>
    </p:spTree>
    <p:extLst>
      <p:ext uri="{BB962C8B-B14F-4D97-AF65-F5344CB8AC3E}">
        <p14:creationId xmlns:p14="http://schemas.microsoft.com/office/powerpoint/2010/main" xmlns="" val="3629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SQL SERVER 2014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129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691680" y="468828"/>
            <a:ext cx="734019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Microsoft SQL Server 2014 </a:t>
            </a:r>
            <a:r>
              <a:rPr lang="fr-FR" dirty="0" smtClean="0"/>
              <a:t>Standard est </a:t>
            </a:r>
            <a:r>
              <a:rPr lang="fr-FR" dirty="0"/>
              <a:t>une édition </a:t>
            </a:r>
            <a:r>
              <a:rPr lang="fr-FR" dirty="0" smtClean="0"/>
              <a:t>« de base » pour l’entreprise.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Cette édition contient </a:t>
            </a:r>
            <a:r>
              <a:rPr lang="fr-FR" dirty="0"/>
              <a:t>la base relationnelle, SSIS, SSRS et SSAS dans le </a:t>
            </a:r>
            <a:r>
              <a:rPr lang="fr-FR" dirty="0" smtClean="0"/>
              <a:t>mode multidimensionnel</a:t>
            </a:r>
            <a:r>
              <a:rPr lang="fr-FR" dirty="0"/>
              <a:t>. 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Elle </a:t>
            </a:r>
            <a:r>
              <a:rPr lang="fr-FR" dirty="0"/>
              <a:t>a pour cible les applications OLTP de taille moyenne, une solution OLAP de </a:t>
            </a:r>
            <a:r>
              <a:rPr lang="fr-FR" dirty="0" smtClean="0"/>
              <a:t>base et </a:t>
            </a:r>
            <a:r>
              <a:rPr lang="fr-FR" dirty="0"/>
              <a:t>le reporting. Les fonctionnalités de chacun des composants sont limitées</a:t>
            </a:r>
            <a:r>
              <a:rPr lang="fr-FR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Sur son site officiel, Microsoft met à disposition gratuitement des version d’essai, complètes mais limitées à </a:t>
            </a:r>
            <a:r>
              <a:rPr lang="fr-FR" dirty="0"/>
              <a:t>180 </a:t>
            </a:r>
            <a:r>
              <a:rPr lang="fr-FR" dirty="0" smtClean="0"/>
              <a:t>jours (Sauf pour la version Express)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5476" y="3284984"/>
            <a:ext cx="1072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63688" y="3314015"/>
            <a:ext cx="72681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T-SQL : </a:t>
            </a:r>
            <a:r>
              <a:rPr lang="fr-FR" b="1" dirty="0" err="1" smtClean="0"/>
              <a:t>Transact</a:t>
            </a:r>
            <a:r>
              <a:rPr lang="fr-FR" b="1" dirty="0" smtClean="0"/>
              <a:t>-SQL.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Langage procédural pour les procédure stockées </a:t>
            </a:r>
            <a:endParaRPr lang="fr-FR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SSIS : SQL Server Integration Service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SSAS : </a:t>
            </a:r>
            <a:r>
              <a:rPr lang="fr-FR" b="1" dirty="0"/>
              <a:t>SQL Server </a:t>
            </a:r>
            <a:r>
              <a:rPr lang="fr-FR" b="1" dirty="0" err="1" smtClean="0"/>
              <a:t>Analysis</a:t>
            </a:r>
            <a:r>
              <a:rPr lang="fr-FR" b="1" dirty="0" smtClean="0"/>
              <a:t>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SSRS : </a:t>
            </a:r>
            <a:r>
              <a:rPr lang="fr-FR" b="1" dirty="0"/>
              <a:t>SQL Server </a:t>
            </a:r>
            <a:r>
              <a:rPr lang="fr-FR" b="1" dirty="0" smtClean="0"/>
              <a:t>Reporting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SSMS : SQL Server Management Studio.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Interface dédié </a:t>
            </a:r>
            <a:r>
              <a:rPr lang="fr-FR" sz="1600" dirty="0"/>
              <a:t>à la gestion des serveurs, ou des instances de serveur.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SSDT : SQL Server Data Tools</a:t>
            </a:r>
            <a:r>
              <a:rPr lang="fr-FR" dirty="0" smtClean="0"/>
              <a:t>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Interface dédiée au développement, dérivé de Visual Studio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915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476" y="151180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23528" y="83671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Système d'exploitation </a:t>
            </a:r>
          </a:p>
          <a:p>
            <a:pPr lvl="1"/>
            <a:r>
              <a:rPr lang="fr-FR" dirty="0" smtClean="0"/>
              <a:t>Windows 8.1 et supérieur      //        Windows </a:t>
            </a:r>
            <a:r>
              <a:rPr lang="fr-FR" dirty="0"/>
              <a:t>Server 2008 </a:t>
            </a:r>
            <a:r>
              <a:rPr lang="fr-FR" dirty="0" smtClean="0"/>
              <a:t>R2 et supérieur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Mémoire RAM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inimum : 1 Go pour </a:t>
            </a:r>
            <a:r>
              <a:rPr lang="fr-FR" dirty="0"/>
              <a:t>SQL </a:t>
            </a:r>
            <a:r>
              <a:rPr lang="fr-FR" dirty="0" smtClean="0"/>
              <a:t>Server   //    4 </a:t>
            </a:r>
            <a:r>
              <a:rPr lang="fr-FR" dirty="0"/>
              <a:t>Go pour </a:t>
            </a:r>
            <a:r>
              <a:rPr lang="fr-FR" dirty="0" smtClean="0"/>
              <a:t>SSRS</a:t>
            </a:r>
          </a:p>
          <a:p>
            <a:pPr lvl="1"/>
            <a:r>
              <a:rPr lang="fr-FR" dirty="0" smtClean="0"/>
              <a:t>Conseillé :  4 </a:t>
            </a:r>
            <a:r>
              <a:rPr lang="fr-FR" dirty="0"/>
              <a:t>Go pour SQL Server   //    </a:t>
            </a:r>
            <a:r>
              <a:rPr lang="fr-FR" dirty="0" smtClean="0"/>
              <a:t>8 </a:t>
            </a:r>
            <a:r>
              <a:rPr lang="fr-FR" dirty="0"/>
              <a:t>Go pour SSRS</a:t>
            </a:r>
          </a:p>
          <a:p>
            <a:pPr lvl="1"/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b="1" dirty="0"/>
              <a:t>Disque-dur </a:t>
            </a:r>
          </a:p>
          <a:p>
            <a:pPr lvl="1"/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Go d'espace disque </a:t>
            </a:r>
            <a:r>
              <a:rPr lang="fr-FR" dirty="0" smtClean="0"/>
              <a:t>disponible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 smtClean="0"/>
              <a:t>Exigences </a:t>
            </a:r>
            <a:r>
              <a:rPr lang="fr-FR" b="1" dirty="0"/>
              <a:t>complètes sur le site de Microsoft</a:t>
            </a:r>
          </a:p>
          <a:p>
            <a:pPr lvl="1"/>
            <a:r>
              <a:rPr lang="fr-FR" dirty="0">
                <a:hlinkClick r:id="rId3"/>
              </a:rPr>
              <a:t>https://msdn.microsoft.com/fr-FR/library/ms143506(v=sql.120).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028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Activez </a:t>
            </a:r>
            <a:r>
              <a:rPr lang="fr-FR" dirty="0" smtClean="0">
                <a:hlinkClick r:id="rId3"/>
              </a:rPr>
              <a:t>Microsoft .Net Framework 3.5 SP1</a:t>
            </a:r>
            <a:r>
              <a:rPr lang="fr-FR" dirty="0" smtClean="0"/>
              <a:t> ou téléchargez et installez </a:t>
            </a:r>
            <a:r>
              <a:rPr lang="fr-FR" dirty="0" smtClean="0">
                <a:hlinkClick r:id="rId4"/>
              </a:rPr>
              <a:t>Microsoft .Net Framework 4.0.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Aller sur la page Microsoft de Microsoft </a:t>
            </a:r>
            <a:r>
              <a:rPr lang="fr-FR" dirty="0"/>
              <a:t>SQL Server </a:t>
            </a:r>
            <a:r>
              <a:rPr lang="fr-FR" dirty="0" smtClean="0"/>
              <a:t>2014 SP1 (Version essai 180 jours)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337136" y="1844824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technet.microsoft.com/fr-fr/evalcenter/dn205290.aspx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94958" y="2571770"/>
            <a:ext cx="392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Choisir la version .ISO (Pour image DVD)</a:t>
            </a:r>
            <a:endParaRPr lang="fr-FR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7544" y="5850964"/>
            <a:ext cx="395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Cliquez sur </a:t>
            </a:r>
            <a:r>
              <a:rPr lang="fr-FR" b="1" dirty="0" smtClean="0"/>
              <a:t>COMMENCER MAINTENANT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8983" y="3284984"/>
            <a:ext cx="5534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6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36096" y="3433564"/>
            <a:ext cx="363016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vous êtes en Windows 64 bits : Version « _x64 </a:t>
            </a:r>
            <a:r>
              <a:rPr lang="fr-FR" sz="1400" dirty="0" smtClean="0"/>
              <a:t>» (Préférable en décisionnel) </a:t>
            </a:r>
            <a:endParaRPr lang="fr-F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1611"/>
            <a:ext cx="34861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945" y="836712"/>
            <a:ext cx="5498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 connecter avec son compte Microsoft Live (Gratuit) ou en créer-un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288" y="3672830"/>
            <a:ext cx="352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883" y="4725144"/>
            <a:ext cx="729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Fichier téléchargé (3,22 Go)</a:t>
            </a:r>
            <a:r>
              <a:rPr lang="fr-FR" dirty="0" smtClean="0"/>
              <a:t> : SQLServer2014SP1-FullSlipstream-x64-FRA.iso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74987" y="3210511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Choisir la langue et la plateforme (32 ou 64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51520" y="5229200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Alternatives à SQL Server 2014 Standard</a:t>
            </a:r>
          </a:p>
          <a:p>
            <a:r>
              <a:rPr lang="fr-FR" dirty="0" smtClean="0"/>
              <a:t>Les versions Entreprise ou Business Intelligence ne sont installables que sur les Windows Server. La version Express ne contient pas SSIS, SSRS et SSAS.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480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Monter l’image ISO (Automatique sous Windows 8)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Exécuter « SETUP.EXE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Installation » puis « New SQL Server stand-</a:t>
            </a:r>
            <a:r>
              <a:rPr lang="fr-FR" dirty="0" err="1" smtClean="0"/>
              <a:t>alone</a:t>
            </a:r>
            <a:r>
              <a:rPr lang="fr-FR" dirty="0"/>
              <a:t> </a:t>
            </a:r>
            <a:r>
              <a:rPr lang="fr-FR" dirty="0" smtClean="0"/>
              <a:t>… 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241" y="3140968"/>
            <a:ext cx="7629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2595" y="370562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96851" y="3514688"/>
            <a:ext cx="4771910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" idx="3"/>
            <a:endCxn id="17" idx="1"/>
          </p:cNvCxnSpPr>
          <p:nvPr/>
        </p:nvCxnSpPr>
        <p:spPr>
          <a:xfrm flipV="1">
            <a:off x="1756691" y="3826179"/>
            <a:ext cx="1440160" cy="5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51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DES POSTES DE DEVELOPPEMENT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Nous allons utiliser la version d’essai (Et non l’express)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5732" y="836712"/>
            <a:ext cx="3057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321" y="2492896"/>
            <a:ext cx="765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Contrat de License : La participation au CEIP est facultative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8559" y="2943225"/>
            <a:ext cx="5553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1404" y="4797152"/>
            <a:ext cx="5381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7" y="4293096"/>
            <a:ext cx="867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Microsoft Updates : Je recommande vivement les mises à jour (Failles de sécurité notamment)</a:t>
            </a:r>
          </a:p>
        </p:txBody>
      </p:sp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520" y="836712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Tests des prérequis : Le Warning sur le Firewall est sans importance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6045"/>
            <a:ext cx="4640213" cy="263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8082" y="3843063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Setup </a:t>
            </a:r>
            <a:r>
              <a:rPr lang="fr-FR" dirty="0" err="1" smtClean="0"/>
              <a:t>Role</a:t>
            </a:r>
            <a:r>
              <a:rPr lang="fr-FR" dirty="0" smtClean="0"/>
              <a:t> : Choisir « SQL Server </a:t>
            </a:r>
            <a:r>
              <a:rPr lang="fr-FR" dirty="0" err="1" smtClean="0"/>
              <a:t>Features</a:t>
            </a:r>
            <a:r>
              <a:rPr lang="fr-FR" dirty="0" smtClean="0"/>
              <a:t> »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0783" y="4212395"/>
            <a:ext cx="4834533" cy="19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- 4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9512" y="836712"/>
            <a:ext cx="439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les développeurs Business Intelligence</a:t>
            </a:r>
          </a:p>
          <a:p>
            <a:r>
              <a:rPr lang="fr-FR" dirty="0" smtClean="0"/>
              <a:t>&gt; Equipe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3576"/>
            <a:ext cx="29527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32040" y="838453"/>
            <a:ext cx="4061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les développeurs Java</a:t>
            </a:r>
          </a:p>
          <a:p>
            <a:r>
              <a:rPr lang="fr-FR" dirty="0" smtClean="0"/>
              <a:t>&gt; Equipe 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118" y="1543576"/>
            <a:ext cx="29622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4572000" y="838453"/>
            <a:ext cx="0" cy="5542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- 5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la partie inférieur : Les </a:t>
            </a:r>
            <a:r>
              <a:rPr lang="fr-FR" dirty="0" err="1" smtClean="0"/>
              <a:t>paths</a:t>
            </a:r>
            <a:r>
              <a:rPr lang="fr-FR" dirty="0" smtClean="0"/>
              <a:t> vers les répertoires d’installation des softs (Mais pas des données…)</a:t>
            </a:r>
          </a:p>
          <a:p>
            <a:r>
              <a:rPr lang="fr-FR" dirty="0"/>
              <a:t>D</a:t>
            </a:r>
            <a:r>
              <a:rPr lang="fr-FR" dirty="0" smtClean="0"/>
              <a:t>e préférence sur le disque le plus rapide possible, même sans beaucoup d’espace (SSD)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1222" y="1985513"/>
            <a:ext cx="5429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607" y="3234906"/>
            <a:ext cx="639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tests de prérequis : Chez moi, il manque le .NET </a:t>
            </a:r>
            <a:r>
              <a:rPr lang="fr-FR" dirty="0" err="1" smtClean="0"/>
              <a:t>framework</a:t>
            </a:r>
            <a:r>
              <a:rPr lang="fr-FR" dirty="0" smtClean="0"/>
              <a:t> 3.5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358" y="3717032"/>
            <a:ext cx="5600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- 6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38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Ouvrir les ajouts de fonctionnalités Windows, pour y sélectionner le Framework 3.5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dirty="0" err="1" smtClean="0"/>
              <a:t>Re-Run</a:t>
            </a:r>
            <a:r>
              <a:rPr lang="fr-FR" dirty="0"/>
              <a:t> </a:t>
            </a:r>
            <a:r>
              <a:rPr lang="fr-FR" dirty="0" smtClean="0"/>
              <a:t>» pour refaire le test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3044"/>
            <a:ext cx="4705896" cy="79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6945" y="2348880"/>
            <a:ext cx="2926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Garder l’instance par défaut :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3598" y="2636912"/>
            <a:ext cx="2762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4347" y="4581128"/>
            <a:ext cx="70961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0659" y="3861048"/>
            <a:ext cx="8545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Côté services, je vous propose la configuration suivante pour épargner votre PC lorsque vous ne travaillez pas sur le projet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SERVER CONFIGURATION</a:t>
            </a:r>
          </a:p>
          <a:p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comptes de connexion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Sélectionner « Mixed mode 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Préciser un mot de passe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liquer sur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user »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Ainsi, le compte Windows actuel sera le login pour vous connecter à SQL Server en tant qu’administrateur de la base.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- 8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237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DATA DIRECTORIES</a:t>
            </a:r>
          </a:p>
          <a:p>
            <a:endParaRPr lang="fr-FR" b="1" dirty="0" smtClean="0"/>
          </a:p>
          <a:p>
            <a:r>
              <a:rPr lang="fr-FR" dirty="0" smtClean="0"/>
              <a:t>Préciser les </a:t>
            </a:r>
            <a:r>
              <a:rPr lang="fr-FR" dirty="0" err="1" smtClean="0"/>
              <a:t>Paths</a:t>
            </a:r>
            <a:r>
              <a:rPr lang="fr-FR" dirty="0" smtClean="0"/>
              <a:t> de stockage des données de la base SQL Server . </a:t>
            </a:r>
          </a:p>
          <a:p>
            <a:r>
              <a:rPr lang="fr-FR" dirty="0" smtClean="0"/>
              <a:t>Préférer un disque avec une dizaine de Go disponibles (Mais pas le plus gros, vous en aurez besoins pour SSAS !)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30992" y="314096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://technet.microsoft.com/en-us/library/cc281941(v=sql.120).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796245" cy="27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- 9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8994" y="1556792"/>
            <a:ext cx="387930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1520" y="97143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SERVER CONFIGURATION</a:t>
            </a:r>
          </a:p>
          <a:p>
            <a:endParaRPr lang="fr-FR" b="1" dirty="0"/>
          </a:p>
          <a:p>
            <a:r>
              <a:rPr lang="fr-FR" dirty="0" smtClean="0"/>
              <a:t>Choisir le server mode « </a:t>
            </a:r>
            <a:r>
              <a:rPr lang="fr-FR" b="1" dirty="0" smtClean="0"/>
              <a:t>Multidimensionnel</a:t>
            </a:r>
            <a:r>
              <a:rPr lang="fr-FR" dirty="0" smtClean="0"/>
              <a:t>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744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Créer le compte de l’administrateur SSAS, comme on l’a fait pour SQL Server :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113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- 10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8964" y="908720"/>
            <a:ext cx="84226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DATA DIRECTORIES</a:t>
            </a:r>
          </a:p>
          <a:p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Préciser les </a:t>
            </a:r>
            <a:r>
              <a:rPr lang="fr-FR" dirty="0" err="1"/>
              <a:t>Paths</a:t>
            </a:r>
            <a:r>
              <a:rPr lang="fr-FR" dirty="0"/>
              <a:t> de stockage des données de la </a:t>
            </a:r>
            <a:r>
              <a:rPr lang="fr-FR" dirty="0" smtClean="0"/>
              <a:t>base OLAP (SSAS)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Utilisez votre plus gros disque, </a:t>
            </a:r>
            <a:r>
              <a:rPr lang="fr-FR" dirty="0"/>
              <a:t>avec une </a:t>
            </a:r>
            <a:r>
              <a:rPr lang="fr-FR" dirty="0" smtClean="0"/>
              <a:t>centaine de </a:t>
            </a:r>
            <a:r>
              <a:rPr lang="fr-FR" dirty="0"/>
              <a:t>Go </a:t>
            </a:r>
            <a:r>
              <a:rPr lang="fr-FR" dirty="0" smtClean="0"/>
              <a:t>disponibles.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Si vous avez plusieurs disques-durs physiques, stockez séparément la base SQL Server et la base OLAP.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285293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://technet.microsoft.com/en-us/library/cc281997(v=sql.120).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684" y="3203972"/>
            <a:ext cx="7708130" cy="31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1043444"/>
            <a:ext cx="830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le profil </a:t>
            </a:r>
            <a:r>
              <a:rPr lang="fr-FR" b="1" dirty="0" smtClean="0"/>
              <a:t>Développeur Business Intelligence</a:t>
            </a:r>
            <a:r>
              <a:rPr lang="fr-FR" dirty="0" smtClean="0"/>
              <a:t>, qui doit installer SSRS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3712" y="1814905"/>
            <a:ext cx="5895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7817" y="43558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dirty="0" smtClean="0"/>
              <a:t>tous les profils </a:t>
            </a:r>
            <a:r>
              <a:rPr lang="fr-FR" dirty="0" smtClean="0"/>
              <a:t>: Lancer le processus d’installation 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9351" y="5079454"/>
            <a:ext cx="62007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0276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258665" y="1504816"/>
            <a:ext cx="62646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lots 2 et 3, on distingue deux équipes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Business Intelligence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Java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Les logiciels requis ne sont pas les mêmes, mais rien n’empêche de tout installer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39" y="159322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6289" y="220474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5476" y="188640"/>
            <a:ext cx="100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2710661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Accès aux services Windows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Dans la zone de recherche, taper « </a:t>
            </a:r>
            <a:r>
              <a:rPr lang="fr-FR" b="1" dirty="0" err="1" smtClean="0"/>
              <a:t>services.msc</a:t>
            </a:r>
            <a:r>
              <a:rPr lang="fr-FR" dirty="0" smtClean="0"/>
              <a:t>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902" y="4017838"/>
            <a:ext cx="5165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Démarrage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arrêtés, cliquer-droit pour le menu contextuel &gt; « </a:t>
            </a:r>
            <a:r>
              <a:rPr lang="fr-FR" b="1" dirty="0" smtClean="0"/>
              <a:t>Démarrer</a:t>
            </a:r>
            <a:r>
              <a:rPr lang="fr-FR" dirty="0" smtClean="0"/>
              <a:t> »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36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0902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Arrêt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démarrés, cliquer-droit pour le menu contextuel &gt; « </a:t>
            </a:r>
            <a:r>
              <a:rPr lang="fr-FR" b="1" dirty="0" smtClean="0"/>
              <a:t>Arrêter</a:t>
            </a:r>
            <a:r>
              <a:rPr lang="fr-FR" dirty="0" smtClean="0"/>
              <a:t>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79954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But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Lors de l’installation, nous avons paramétrés les services de SQL Server en démarrage manuel, afin de ne pas surcharger votre PC en dehors des périodes de développent.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Avant de développer, il faudra démarrer les services associés à SQL Server.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En fin de développement, vous pouvez les arrêter.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940152" y="2491288"/>
            <a:ext cx="2705100" cy="1362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36771" y="3273747"/>
            <a:ext cx="2595669" cy="371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36771" y="2480122"/>
            <a:ext cx="2595669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244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37622"/>
            <a:ext cx="5832648" cy="40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764704"/>
            <a:ext cx="8732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Tester son installation avec </a:t>
            </a:r>
            <a:r>
              <a:rPr lang="fr-FR" b="1" dirty="0" smtClean="0"/>
              <a:t>SSMS :</a:t>
            </a:r>
          </a:p>
          <a:p>
            <a:endParaRPr lang="fr-FR" b="1" dirty="0"/>
          </a:p>
          <a:p>
            <a:r>
              <a:rPr lang="fr-FR" dirty="0" smtClean="0"/>
              <a:t>         Vérifier que les services de SQL Server soient démarrés.</a:t>
            </a:r>
            <a:endParaRPr lang="fr-FR" dirty="0"/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Sous Windows 7 </a:t>
            </a:r>
            <a:r>
              <a:rPr lang="fr-FR" dirty="0" smtClean="0"/>
              <a:t>: 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</a:t>
            </a:r>
            <a:r>
              <a:rPr lang="fr-FR" b="1" dirty="0" smtClean="0"/>
              <a:t>Applications</a:t>
            </a:r>
            <a:r>
              <a:rPr lang="fr-FR" dirty="0" smtClean="0"/>
              <a:t> &gt; </a:t>
            </a:r>
            <a:r>
              <a:rPr lang="fr-FR" b="1" dirty="0" smtClean="0"/>
              <a:t>SQL Server 2014 </a:t>
            </a:r>
            <a:r>
              <a:rPr lang="fr-FR" dirty="0" smtClean="0"/>
              <a:t>&gt; </a:t>
            </a:r>
            <a:r>
              <a:rPr lang="fr-FR" b="1" dirty="0" smtClean="0"/>
              <a:t>SSMS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Sous Windows 8 </a:t>
            </a:r>
            <a:r>
              <a:rPr lang="fr-FR" dirty="0"/>
              <a:t>: </a:t>
            </a:r>
            <a:r>
              <a:rPr lang="fr-FR" dirty="0" smtClean="0"/>
              <a:t>Lancer la tuile </a:t>
            </a:r>
            <a:r>
              <a:rPr lang="fr-FR" b="1" dirty="0" smtClean="0"/>
              <a:t>SSMS  </a:t>
            </a:r>
          </a:p>
        </p:txBody>
      </p:sp>
      <p:pic>
        <p:nvPicPr>
          <p:cNvPr id="1026" name="Picture 2" descr="http://www.adhd-app.com/wp-content/uploads/2013/02/attenti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014" y="1268760"/>
            <a:ext cx="565807" cy="4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44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- 13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SQL Server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 smtClean="0"/>
              <a:t>: Nom de votre 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/>
              <a:t>« Windows </a:t>
            </a:r>
            <a:r>
              <a:rPr lang="fr-FR" dirty="0" err="1"/>
              <a:t>authentication</a:t>
            </a:r>
            <a:r>
              <a:rPr lang="fr-FR" dirty="0"/>
              <a:t> »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222" y="4241120"/>
            <a:ext cx="40324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OLAP – SSAS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Analysis</a:t>
            </a:r>
            <a:r>
              <a:rPr lang="fr-FR" dirty="0" smtClean="0"/>
              <a:t> Services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/>
              <a:t>: Nom de votre </a:t>
            </a:r>
            <a:r>
              <a:rPr lang="fr-FR" dirty="0" smtClean="0"/>
              <a:t>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/>
              <a:t> </a:t>
            </a:r>
            <a:r>
              <a:rPr lang="fr-FR" dirty="0" smtClean="0"/>
              <a:t>: « Windows </a:t>
            </a:r>
            <a:r>
              <a:rPr lang="fr-FR" dirty="0" err="1" smtClean="0"/>
              <a:t>authentication</a:t>
            </a:r>
            <a:r>
              <a:rPr lang="fr-FR" dirty="0" smtClean="0"/>
              <a:t>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860032" y="836712"/>
            <a:ext cx="3744416" cy="284439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860032" y="3798040"/>
            <a:ext cx="3744416" cy="28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5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23042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Installation alternative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7502" y="982469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COMPLEMENT</a:t>
            </a:r>
            <a:r>
              <a:rPr lang="fr-FR" dirty="0" smtClean="0"/>
              <a:t> : Procédure </a:t>
            </a:r>
            <a:r>
              <a:rPr lang="fr-FR" dirty="0"/>
              <a:t>décrite sur ce site :</a:t>
            </a:r>
          </a:p>
          <a:p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www.sqlcoffee.com/SQLServer2014_0005.htm</a:t>
            </a: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7502" y="1935416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des composants à installer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0112848"/>
              </p:ext>
            </p:extLst>
          </p:nvPr>
        </p:nvGraphicFramePr>
        <p:xfrm>
          <a:off x="107522" y="2337902"/>
          <a:ext cx="878497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9"/>
                <a:gridCol w="1008112"/>
                <a:gridCol w="115212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Composant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 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Database Engine Service 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err="1" smtClean="0">
                          <a:effectLst/>
                        </a:rPr>
                        <a:t>Mais</a:t>
                      </a:r>
                      <a:r>
                        <a:rPr lang="en-US" dirty="0" smtClean="0">
                          <a:effectLst/>
                        </a:rPr>
                        <a:t> pas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smtClean="0">
                          <a:effectLst/>
                        </a:rPr>
                        <a:t>Replication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Full text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Data quality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Analysis</a:t>
                      </a:r>
                      <a:r>
                        <a:rPr lang="fr-FR" b="1" dirty="0" smtClean="0"/>
                        <a:t>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Reporting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Client Tools </a:t>
                      </a:r>
                      <a:r>
                        <a:rPr lang="fr-FR" b="1" dirty="0" err="1" smtClean="0"/>
                        <a:t>connectivity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Integration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–</a:t>
                      </a:r>
                      <a:r>
                        <a:rPr lang="fr-FR" b="1" baseline="0" dirty="0" smtClean="0"/>
                        <a:t> basics </a:t>
                      </a:r>
                      <a:r>
                        <a:rPr lang="fr-FR" b="0" baseline="0" dirty="0" smtClean="0"/>
                        <a:t>et </a:t>
                      </a: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-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complete</a:t>
                      </a:r>
                      <a:endParaRPr lang="fr-F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Client </a:t>
                      </a:r>
                      <a:r>
                        <a:rPr lang="fr-FR" b="1" dirty="0" err="1" smtClean="0"/>
                        <a:t>Connectivity</a:t>
                      </a:r>
                      <a:r>
                        <a:rPr lang="fr-FR" b="1" dirty="0" smtClean="0"/>
                        <a:t> SDK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8948" y="56612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Détails de chaque composant sur le site de Microsoft : </a:t>
            </a:r>
          </a:p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msdn.microsoft.com/en-us/library/ms143786.aspx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6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JAVA / NETBEANS / GLASSFISH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421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7503" y="116632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77281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http://</a:t>
            </a:r>
            <a:r>
              <a:rPr lang="fr-FR" sz="1600" dirty="0" smtClean="0">
                <a:hlinkClick r:id="rId3"/>
              </a:rPr>
              <a:t>www.oracle.com/technetwork/java/javase/downloads/jdk-netbeans-jsp-142931.html</a:t>
            </a:r>
            <a:endParaRPr lang="fr-FR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95536" y="836711"/>
            <a:ext cx="790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Il </a:t>
            </a:r>
            <a:r>
              <a:rPr lang="fr-FR" dirty="0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récuperer</a:t>
            </a:r>
            <a:r>
              <a:rPr lang="en-US" dirty="0" smtClean="0"/>
              <a:t> le bundle JDK, NetBeans et Glassfish </a:t>
            </a:r>
            <a:r>
              <a:rPr lang="en-US" dirty="0" err="1" smtClean="0"/>
              <a:t>sur</a:t>
            </a:r>
            <a:r>
              <a:rPr lang="en-US" dirty="0" smtClean="0"/>
              <a:t> le site </a:t>
            </a:r>
            <a:r>
              <a:rPr lang="en-US" dirty="0" err="1" smtClean="0"/>
              <a:t>officiel</a:t>
            </a:r>
            <a:r>
              <a:rPr lang="en-US" dirty="0" smtClean="0"/>
              <a:t> </a:t>
            </a:r>
            <a:r>
              <a:rPr lang="en-US" dirty="0" err="1" smtClean="0"/>
              <a:t>d’Oracle</a:t>
            </a:r>
            <a:r>
              <a:rPr lang="en-US" dirty="0" smtClean="0"/>
              <a:t>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83557"/>
            <a:ext cx="4848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9125" y="4903812"/>
            <a:ext cx="523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5536" y="1264414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JDK 8u45 et NetBeans 8.0.2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7544" y="398048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Si vous êtes en Windows 64 bits, la version « _x64 » est faite pour vous !</a:t>
            </a:r>
          </a:p>
          <a:p>
            <a:r>
              <a:rPr lang="fr-FR" dirty="0" smtClean="0"/>
              <a:t>En cas de doute, choisissez la version « _x86 » en 32 bits, qui tourne à la fois sur les x64 et x86.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1680" y="5811950"/>
            <a:ext cx="5346195" cy="4253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067358" y="2996952"/>
            <a:ext cx="1872208" cy="4253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95536" y="219557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Accepter le contrat de </a:t>
            </a:r>
            <a:r>
              <a:rPr lang="fr-FR" dirty="0" err="1" smtClean="0"/>
              <a:t>license</a:t>
            </a:r>
            <a:r>
              <a:rPr lang="fr-FR" dirty="0" smtClean="0"/>
              <a:t>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66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00084" y="3501008"/>
            <a:ext cx="6174432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Alternative à Oracle JDK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Par souci de compatibilité, conservez la JDK </a:t>
            </a:r>
            <a:r>
              <a:rPr lang="fr-FR" dirty="0" smtClean="0"/>
              <a:t>d’Oracle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Alternative </a:t>
            </a:r>
            <a:r>
              <a:rPr lang="fr-FR" b="1" dirty="0"/>
              <a:t>à </a:t>
            </a:r>
            <a:r>
              <a:rPr lang="fr-FR" b="1" dirty="0" err="1"/>
              <a:t>NetBeans</a:t>
            </a:r>
            <a:r>
              <a:rPr lang="fr-FR" b="1" dirty="0"/>
              <a:t> EE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Eclipse ou tout autre IDE de </a:t>
            </a:r>
            <a:r>
              <a:rPr lang="fr-FR" dirty="0" smtClean="0"/>
              <a:t>développement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Alternative </a:t>
            </a:r>
            <a:r>
              <a:rPr lang="fr-FR" b="1" dirty="0"/>
              <a:t>à </a:t>
            </a:r>
            <a:r>
              <a:rPr lang="fr-FR" b="1" dirty="0" err="1"/>
              <a:t>GlassFish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err="1"/>
              <a:t>Tomcat</a:t>
            </a:r>
            <a:r>
              <a:rPr lang="fr-FR" dirty="0"/>
              <a:t> ou tout autre serveur applicatif supportant Java </a:t>
            </a:r>
            <a:r>
              <a:rPr lang="fr-FR" dirty="0" smtClean="0"/>
              <a:t>1.8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2" y="2973206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Alternatives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5576" y="635784"/>
            <a:ext cx="61744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Lancer le fichier téléchargé et suivre l’installeur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Activer la recherche auto des MAJ Java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Sous Windows 8, le PATH sera positionné automatiquement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66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lvl="0"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SQL Server Data Tools Business Intelligence (SSDT BI)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421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6" name="ZoneTexte 3"/>
          <p:cNvSpPr/>
          <p:nvPr/>
        </p:nvSpPr>
        <p:spPr>
          <a:xfrm>
            <a:off x="107640" y="116640"/>
            <a:ext cx="1692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Téléchargement</a:t>
            </a:r>
          </a:p>
        </p:txBody>
      </p:sp>
      <p:sp>
        <p:nvSpPr>
          <p:cNvPr id="8" name="Rectangle 5"/>
          <p:cNvSpPr/>
          <p:nvPr/>
        </p:nvSpPr>
        <p:spPr>
          <a:xfrm>
            <a:off x="539552" y="1052736"/>
            <a:ext cx="7776801" cy="10901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Ouvrez le lien :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  <a:hlinkClick r:id="rId3"/>
              </a:rPr>
              <a:t>https://msdn.microsoft.com/en-us/library/mt204009.aspx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 bas de page téléchargez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SSDT BI </a:t>
            </a:r>
            <a:r>
              <a:rPr lang="fr-FR" sz="180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»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(Et non « SSDT »)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611560" y="2466176"/>
            <a:ext cx="8404184" cy="35551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4" name="ZoneTexte 3"/>
          <p:cNvSpPr/>
          <p:nvPr/>
        </p:nvSpPr>
        <p:spPr>
          <a:xfrm>
            <a:off x="107640" y="116640"/>
            <a:ext cx="1692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Installation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39" y="635760"/>
            <a:ext cx="6174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Lancez l'exécutable et suivez les instructions d'installation 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1403648" y="1124744"/>
            <a:ext cx="6576817" cy="5067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555776" y="260648"/>
            <a:ext cx="6264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chaque poste, il faudra installer :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Gestionnaire de code-sources Git</a:t>
            </a:r>
            <a:r>
              <a:rPr lang="fr-FR" dirty="0" smtClean="0"/>
              <a:t>, pour archiver les codes sources des développements (Documentation, code Java, scripts SQL…) sur la plateforme </a:t>
            </a:r>
            <a:r>
              <a:rPr lang="fr-FR" dirty="0" err="1" smtClean="0"/>
              <a:t>GitHub</a:t>
            </a:r>
            <a:r>
              <a:rPr lang="fr-FR" dirty="0" smtClean="0"/>
              <a:t>, gratuite pour les projets en Open-source.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Utile aux 2 équipes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Serveur de base de données SQL Server 2014 Standard</a:t>
            </a:r>
            <a:r>
              <a:rPr lang="fr-FR" dirty="0" smtClean="0"/>
              <a:t>, et sa suite d’outils associés.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En fonction de l’équipe, certains composantes seront installés ou non.</a:t>
            </a:r>
          </a:p>
          <a:p>
            <a:pPr marL="285750" indent="-285750"/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SQL Server Data Tools (SSDT)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Pour pouvoir construire et manipuler le cube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Oracle JDK / </a:t>
            </a:r>
            <a:r>
              <a:rPr lang="fr-FR" b="1" dirty="0" err="1"/>
              <a:t>NetBeans</a:t>
            </a:r>
            <a:r>
              <a:rPr lang="fr-FR" b="1" dirty="0" smtClean="0"/>
              <a:t> / </a:t>
            </a:r>
            <a:r>
              <a:rPr lang="fr-FR" b="1" dirty="0" err="1" smtClean="0"/>
              <a:t>Glassfish</a:t>
            </a:r>
            <a:r>
              <a:rPr lang="fr-FR" b="1" dirty="0" smtClean="0"/>
              <a:t> </a:t>
            </a:r>
            <a:r>
              <a:rPr lang="fr-FR" dirty="0" smtClean="0"/>
              <a:t>pour les développements Java. Cette combinaison est notamment utilisée dans le cours </a:t>
            </a:r>
            <a:r>
              <a:rPr lang="fr-FR" dirty="0"/>
              <a:t>D314 - Ingénierie des systèmes à base de </a:t>
            </a:r>
            <a:r>
              <a:rPr lang="fr-FR" dirty="0" smtClean="0"/>
              <a:t>services.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Seulement </a:t>
            </a:r>
            <a:r>
              <a:rPr lang="fr-FR" dirty="0">
                <a:solidFill>
                  <a:srgbClr val="00B050"/>
                </a:solidFill>
              </a:rPr>
              <a:t>utiles pour l’équipe 2.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5656" y="486916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32228" y="269165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75656" y="2691658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32228" y="1052736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475656" y="1052736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32228" y="407707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475656" y="4077072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55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 MOT DE LA FIN…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7922" y="768797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inkbug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2918" y="5169871"/>
            <a:ext cx="1613262" cy="12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38" y="98167"/>
            <a:ext cx="22825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Côté communication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2970" y="692696"/>
            <a:ext cx="693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Communication d’équipe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Nous allons </a:t>
            </a:r>
            <a:r>
              <a:rPr lang="fr-FR" dirty="0" smtClean="0"/>
              <a:t>privilégier </a:t>
            </a:r>
            <a:r>
              <a:rPr lang="fr-FR" dirty="0"/>
              <a:t>SKYPE pour </a:t>
            </a:r>
            <a:r>
              <a:rPr lang="fr-FR" dirty="0" smtClean="0"/>
              <a:t>les visio-conférences hebdomadaires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Entre-temps, vous </a:t>
            </a:r>
            <a:r>
              <a:rPr lang="fr-FR" dirty="0"/>
              <a:t>pouvez m’envoyer un mail à </a:t>
            </a:r>
            <a:r>
              <a:rPr lang="fr-FR" u="sng" dirty="0" err="1">
                <a:solidFill>
                  <a:schemeClr val="tx2"/>
                </a:solidFill>
              </a:rPr>
              <a:t>olivier.essner</a:t>
            </a:r>
            <a:r>
              <a:rPr lang="fr-FR" u="sng" dirty="0">
                <a:solidFill>
                  <a:schemeClr val="tx2"/>
                </a:solidFill>
              </a:rPr>
              <a:t> (at) </a:t>
            </a:r>
            <a:r>
              <a:rPr lang="fr-FR" u="sng" dirty="0" smtClean="0">
                <a:solidFill>
                  <a:schemeClr val="tx2"/>
                </a:solidFill>
              </a:rPr>
              <a:t>free.fr </a:t>
            </a:r>
            <a:r>
              <a:rPr lang="fr-FR" dirty="0" smtClean="0"/>
              <a:t>Penser à mettre tout le monde en copie des échanges de mails !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72000" y="2738824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err="1" smtClean="0"/>
              <a:t>Keep</a:t>
            </a:r>
            <a:r>
              <a:rPr lang="fr-FR" b="1" dirty="0" smtClean="0"/>
              <a:t> </a:t>
            </a:r>
            <a:r>
              <a:rPr lang="fr-FR" b="1" dirty="0" err="1" smtClean="0"/>
              <a:t>it</a:t>
            </a:r>
            <a:r>
              <a:rPr lang="fr-FR" b="1" dirty="0" smtClean="0"/>
              <a:t> simple </a:t>
            </a:r>
            <a:r>
              <a:rPr lang="fr-FR" b="1" dirty="0"/>
              <a:t>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En 3 mois de travail, les enseignants du Master ne nous demandent pas un projet « techniquement  parfait  » mais « un projet qui marche </a:t>
            </a:r>
            <a:r>
              <a:rPr lang="fr-FR" dirty="0" smtClean="0"/>
              <a:t>»…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5104055"/>
            <a:ext cx="67093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En cas de blocage ou de bug récalcitrant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N’hésitez pas à demander de l’aide aux autres membres de notre équipe. Nos compétences &amp; expériences pro sont variées, il est donc très probable que l’un d’entre nous ai déjà votre solution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884" y="2239543"/>
            <a:ext cx="4120108" cy="255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81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Début du projet le lundi 22/06/2015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2315153" y="4365104"/>
            <a:ext cx="494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D’ici là, bonne chance pour les examens de Juin !</a:t>
            </a:r>
            <a:endParaRPr lang="fr-FR" dirty="0" smtClean="0"/>
          </a:p>
        </p:txBody>
      </p:sp>
      <p:pic>
        <p:nvPicPr>
          <p:cNvPr id="2050" name="Picture 2" descr="http://www.google.fr/url?source=imglanding&amp;ct=img&amp;q=http://www.michel-vaillant.com/upload/content/photo116_399.jpg&amp;sa=X&amp;ei=q-Z2VZ7nNcvSUevMgIAM&amp;ved=0CAkQ8wc&amp;usg=AFQjCNHFgmCGio-hujBTxCHvB0YLGczseA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106" y="4077072"/>
            <a:ext cx="1681847" cy="16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http://www.google.fr/url?source=imglanding&amp;ct=img&amp;q=http://ekladata.com/YKU_jsvfwxIZQ1YuqO-wR9wcIgc.jpg&amp;sa=X&amp;ei=2-Z2VcOBGMn5UIWwgugG&amp;ved=0CAkQ8wc&amp;usg=AFQjCNGS6MN2WXzseH5fPJnsyY-kAJjhl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1186" y="419037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GIT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352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2014" y="908720"/>
            <a:ext cx="851470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L‘architecture Git avec Git Hub se fonde sur 3 espaces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dépôt Git Hub</a:t>
            </a:r>
            <a:r>
              <a:rPr lang="fr-FR" dirty="0" smtClean="0"/>
              <a:t>, hébergé sur les serveurs de ce site. Il est ouvert à tout le monde en lecture (Projet Open-source) et en </a:t>
            </a:r>
            <a:r>
              <a:rPr lang="fr-FR" dirty="0" err="1" smtClean="0"/>
              <a:t>fork</a:t>
            </a:r>
            <a:r>
              <a:rPr lang="fr-FR" dirty="0" smtClean="0"/>
              <a:t>. En revanche, il faut être autorisé pour y déposer ses changements.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err="1" smtClean="0"/>
              <a:t>répo</a:t>
            </a:r>
            <a:r>
              <a:rPr lang="fr-FR" b="1" dirty="0" smtClean="0"/>
              <a:t> Git local</a:t>
            </a:r>
            <a:r>
              <a:rPr lang="fr-FR" dirty="0" smtClean="0"/>
              <a:t>, sur chaque PC de développeurs. C’est une copie intégrale du dépôt Git Hub de notre projet.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répertoire local</a:t>
            </a:r>
            <a:r>
              <a:rPr lang="fr-FR" dirty="0" smtClean="0"/>
              <a:t> de travail, </a:t>
            </a:r>
            <a:r>
              <a:rPr lang="fr-FR" dirty="0"/>
              <a:t>sur chaque PC de </a:t>
            </a:r>
            <a:r>
              <a:rPr lang="fr-FR" dirty="0" smtClean="0"/>
              <a:t>développeurs. C’est là que les fichiers sont ajoutés, supprimés ou modifiés par les développeurs.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27584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DEPOT GIT HUB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203848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 GIT LOCAL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08104" y="393305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REPERTOIRE LOCAL</a:t>
            </a:r>
            <a:endParaRPr lang="fr-FR" dirty="0"/>
          </a:p>
        </p:txBody>
      </p:sp>
      <p:cxnSp>
        <p:nvCxnSpPr>
          <p:cNvPr id="5" name="Connecteur droit 4"/>
          <p:cNvCxnSpPr>
            <a:stCxn id="2" idx="2"/>
          </p:cNvCxnSpPr>
          <p:nvPr/>
        </p:nvCxnSpPr>
        <p:spPr>
          <a:xfrm>
            <a:off x="1763688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39952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696236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63688" y="472514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763688" y="4855428"/>
            <a:ext cx="4932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4139952" y="5517232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139952" y="5805264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1763688" y="616530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579345" y="44208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602915" y="48602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989572" y="515719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2915" y="5805264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989572" y="579597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24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7504" y="717229"/>
            <a:ext cx="4843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son compte sur le site Internet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github.com/join</a:t>
            </a:r>
            <a:endParaRPr lang="fr-F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732" y="620688"/>
            <a:ext cx="3218803" cy="36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90770"/>
            <a:ext cx="3728095" cy="256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5476" y="3347700"/>
            <a:ext cx="367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2.   Choisir le compte gratuit, et finir 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1663" y="3957649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1336" y="6021288"/>
            <a:ext cx="114442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</p:cNvCxnSpPr>
          <p:nvPr/>
        </p:nvCxnSpPr>
        <p:spPr>
          <a:xfrm flipH="1">
            <a:off x="4703547" y="4317689"/>
            <a:ext cx="140164" cy="170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9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5762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du user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213503" y="148478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3. M’envoyer votre </a:t>
            </a:r>
            <a:r>
              <a:rPr lang="fr-FR" dirty="0" err="1" smtClean="0"/>
              <a:t>username</a:t>
            </a:r>
            <a:r>
              <a:rPr lang="fr-FR" dirty="0" smtClean="0"/>
              <a:t> afin que je vous ajoute en tant que contributeur du projet ODE sous Git Hub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612" y="430587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4.   Le compte Git Hub recevra deux mail automatique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1 </a:t>
            </a:r>
            <a:r>
              <a:rPr lang="fr-FR" dirty="0" smtClean="0"/>
              <a:t>: Confirmation d’ajout au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2 </a:t>
            </a:r>
            <a:r>
              <a:rPr lang="fr-FR" dirty="0" smtClean="0"/>
              <a:t>: Liens relatifs au projet.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111022" y="5733256"/>
            <a:ext cx="6840760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Page </a:t>
            </a:r>
            <a:r>
              <a:rPr lang="fr-FR" b="1" dirty="0" err="1" smtClean="0"/>
              <a:t>GitHub</a:t>
            </a:r>
            <a:r>
              <a:rPr lang="fr-FR" b="1" dirty="0" smtClean="0"/>
              <a:t> du projet </a:t>
            </a:r>
            <a:r>
              <a:rPr lang="fr-FR" dirty="0" smtClean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github.com/M2SIID-ODE/Projet_ODE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168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682876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7504" y="3419708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Installation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5476" y="4077072"/>
            <a:ext cx="1377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Lancement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172894" y="673956"/>
            <a:ext cx="52727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Télécharger l’installeur du client Windows de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://windows.github.com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052" y="1412776"/>
            <a:ext cx="765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79712" y="3401653"/>
            <a:ext cx="614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Exécuter l’installeur. Il commencera par télécharger les binaires.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023601" y="4084065"/>
            <a:ext cx="558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Utiliser le compte que vous avez créer sur le site Git Hub :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9256" y="4430110"/>
            <a:ext cx="3889797" cy="19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31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2006</Words>
  <Application>Microsoft Office PowerPoint</Application>
  <PresentationFormat>Affichage à l'écran (4:3)</PresentationFormat>
  <Paragraphs>414</Paragraphs>
  <Slides>42</Slides>
  <Notes>42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150</cp:revision>
  <dcterms:created xsi:type="dcterms:W3CDTF">2015-04-28T11:53:17Z</dcterms:created>
  <dcterms:modified xsi:type="dcterms:W3CDTF">2015-07-23T13:03:38Z</dcterms:modified>
</cp:coreProperties>
</file>